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activeX/activeX15.xml" ContentType="application/vnd.ms-office.activeX+xml"/>
  <Override PartName="/ppt/activeX/activeX26.xml" ContentType="application/vnd.ms-office.activeX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activeX/activeX11.xml" ContentType="application/vnd.ms-office.activeX+xml"/>
  <Override PartName="/ppt/activeX/activeX22.xml" ContentType="application/vnd.ms-office.activeX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activeX/activeX7.xml" ContentType="application/vnd.ms-office.activeX+xml"/>
  <Override PartName="/ppt/charts/chart1.xml" ContentType="application/vnd.openxmlformats-officedocument.drawingml.chart+xml"/>
  <Override PartName="/ppt/activeX/activeX18.xml" ContentType="application/vnd.ms-office.activeX+xml"/>
  <Override PartName="/ppt/activeX/activeX27.xml" ContentType="application/vnd.ms-office.activeX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activeX"/>
  <Default Extension="png" ContentType="image/png"/>
  <Override PartName="/ppt/diagrams/colors2.xml" ContentType="application/vnd.openxmlformats-officedocument.drawingml.diagramColors+xml"/>
  <Override PartName="/ppt/activeX/activeX5.xml" ContentType="application/vnd.ms-office.activeX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6.xml" ContentType="application/vnd.ms-office.activeX+xml"/>
  <Override PartName="/ppt/activeX/activeX25.xml" ContentType="application/vnd.ms-office.activeX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activeX/activeX14.xml" ContentType="application/vnd.ms-office.activeX+xml"/>
  <Override PartName="/ppt/activeX/activeX23.xml" ContentType="application/vnd.ms-office.activeX+xml"/>
  <Override PartName="/ppt/activeX/activeX32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diagrams/quickStyle1.xml" ContentType="application/vnd.openxmlformats-officedocument.drawingml.diagramStyle+xml"/>
  <Override PartName="/ppt/activeX/activeX12.xml" ContentType="application/vnd.ms-office.activeX+xml"/>
  <Override PartName="/ppt/activeX/activeX21.xml" ContentType="application/vnd.ms-office.activeX+xml"/>
  <Override PartName="/ppt/activeX/activeX30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activeX/activeX10.xml" ContentType="application/vnd.ms-office.activeX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activeX/activeX8.xml" ContentType="application/vnd.ms-office.activeX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activeX/activeX6.xml" ContentType="application/vnd.ms-office.activeX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activeX/activeX19.xml" ContentType="application/vnd.ms-office.activeX+xml"/>
  <Override PartName="/ppt/activeX/activeX28.xml" ContentType="application/vnd.ms-office.activeX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activeX/activeX4.xml" ContentType="application/vnd.ms-office.activeX+xml"/>
  <Override PartName="/ppt/diagrams/quickStyle4.xml" ContentType="application/vnd.openxmlformats-officedocument.drawingml.diagramStyle+xml"/>
  <Override PartName="/ppt/activeX/activeX17.xml" ContentType="application/vnd.ms-office.activeX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activeX/activeX13.xml" ContentType="application/vnd.ms-office.activeX+xml"/>
  <Override PartName="/ppt/activeX/activeX24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activeX/activeX31.xml" ContentType="application/vnd.ms-office.activeX+xml"/>
  <Default Extension="rels" ContentType="application/vnd.openxmlformats-package.relationships+xml"/>
  <Override PartName="/ppt/slides/slide23.xml" ContentType="application/vnd.openxmlformats-officedocument.presentationml.slide+xml"/>
  <Override PartName="/ppt/activeX/activeX20.xml" ContentType="application/vnd.ms-office.activeX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activeX/activeX9.xml" ContentType="application/vnd.ms-office.activeX+xml"/>
  <Override PartName="/ppt/charts/chart5.xml" ContentType="application/vnd.openxmlformats-officedocument.drawingml.chart+xml"/>
  <Override PartName="/ppt/activeX/activeX29.xml" ContentType="application/vnd.ms-office.activeX+xml"/>
  <Override PartName="/ppt/diagrams/colors6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98" r:id="rId3"/>
    <p:sldId id="299" r:id="rId4"/>
    <p:sldId id="296" r:id="rId5"/>
    <p:sldId id="297" r:id="rId6"/>
    <p:sldId id="315" r:id="rId7"/>
    <p:sldId id="261" r:id="rId8"/>
    <p:sldId id="262" r:id="rId9"/>
    <p:sldId id="263" r:id="rId10"/>
    <p:sldId id="264" r:id="rId11"/>
    <p:sldId id="289" r:id="rId12"/>
    <p:sldId id="265" r:id="rId13"/>
    <p:sldId id="266" r:id="rId14"/>
    <p:sldId id="31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316" r:id="rId29"/>
    <p:sldId id="320" r:id="rId30"/>
    <p:sldId id="318" r:id="rId31"/>
    <p:sldId id="317" r:id="rId32"/>
    <p:sldId id="314" r:id="rId3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CC"/>
    <a:srgbClr val="F5CF45"/>
    <a:srgbClr val="008000"/>
    <a:srgbClr val="9900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514" autoAdjust="0"/>
  </p:normalViewPr>
  <p:slideViewPr>
    <p:cSldViewPr>
      <p:cViewPr varScale="1">
        <p:scale>
          <a:sx n="102" d="100"/>
          <a:sy n="102" d="100"/>
        </p:scale>
        <p:origin x="-2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112130</c:v>
                </c:pt>
                <c:pt idx="1">
                  <c:v>118524</c:v>
                </c:pt>
                <c:pt idx="2">
                  <c:v>124246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384132.2</c:v>
                </c:pt>
                <c:pt idx="1">
                  <c:v>376016.7</c:v>
                </c:pt>
                <c:pt idx="2">
                  <c:v>354072.4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501869.2</c:v>
                </c:pt>
                <c:pt idx="1">
                  <c:v>494540.7</c:v>
                </c:pt>
                <c:pt idx="2">
                  <c:v>478318.3</c:v>
                </c:pt>
              </c:numCache>
            </c:numRef>
          </c:val>
        </c:ser>
        <c:shape val="cylinder"/>
        <c:axId val="176898048"/>
        <c:axId val="176899584"/>
        <c:axId val="0"/>
      </c:bar3DChart>
      <c:catAx>
        <c:axId val="176898048"/>
        <c:scaling>
          <c:orientation val="minMax"/>
        </c:scaling>
        <c:axPos val="b"/>
        <c:tickLblPos val="nextTo"/>
        <c:crossAx val="176899584"/>
        <c:crosses val="autoZero"/>
        <c:auto val="1"/>
        <c:lblAlgn val="ctr"/>
        <c:lblOffset val="100"/>
      </c:catAx>
      <c:valAx>
        <c:axId val="176899584"/>
        <c:scaling>
          <c:orientation val="minMax"/>
        </c:scaling>
        <c:axPos val="l"/>
        <c:majorGridlines/>
        <c:numFmt formatCode="General" sourceLinked="1"/>
        <c:tickLblPos val="nextTo"/>
        <c:crossAx val="176898048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налоговых </a:t>
            </a:r>
            <a:r>
              <a:rPr lang="ru-RU" dirty="0"/>
              <a:t>и </a:t>
            </a:r>
            <a:r>
              <a:rPr lang="ru-RU" dirty="0" smtClean="0"/>
              <a:t>неналоговых доходов</a:t>
            </a:r>
            <a:r>
              <a:rPr lang="ru-RU" baseline="0" dirty="0" smtClean="0"/>
              <a:t> </a:t>
            </a:r>
          </a:p>
          <a:p>
            <a:pPr>
              <a:defRPr/>
            </a:pPr>
            <a:r>
              <a:rPr lang="ru-RU" baseline="0" dirty="0" smtClean="0"/>
              <a:t>на 2023 год</a:t>
            </a:r>
            <a:endParaRPr lang="ru-RU" dirty="0"/>
          </a:p>
        </c:rich>
      </c:tx>
      <c:layout>
        <c:manualLayout>
          <c:xMode val="edge"/>
          <c:yMode val="edge"/>
          <c:x val="0.12704086598275122"/>
          <c:y val="0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0"/>
          <c:y val="4.4320293999793037E-2"/>
          <c:w val="0.65938724898335443"/>
          <c:h val="0.8764126083369013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c:spPr>
          <c:explosion val="13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6</a:t>
                    </a:r>
                    <a:r>
                      <a:rPr lang="ru-RU" dirty="0" smtClean="0"/>
                      <a:t>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15,8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2</a:t>
                    </a:r>
                    <a:r>
                      <a:rPr lang="ru-RU" dirty="0" smtClean="0"/>
                      <a:t>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6,8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z="1800" dirty="0" smtClean="0"/>
                      <a:t>0</a:t>
                    </a:r>
                    <a:r>
                      <a:rPr lang="ru-RU" dirty="0" smtClean="0"/>
                      <a:t>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4.1493553057924723E-2"/>
                  <c:y val="4.3275310233943987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3</a:t>
                    </a:r>
                    <a:r>
                      <a:rPr lang="ru-RU" sz="1600" dirty="0" smtClean="0"/>
                      <a:t>,9%</a:t>
                    </a:r>
                    <a:endParaRPr lang="en-US" sz="1600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2</a:t>
                    </a:r>
                    <a:r>
                      <a:rPr lang="ru-RU" dirty="0" smtClean="0"/>
                      <a:t>,8%</a:t>
                    </a:r>
                    <a:endParaRPr lang="en-US" dirty="0"/>
                  </a:p>
                </c:rich>
              </c:tx>
              <c:showVal val="1"/>
            </c:dLbl>
            <c:dLbl>
              <c:idx val="8"/>
              <c:layout>
                <c:manualLayout>
                  <c:x val="-5.4876822685450011E-3"/>
                  <c:y val="-4.4694004037004721E-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0,3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z="1800" dirty="0" smtClean="0"/>
                      <a:t>0</a:t>
                    </a:r>
                    <a:r>
                      <a:rPr lang="ru-RU" dirty="0" smtClean="0"/>
                      <a:t>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Налог на доходы физических лиц</c:v>
                </c:pt>
                <c:pt idx="1">
                  <c:v>Акцизы по подакцизным товарам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Госпошлина</c:v>
                </c:pt>
                <c:pt idx="5">
                  <c:v>Доходы от использования имущества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</c:v>
                </c:pt>
                <c:pt idx="10">
                  <c:v>Прочие неналоговые доходы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74325</c:v>
                </c:pt>
                <c:pt idx="1">
                  <c:v>17658</c:v>
                </c:pt>
                <c:pt idx="2">
                  <c:v>3047</c:v>
                </c:pt>
                <c:pt idx="3">
                  <c:v>7671</c:v>
                </c:pt>
                <c:pt idx="4">
                  <c:v>519</c:v>
                </c:pt>
                <c:pt idx="5">
                  <c:v>4406</c:v>
                </c:pt>
                <c:pt idx="6">
                  <c:v>269</c:v>
                </c:pt>
                <c:pt idx="7">
                  <c:v>3168</c:v>
                </c:pt>
                <c:pt idx="8">
                  <c:v>300</c:v>
                </c:pt>
                <c:pt idx="9">
                  <c:v>310</c:v>
                </c:pt>
                <c:pt idx="10">
                  <c:v>457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3460809221381886"/>
          <c:y val="8.8948138097015447E-2"/>
          <c:w val="0.36393431032915663"/>
          <c:h val="0.91105186190298459"/>
        </c:manualLayout>
      </c:layout>
      <c:spPr>
        <a:ln>
          <a:noFill/>
        </a:ln>
      </c:spPr>
      <c:txPr>
        <a:bodyPr/>
        <a:lstStyle/>
        <a:p>
          <a:pPr>
            <a:defRPr sz="14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33,4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7.3218832166796283E-2"/>
                  <c:y val="-0.1597308068143023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Дотации - 126643,3</c:v>
                </c:pt>
                <c:pt idx="1">
                  <c:v>Субсидии -47576,3</c:v>
                </c:pt>
                <c:pt idx="2">
                  <c:v>Субвенции - 204302,1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33.4</c:v>
                </c:pt>
                <c:pt idx="1">
                  <c:v>12.6</c:v>
                </c:pt>
                <c:pt idx="2">
                  <c:v>54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5708300929526353"/>
          <c:y val="0.13458237647671586"/>
          <c:w val="0.33409852608969548"/>
          <c:h val="0.75599914125033163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/>
              <a:t>Общая сумма </a:t>
            </a:r>
            <a:r>
              <a:rPr lang="ru-RU" dirty="0" smtClean="0"/>
              <a:t>доходов 496276,2 </a:t>
            </a:r>
            <a:r>
              <a:rPr lang="ru-RU" dirty="0"/>
              <a:t>тыс. руб.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-0.16050298767264201"/>
                  <c:y val="0.11889679685514402"/>
                </c:manualLayout>
              </c:layout>
              <c:tx>
                <c:rich>
                  <a:bodyPr/>
                  <a:lstStyle/>
                  <a:p>
                    <a:r>
                      <a:rPr lang="ru-RU" sz="1800" dirty="0" smtClean="0"/>
                      <a:t>112130</a:t>
                    </a:r>
                    <a:endParaRPr lang="en-US" sz="1800" dirty="0"/>
                  </a:p>
                </c:rich>
              </c:tx>
              <c:showVal val="1"/>
              <c:showPercent val="1"/>
            </c:dLbl>
            <c:dLbl>
              <c:idx val="1"/>
              <c:layout>
                <c:manualLayout>
                  <c:x val="0.16893856009934241"/>
                  <c:y val="-0.1070994014363702"/>
                </c:manualLayout>
              </c:layout>
              <c:tx>
                <c:rich>
                  <a:bodyPr/>
                  <a:lstStyle/>
                  <a:p>
                    <a:pPr>
                      <a:defRPr sz="1800" baseline="0"/>
                    </a:pPr>
                    <a:r>
                      <a:rPr lang="ru-RU" sz="1700" baseline="0" dirty="0" smtClean="0"/>
                      <a:t>384146,2</a:t>
                    </a:r>
                    <a:endParaRPr lang="en-US" sz="1700" baseline="0" dirty="0"/>
                  </a:p>
                </c:rich>
              </c:tx>
              <c:spPr/>
              <c:showVal val="1"/>
              <c:showPercent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112130</c:v>
                </c:pt>
                <c:pt idx="1">
                  <c:v>384146.2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31644826988035"/>
          <c:y val="0.35245042217531386"/>
          <c:w val="0.4576835517301196"/>
          <c:h val="0.647549577824688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title>
      <c:tx>
        <c:rich>
          <a:bodyPr/>
          <a:lstStyle/>
          <a:p>
            <a:pPr>
              <a:defRPr/>
            </a:pPr>
            <a:r>
              <a:rPr lang="ru-RU"/>
              <a:t>Уровень дотационности</a:t>
            </a:r>
          </a:p>
        </c:rich>
      </c:tx>
      <c:layout>
        <c:manualLayout>
          <c:xMode val="edge"/>
          <c:yMode val="edge"/>
          <c:x val="0.19753027441395402"/>
          <c:y val="1.6096250743381453E-2"/>
        </c:manualLayout>
      </c:layout>
    </c:title>
    <c:plotArea>
      <c:layout>
        <c:manualLayout>
          <c:layoutTarget val="inner"/>
          <c:xMode val="edge"/>
          <c:yMode val="edge"/>
          <c:x val="6.4740629215109133E-2"/>
          <c:y val="0.31582982408347504"/>
          <c:w val="0.50163436410962259"/>
          <c:h val="0.443176405056972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Дотации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4231646457112048"/>
          <c:y val="0.35245037461591133"/>
          <c:w val="0.4576835517301196"/>
          <c:h val="0.64754957782468892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Расходы на 2023 год</a:t>
            </a:r>
            <a:endParaRPr lang="ru-RU" dirty="0"/>
          </a:p>
        </c:rich>
      </c:tx>
      <c:layout/>
    </c:title>
    <c:plotArea>
      <c:layout>
        <c:manualLayout>
          <c:layoutTarget val="inner"/>
          <c:xMode val="edge"/>
          <c:yMode val="edge"/>
          <c:x val="1.5277779448576109E-2"/>
          <c:y val="0.16309273840769936"/>
          <c:w val="0.60586795777208635"/>
          <c:h val="0.807823855351414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</c:v>
                </c:pt>
              </c:strCache>
            </c:strRef>
          </c:tx>
          <c:explosion val="1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12,4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5.537708392137853E-2"/>
                  <c:y val="-1.04230096237970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5077648193093634E-3"/>
                  <c:y val="-3.2414698162729753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0,5%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4,8</a:t>
                    </a:r>
                    <a:r>
                      <a:rPr lang="en-US" dirty="0" smtClean="0"/>
                      <a:t> 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smtClean="0"/>
                      <a:t>7,6%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6.0565404698753834E-3"/>
                  <c:y val="-1.07757363662875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0,1%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57,1%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showVal val="1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0"/>
              <c:delete val="1"/>
            </c:dLbl>
            <c:dLbl>
              <c:idx val="11"/>
              <c:tx>
                <c:rich>
                  <a:bodyPr/>
                  <a:lstStyle/>
                  <a:p>
                    <a:r>
                      <a:rPr lang="ru-RU" dirty="0" smtClean="0"/>
                      <a:t>1,7%</a:t>
                    </a:r>
                    <a:endParaRPr lang="en-US" dirty="0"/>
                  </a:p>
                </c:rich>
              </c:tx>
              <c:showVal val="1"/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 smtClean="0"/>
                      <a:t>2%</a:t>
                    </a:r>
                    <a:endParaRPr lang="en-US" dirty="0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Обслуживание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62379.5</c:v>
                </c:pt>
                <c:pt idx="1">
                  <c:v>658.7</c:v>
                </c:pt>
                <c:pt idx="2">
                  <c:v>2421</c:v>
                </c:pt>
                <c:pt idx="3">
                  <c:v>24006.5</c:v>
                </c:pt>
                <c:pt idx="4">
                  <c:v>37933.4</c:v>
                </c:pt>
                <c:pt idx="5">
                  <c:v>269</c:v>
                </c:pt>
                <c:pt idx="6">
                  <c:v>286709.3</c:v>
                </c:pt>
                <c:pt idx="7">
                  <c:v>81897.100000000006</c:v>
                </c:pt>
                <c:pt idx="8">
                  <c:v>5158.7</c:v>
                </c:pt>
                <c:pt idx="9">
                  <c:v>400</c:v>
                </c:pt>
                <c:pt idx="10">
                  <c:v>36</c:v>
                </c:pt>
              </c:numCache>
            </c:numRef>
          </c:val>
        </c:ser>
        <c:firstSliceAng val="335"/>
      </c:pieChart>
    </c:plotArea>
    <c:legend>
      <c:legendPos val="r"/>
      <c:layout>
        <c:manualLayout>
          <c:xMode val="edge"/>
          <c:yMode val="edge"/>
          <c:x val="0.67986107610029733"/>
          <c:y val="7.3213764946048953E-3"/>
          <c:w val="0.31875003485892772"/>
          <c:h val="0.99263210848643857"/>
        </c:manualLayout>
      </c:layout>
      <c:txPr>
        <a:bodyPr/>
        <a:lstStyle/>
        <a:p>
          <a:pPr>
            <a:defRPr sz="1400" kern="0" spc="-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3.1401031430559133E-2"/>
          <c:y val="3.437500000000001E-2"/>
          <c:w val="0.59486620678763946"/>
          <c:h val="0.8409323326771656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Развитие образования и воспитание</c:v>
                </c:pt>
              </c:strCache>
            </c:strRef>
          </c:tx>
          <c:dLbls>
            <c:dLblPos val="inBase"/>
            <c:showVal val="1"/>
          </c:dLbls>
          <c:trendline>
            <c:trendlineType val="linear"/>
          </c:trendline>
          <c:trendline>
            <c:trendlineType val="linear"/>
          </c:trendline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289793.3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Охрана здоровья и формирование здорового образа жизни населения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Развитие культуры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81827.5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Социальная поддержка населения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2565.1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Создание условий для устойчивого экономического развития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350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Безопасность</c:v>
                </c:pt>
              </c:strCache>
            </c:strRef>
          </c:tx>
          <c:spPr>
            <a:effectLst>
              <a:glow rad="101600">
                <a:schemeClr val="accent3">
                  <a:satMod val="175000"/>
                  <a:alpha val="40000"/>
                </a:schemeClr>
              </a:glow>
            </a:effectLst>
          </c:spPr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528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Муниципальное хозяйство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</c:dLbl>
            <c:delete val="1"/>
            <c:dLblPos val="inBase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45741.9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Энергосбережение и повышение энергетической эффективности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Муниципальное Управление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41116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Безопасный труд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Противодействие немедицинскому потреблению наркотических средств и их незаконному обороту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Комплексное развитие сельских территорий</c:v>
                </c:pt>
              </c:strCache>
            </c:strRef>
          </c:tx>
          <c:dLbls>
            <c:dLblPos val="inBase"/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Лист1!$M$2</c:f>
              <c:numCache>
                <c:formatCode>General</c:formatCode>
                <c:ptCount val="1"/>
                <c:pt idx="0">
                  <c:v>15558.4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Непрограммные направления деятельности</c:v>
                </c:pt>
              </c:strCache>
            </c:strRef>
          </c:tx>
          <c:dLbls>
            <c:dLbl>
              <c:idx val="0"/>
              <c:layout/>
              <c:dLblPos val="inBase"/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Лист1!$N$2</c:f>
              <c:numCache>
                <c:formatCode>General</c:formatCode>
                <c:ptCount val="1"/>
                <c:pt idx="0">
                  <c:v>23886.9</c:v>
                </c:pt>
              </c:numCache>
            </c:numRef>
          </c:val>
        </c:ser>
        <c:gapWidth val="51"/>
        <c:overlap val="-10"/>
        <c:axId val="179084288"/>
        <c:axId val="179094272"/>
      </c:barChart>
      <c:catAx>
        <c:axId val="179084288"/>
        <c:scaling>
          <c:orientation val="minMax"/>
        </c:scaling>
        <c:delete val="1"/>
        <c:axPos val="l"/>
        <c:tickLblPos val="none"/>
        <c:crossAx val="179094272"/>
        <c:crossesAt val="0.5"/>
        <c:auto val="1"/>
        <c:lblAlgn val="ctr"/>
        <c:lblOffset val="100"/>
      </c:catAx>
      <c:valAx>
        <c:axId val="179094272"/>
        <c:scaling>
          <c:logBase val="5"/>
          <c:orientation val="minMax"/>
          <c:max val="184544.5"/>
        </c:scaling>
        <c:axPos val="b"/>
        <c:majorGridlines>
          <c:spPr>
            <a:ln>
              <a:gradFill flip="none" rotWithShape="1">
                <a:gsLst>
                  <a:gs pos="85000">
                    <a:schemeClr val="bg2">
                      <a:lumMod val="44000"/>
                      <a:alpha val="87000"/>
                    </a:schemeClr>
                  </a:gs>
                  <a:gs pos="100000">
                    <a:srgbClr val="FFEBFA"/>
                  </a:gs>
                </a:gsLst>
                <a:lin ang="2700000" scaled="1"/>
                <a:tileRect/>
              </a:gradFill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c:spPr>
        </c:majorGridlines>
        <c:numFmt formatCode="General" sourceLinked="1"/>
        <c:tickLblPos val="nextTo"/>
        <c:crossAx val="179084288"/>
        <c:crosses val="autoZero"/>
        <c:crossBetween val="between"/>
        <c:majorUnit val="10"/>
        <c:minorUnit val="10"/>
      </c:valAx>
    </c:plotArea>
    <c:legend>
      <c:legendPos val="r"/>
      <c:legendEntry>
        <c:idx val="13"/>
        <c:delete val="1"/>
      </c:legendEntry>
      <c:layout>
        <c:manualLayout>
          <c:xMode val="edge"/>
          <c:yMode val="edge"/>
          <c:x val="0.6334826115485569"/>
          <c:y val="8.4011183409974186E-3"/>
          <c:w val="0.33722922134733185"/>
          <c:h val="0.95979221454471786"/>
        </c:manualLayout>
      </c:layout>
      <c:txPr>
        <a:bodyPr/>
        <a:lstStyle/>
        <a:p>
          <a:pPr algn="l">
            <a:defRPr sz="1100" b="1" kern="0" spc="-2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@" TargetMode="External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mailto:uprfin@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11927D-E003-4E6B-81C7-6399944704FC}" type="doc">
      <dgm:prSet loTypeId="urn:microsoft.com/office/officeart/2005/8/layout/hierarchy2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8377A75-F1C4-45CD-A01E-8F2FD9C46611}" type="pres">
      <dgm:prSet presAssocID="{1711927D-E003-4E6B-81C7-6399944704F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EB669E1-5809-443F-8BF1-FD8F8D4CAC57}" type="presOf" srcId="{1711927D-E003-4E6B-81C7-6399944704FC}" destId="{E8377A75-F1C4-45CD-A01E-8F2FD9C46611}" srcOrd="0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1B831-49CB-426C-964C-CF30D0581C0A}" type="doc">
      <dgm:prSet loTypeId="urn:microsoft.com/office/officeart/2005/8/layout/hierarchy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680DC4E-4875-4C19-B515-CBAD0EB13A30}">
      <dgm:prSet phldrT="[Текст]" custT="1"/>
      <dgm:spPr/>
      <dgm:t>
        <a:bodyPr/>
        <a:lstStyle/>
        <a:p>
          <a:r>
            <a:rPr lang="ru-RU" sz="1800" dirty="0" smtClean="0"/>
            <a:t>Доходы бюджета</a:t>
          </a:r>
          <a:endParaRPr lang="ru-RU" sz="1800" dirty="0"/>
        </a:p>
      </dgm:t>
    </dgm:pt>
    <dgm:pt modelId="{D6BB8FF2-2EA7-412F-BFBD-614DAC5279D0}" type="parTrans" cxnId="{4656BDC1-EAAF-48D2-B3FC-ABBCBB691C6B}">
      <dgm:prSet/>
      <dgm:spPr/>
      <dgm:t>
        <a:bodyPr/>
        <a:lstStyle/>
        <a:p>
          <a:endParaRPr lang="ru-RU"/>
        </a:p>
      </dgm:t>
    </dgm:pt>
    <dgm:pt modelId="{8AFBA7E2-08AB-49EE-B574-339EA534E5D5}" type="sibTrans" cxnId="{4656BDC1-EAAF-48D2-B3FC-ABBCBB691C6B}">
      <dgm:prSet/>
      <dgm:spPr/>
      <dgm:t>
        <a:bodyPr/>
        <a:lstStyle/>
        <a:p>
          <a:endParaRPr lang="ru-RU"/>
        </a:p>
      </dgm:t>
    </dgm:pt>
    <dgm:pt modelId="{F6ED31B0-CDA3-40D8-A4AE-FE4C8AC0E8C7}">
      <dgm:prSet phldrT="[Текст]" custT="1"/>
      <dgm:spPr/>
      <dgm:t>
        <a:bodyPr/>
        <a:lstStyle/>
        <a:p>
          <a:r>
            <a:rPr lang="ru-RU" sz="1800" dirty="0" smtClean="0"/>
            <a:t>Налоговые доходы</a:t>
          </a:r>
          <a:endParaRPr lang="ru-RU" sz="1800" dirty="0"/>
        </a:p>
      </dgm:t>
    </dgm:pt>
    <dgm:pt modelId="{53CD7813-EFBE-4608-AC30-CBB19F0B27AE}" type="parTrans" cxnId="{CDFAAD08-A771-4F82-A32A-A8480B886C33}">
      <dgm:prSet/>
      <dgm:spPr/>
      <dgm:t>
        <a:bodyPr/>
        <a:lstStyle/>
        <a:p>
          <a:endParaRPr lang="ru-RU"/>
        </a:p>
      </dgm:t>
    </dgm:pt>
    <dgm:pt modelId="{90729F8F-F827-4031-926A-7ACBF19132C7}" type="sibTrans" cxnId="{CDFAAD08-A771-4F82-A32A-A8480B886C33}">
      <dgm:prSet/>
      <dgm:spPr/>
      <dgm:t>
        <a:bodyPr/>
        <a:lstStyle/>
        <a:p>
          <a:endParaRPr lang="ru-RU"/>
        </a:p>
      </dgm:t>
    </dgm:pt>
    <dgm:pt modelId="{C5AEC436-3B0F-45E1-A6BB-4FAD6B4D3990}">
      <dgm:prSet phldrT="[Текст]" custT="1"/>
      <dgm:spPr/>
      <dgm:t>
        <a:bodyPr/>
        <a:lstStyle/>
        <a:p>
          <a:pPr algn="ctr"/>
          <a:r>
            <a:rPr lang="ru-RU" sz="1600" b="1" dirty="0" smtClean="0"/>
            <a:t>Поступления от уплаты налогов, установленных Налоговым кодексом Российской Федерации:</a:t>
          </a:r>
          <a:endParaRPr lang="ru-RU" sz="1600" dirty="0" smtClean="0"/>
        </a:p>
        <a:p>
          <a:pPr algn="l"/>
          <a:r>
            <a:rPr lang="ru-RU" sz="1600" dirty="0" smtClean="0"/>
            <a:t>-налог на доходы физических лиц;</a:t>
          </a:r>
        </a:p>
        <a:p>
          <a:pPr algn="l"/>
          <a:r>
            <a:rPr lang="ru-RU" sz="1600" dirty="0" smtClean="0"/>
            <a:t>-акцизы;</a:t>
          </a:r>
        </a:p>
        <a:p>
          <a:pPr algn="l"/>
          <a:r>
            <a:rPr lang="ru-RU" sz="1600" dirty="0" smtClean="0"/>
            <a:t>-налоги на совокупный доход;</a:t>
          </a:r>
        </a:p>
        <a:p>
          <a:pPr algn="l"/>
          <a:r>
            <a:rPr lang="ru-RU" sz="1600" dirty="0" smtClean="0"/>
            <a:t>-другие налоги</a:t>
          </a:r>
          <a:endParaRPr lang="ru-RU" sz="1600" dirty="0"/>
        </a:p>
      </dgm:t>
    </dgm:pt>
    <dgm:pt modelId="{E54A399E-91B8-45E6-BC23-E515FE0B8BD3}" type="parTrans" cxnId="{A6CCA9F1-0307-47EB-A7F7-93E75BC55509}">
      <dgm:prSet/>
      <dgm:spPr/>
      <dgm:t>
        <a:bodyPr/>
        <a:lstStyle/>
        <a:p>
          <a:endParaRPr lang="ru-RU"/>
        </a:p>
      </dgm:t>
    </dgm:pt>
    <dgm:pt modelId="{C859B55C-2957-4010-9220-D3F40DB11593}" type="sibTrans" cxnId="{A6CCA9F1-0307-47EB-A7F7-93E75BC55509}">
      <dgm:prSet/>
      <dgm:spPr/>
      <dgm:t>
        <a:bodyPr/>
        <a:lstStyle/>
        <a:p>
          <a:endParaRPr lang="ru-RU"/>
        </a:p>
      </dgm:t>
    </dgm:pt>
    <dgm:pt modelId="{D4DAD27A-7D79-494E-A85E-3878B682E4D9}">
      <dgm:prSet phldrT="[Текст]" custT="1"/>
      <dgm:spPr/>
      <dgm:t>
        <a:bodyPr/>
        <a:lstStyle/>
        <a:p>
          <a:r>
            <a:rPr lang="ru-RU" sz="1600" dirty="0" err="1" smtClean="0"/>
            <a:t>Неналого</a:t>
          </a:r>
          <a:r>
            <a:rPr lang="ru-RU" sz="1600" dirty="0" smtClean="0"/>
            <a:t>-</a:t>
          </a:r>
        </a:p>
        <a:p>
          <a:r>
            <a:rPr lang="ru-RU" sz="1600" dirty="0" smtClean="0"/>
            <a:t>вые доходы</a:t>
          </a:r>
          <a:endParaRPr lang="ru-RU" sz="1600" dirty="0"/>
        </a:p>
      </dgm:t>
    </dgm:pt>
    <dgm:pt modelId="{430779AB-3A93-48D3-AA98-E005B648BF8C}" type="parTrans" cxnId="{3AB5E868-A54E-43CD-B852-B106F892F380}">
      <dgm:prSet/>
      <dgm:spPr/>
      <dgm:t>
        <a:bodyPr/>
        <a:lstStyle/>
        <a:p>
          <a:endParaRPr lang="ru-RU"/>
        </a:p>
      </dgm:t>
    </dgm:pt>
    <dgm:pt modelId="{4CC77EDE-7231-472B-852F-7C1C3CEC86F7}" type="sibTrans" cxnId="{3AB5E868-A54E-43CD-B852-B106F892F380}">
      <dgm:prSet/>
      <dgm:spPr/>
      <dgm:t>
        <a:bodyPr/>
        <a:lstStyle/>
        <a:p>
          <a:endParaRPr lang="ru-RU"/>
        </a:p>
      </dgm:t>
    </dgm:pt>
    <dgm:pt modelId="{DE62D53E-CCBB-4D24-916E-889C8E044A14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 - </a:t>
          </a:r>
          <a:r>
            <a:rPr lang="ru-RU" sz="1600" dirty="0" smtClean="0"/>
            <a:t>доходы от использования имущества и земли;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штрафные санкции; </a:t>
          </a:r>
        </a:p>
        <a:p>
          <a:pPr marL="0" algn="l">
            <a:lnSpc>
              <a:spcPct val="100000"/>
            </a:lnSpc>
            <a:spcAft>
              <a:spcPts val="0"/>
            </a:spcAft>
          </a:pPr>
          <a:r>
            <a:rPr lang="ru-RU" sz="1600" dirty="0" smtClean="0"/>
            <a:t>- другие</a:t>
          </a:r>
          <a:endParaRPr lang="ru-RU" sz="1600" dirty="0"/>
        </a:p>
      </dgm:t>
    </dgm:pt>
    <dgm:pt modelId="{039B5562-0DB0-4E75-BCBF-8541C8C4E07C}" type="parTrans" cxnId="{36448081-2FAA-4773-A80C-0666BA90976A}">
      <dgm:prSet/>
      <dgm:spPr/>
      <dgm:t>
        <a:bodyPr/>
        <a:lstStyle/>
        <a:p>
          <a:endParaRPr lang="ru-RU"/>
        </a:p>
      </dgm:t>
    </dgm:pt>
    <dgm:pt modelId="{659EC256-57B7-492D-A5C5-D710D92FAD9E}" type="sibTrans" cxnId="{36448081-2FAA-4773-A80C-0666BA90976A}">
      <dgm:prSet/>
      <dgm:spPr/>
      <dgm:t>
        <a:bodyPr/>
        <a:lstStyle/>
        <a:p>
          <a:endParaRPr lang="ru-RU"/>
        </a:p>
      </dgm:t>
    </dgm:pt>
    <dgm:pt modelId="{FC267076-9F96-4A54-A03E-FF88B4FACC14}">
      <dgm:prSet custT="1"/>
      <dgm:spPr/>
      <dgm:t>
        <a:bodyPr/>
        <a:lstStyle/>
        <a:p>
          <a:r>
            <a:rPr lang="ru-RU" sz="1600" dirty="0" smtClean="0"/>
            <a:t>Безвозмездные поступления</a:t>
          </a:r>
          <a:endParaRPr lang="ru-RU" sz="1600" dirty="0"/>
        </a:p>
      </dgm:t>
    </dgm:pt>
    <dgm:pt modelId="{7E78FF2F-7B62-451E-A2D1-D56DE2BA92AD}" type="parTrans" cxnId="{5D20D344-5C55-4401-95B0-0BF496B0F13F}">
      <dgm:prSet/>
      <dgm:spPr/>
      <dgm:t>
        <a:bodyPr/>
        <a:lstStyle/>
        <a:p>
          <a:endParaRPr lang="ru-RU"/>
        </a:p>
      </dgm:t>
    </dgm:pt>
    <dgm:pt modelId="{39232FEF-E944-4265-96AC-C8CA90E63AE7}" type="sibTrans" cxnId="{5D20D344-5C55-4401-95B0-0BF496B0F13F}">
      <dgm:prSet/>
      <dgm:spPr/>
      <dgm:t>
        <a:bodyPr/>
        <a:lstStyle/>
        <a:p>
          <a:endParaRPr lang="ru-RU"/>
        </a:p>
      </dgm:t>
    </dgm:pt>
    <dgm:pt modelId="{612831B1-EAEF-4630-A793-057ABFBFB3F5}">
      <dgm:prSet custT="1"/>
      <dgm:spPr/>
      <dgm:t>
        <a:bodyPr/>
        <a:lstStyle/>
        <a:p>
          <a:pPr algn="ctr"/>
          <a:r>
            <a:rPr lang="ru-RU" sz="1600" b="1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dirty="0" smtClean="0"/>
        </a:p>
        <a:p>
          <a:pPr algn="l"/>
          <a:r>
            <a:rPr lang="ru-RU" sz="1600" dirty="0" smtClean="0"/>
            <a:t>-дотации;</a:t>
          </a:r>
        </a:p>
        <a:p>
          <a:pPr algn="l"/>
          <a:r>
            <a:rPr lang="ru-RU" sz="1600" dirty="0" smtClean="0"/>
            <a:t>-субвенции;</a:t>
          </a:r>
        </a:p>
        <a:p>
          <a:pPr algn="l"/>
          <a:r>
            <a:rPr lang="ru-RU" sz="1600" dirty="0" smtClean="0"/>
            <a:t>-субсидии;</a:t>
          </a:r>
        </a:p>
        <a:p>
          <a:pPr algn="l"/>
          <a:r>
            <a:rPr lang="ru-RU" sz="1600" dirty="0" smtClean="0"/>
            <a:t>-иные межбюджетные трансферты</a:t>
          </a:r>
          <a:endParaRPr lang="ru-RU" sz="1600" dirty="0"/>
        </a:p>
      </dgm:t>
    </dgm:pt>
    <dgm:pt modelId="{1AB7EA43-263A-464D-BCFB-33D658378985}" type="parTrans" cxnId="{C830724C-5A2E-4C7A-876A-37F9AE15A524}">
      <dgm:prSet/>
      <dgm:spPr/>
      <dgm:t>
        <a:bodyPr/>
        <a:lstStyle/>
        <a:p>
          <a:endParaRPr lang="ru-RU"/>
        </a:p>
      </dgm:t>
    </dgm:pt>
    <dgm:pt modelId="{08381283-D246-41C8-9E7A-BB5AAE5DB86E}" type="sibTrans" cxnId="{C830724C-5A2E-4C7A-876A-37F9AE15A524}">
      <dgm:prSet/>
      <dgm:spPr/>
      <dgm:t>
        <a:bodyPr/>
        <a:lstStyle/>
        <a:p>
          <a:endParaRPr lang="ru-RU"/>
        </a:p>
      </dgm:t>
    </dgm:pt>
    <dgm:pt modelId="{B32E07F9-32CB-4D76-9369-2A36D9A207EE}" type="pres">
      <dgm:prSet presAssocID="{CB01B831-49CB-426C-964C-CF30D0581C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EA63334-B2CE-4064-8ED4-016396A4FC1A}" type="pres">
      <dgm:prSet presAssocID="{0680DC4E-4875-4C19-B515-CBAD0EB13A30}" presName="hierRoot1" presStyleCnt="0"/>
      <dgm:spPr/>
    </dgm:pt>
    <dgm:pt modelId="{3D54E7EA-EDCF-47D8-B174-BD6A9B11A96D}" type="pres">
      <dgm:prSet presAssocID="{0680DC4E-4875-4C19-B515-CBAD0EB13A30}" presName="composite" presStyleCnt="0"/>
      <dgm:spPr/>
    </dgm:pt>
    <dgm:pt modelId="{47C39BE3-123A-4376-A32D-2F9109EBEC24}" type="pres">
      <dgm:prSet presAssocID="{0680DC4E-4875-4C19-B515-CBAD0EB13A30}" presName="background" presStyleLbl="node0" presStyleIdx="0" presStyleCnt="1"/>
      <dgm:spPr/>
    </dgm:pt>
    <dgm:pt modelId="{48C1872F-8C48-411D-99A8-0A77F73DEACF}" type="pres">
      <dgm:prSet presAssocID="{0680DC4E-4875-4C19-B515-CBAD0EB13A3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B21C8B1-E3CC-4FBC-95FD-E0BBE07624D4}" type="pres">
      <dgm:prSet presAssocID="{0680DC4E-4875-4C19-B515-CBAD0EB13A30}" presName="hierChild2" presStyleCnt="0"/>
      <dgm:spPr/>
    </dgm:pt>
    <dgm:pt modelId="{4A56B660-C217-477A-865B-C2C89F907560}" type="pres">
      <dgm:prSet presAssocID="{53CD7813-EFBE-4608-AC30-CBB19F0B27AE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AC724F-5320-4DB3-B78D-AAB8F55F897F}" type="pres">
      <dgm:prSet presAssocID="{F6ED31B0-CDA3-40D8-A4AE-FE4C8AC0E8C7}" presName="hierRoot2" presStyleCnt="0"/>
      <dgm:spPr/>
    </dgm:pt>
    <dgm:pt modelId="{018B191F-3B47-4423-AF85-D03B2C3B20CC}" type="pres">
      <dgm:prSet presAssocID="{F6ED31B0-CDA3-40D8-A4AE-FE4C8AC0E8C7}" presName="composite2" presStyleCnt="0"/>
      <dgm:spPr/>
    </dgm:pt>
    <dgm:pt modelId="{D112961B-0919-43AF-B2EB-43026333D9B2}" type="pres">
      <dgm:prSet presAssocID="{F6ED31B0-CDA3-40D8-A4AE-FE4C8AC0E8C7}" presName="background2" presStyleLbl="node2" presStyleIdx="0" presStyleCnt="3"/>
      <dgm:spPr/>
    </dgm:pt>
    <dgm:pt modelId="{9F3E9CFC-6AB3-4247-ADF4-A2675588604A}" type="pres">
      <dgm:prSet presAssocID="{F6ED31B0-CDA3-40D8-A4AE-FE4C8AC0E8C7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D6767-7AC9-495B-8673-CE3EBCFF05A3}" type="pres">
      <dgm:prSet presAssocID="{F6ED31B0-CDA3-40D8-A4AE-FE4C8AC0E8C7}" presName="hierChild3" presStyleCnt="0"/>
      <dgm:spPr/>
    </dgm:pt>
    <dgm:pt modelId="{6A2A1A29-53E8-4B12-9320-69159083555E}" type="pres">
      <dgm:prSet presAssocID="{E54A399E-91B8-45E6-BC23-E515FE0B8BD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C671243-A939-4A9C-9982-78AAE8E4164A}" type="pres">
      <dgm:prSet presAssocID="{C5AEC436-3B0F-45E1-A6BB-4FAD6B4D3990}" presName="hierRoot3" presStyleCnt="0"/>
      <dgm:spPr/>
    </dgm:pt>
    <dgm:pt modelId="{EF12549D-FF62-4489-9075-68BCD050FFED}" type="pres">
      <dgm:prSet presAssocID="{C5AEC436-3B0F-45E1-A6BB-4FAD6B4D3990}" presName="composite3" presStyleCnt="0"/>
      <dgm:spPr/>
    </dgm:pt>
    <dgm:pt modelId="{E37A0218-F420-4F32-B4F7-F5A1F80F39A5}" type="pres">
      <dgm:prSet presAssocID="{C5AEC436-3B0F-45E1-A6BB-4FAD6B4D3990}" presName="background3" presStyleLbl="node3" presStyleIdx="0" presStyleCnt="3"/>
      <dgm:spPr/>
    </dgm:pt>
    <dgm:pt modelId="{AB784822-DAEF-4747-AB7B-A9E03B8567F6}" type="pres">
      <dgm:prSet presAssocID="{C5AEC436-3B0F-45E1-A6BB-4FAD6B4D3990}" presName="text3" presStyleLbl="fgAcc3" presStyleIdx="0" presStyleCnt="3" custScaleX="201474" custScaleY="36510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6446E-2198-424D-960E-D77DBAF1756E}" type="pres">
      <dgm:prSet presAssocID="{C5AEC436-3B0F-45E1-A6BB-4FAD6B4D3990}" presName="hierChild4" presStyleCnt="0"/>
      <dgm:spPr/>
    </dgm:pt>
    <dgm:pt modelId="{2A4AC633-D1DE-4E67-80C2-FEAC6C0CD4C5}" type="pres">
      <dgm:prSet presAssocID="{430779AB-3A93-48D3-AA98-E005B648BF8C}" presName="Name10" presStyleLbl="parChTrans1D2" presStyleIdx="1" presStyleCnt="3"/>
      <dgm:spPr/>
      <dgm:t>
        <a:bodyPr/>
        <a:lstStyle/>
        <a:p>
          <a:endParaRPr lang="ru-RU"/>
        </a:p>
      </dgm:t>
    </dgm:pt>
    <dgm:pt modelId="{62DDA85C-484E-4FF1-A682-F440B64D5EA6}" type="pres">
      <dgm:prSet presAssocID="{D4DAD27A-7D79-494E-A85E-3878B682E4D9}" presName="hierRoot2" presStyleCnt="0"/>
      <dgm:spPr/>
    </dgm:pt>
    <dgm:pt modelId="{9F78B985-BEBA-4CA5-BF82-74A77094C8C7}" type="pres">
      <dgm:prSet presAssocID="{D4DAD27A-7D79-494E-A85E-3878B682E4D9}" presName="composite2" presStyleCnt="0"/>
      <dgm:spPr/>
    </dgm:pt>
    <dgm:pt modelId="{57F5A072-D2E3-47B6-A461-2786E95F4332}" type="pres">
      <dgm:prSet presAssocID="{D4DAD27A-7D79-494E-A85E-3878B682E4D9}" presName="background2" presStyleLbl="node2" presStyleIdx="1" presStyleCnt="3"/>
      <dgm:spPr/>
    </dgm:pt>
    <dgm:pt modelId="{7285480C-7672-4015-B5D1-A024D3FD5022}" type="pres">
      <dgm:prSet presAssocID="{D4DAD27A-7D79-494E-A85E-3878B682E4D9}" presName="text2" presStyleLbl="fgAcc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C9FEA5-557D-49B4-ACCE-F98C36C9CCB2}" type="pres">
      <dgm:prSet presAssocID="{D4DAD27A-7D79-494E-A85E-3878B682E4D9}" presName="hierChild3" presStyleCnt="0"/>
      <dgm:spPr/>
    </dgm:pt>
    <dgm:pt modelId="{E4AE1B0C-F665-45FA-A016-62519672E4F3}" type="pres">
      <dgm:prSet presAssocID="{039B5562-0DB0-4E75-BCBF-8541C8C4E07C}" presName="Name17" presStyleLbl="parChTrans1D3" presStyleIdx="1" presStyleCnt="3"/>
      <dgm:spPr/>
      <dgm:t>
        <a:bodyPr/>
        <a:lstStyle/>
        <a:p>
          <a:endParaRPr lang="ru-RU"/>
        </a:p>
      </dgm:t>
    </dgm:pt>
    <dgm:pt modelId="{64EA3A2F-C0A0-487F-8C8D-8519DD3CC8C9}" type="pres">
      <dgm:prSet presAssocID="{DE62D53E-CCBB-4D24-916E-889C8E044A14}" presName="hierRoot3" presStyleCnt="0"/>
      <dgm:spPr/>
    </dgm:pt>
    <dgm:pt modelId="{D6AC6215-AC0F-4283-BFEA-A92530EA6CC9}" type="pres">
      <dgm:prSet presAssocID="{DE62D53E-CCBB-4D24-916E-889C8E044A14}" presName="composite3" presStyleCnt="0"/>
      <dgm:spPr/>
    </dgm:pt>
    <dgm:pt modelId="{49F6AFC0-5F9F-4B2C-A1CB-38EEDFC7A313}" type="pres">
      <dgm:prSet presAssocID="{DE62D53E-CCBB-4D24-916E-889C8E044A14}" presName="background3" presStyleLbl="node3" presStyleIdx="1" presStyleCnt="3"/>
      <dgm:spPr/>
    </dgm:pt>
    <dgm:pt modelId="{DE7DD92D-8436-44F3-9C2B-6D48B0BE234A}" type="pres">
      <dgm:prSet presAssocID="{DE62D53E-CCBB-4D24-916E-889C8E044A14}" presName="text3" presStyleLbl="fgAcc3" presStyleIdx="1" presStyleCnt="3" custScaleX="195058" custScaleY="3648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9E8C18E-52BA-48DB-B545-A11DBE9DECFA}" type="pres">
      <dgm:prSet presAssocID="{DE62D53E-CCBB-4D24-916E-889C8E044A14}" presName="hierChild4" presStyleCnt="0"/>
      <dgm:spPr/>
    </dgm:pt>
    <dgm:pt modelId="{404F30BA-7597-46C2-96CE-17968A034303}" type="pres">
      <dgm:prSet presAssocID="{7E78FF2F-7B62-451E-A2D1-D56DE2BA92AD}" presName="Name10" presStyleLbl="parChTrans1D2" presStyleIdx="2" presStyleCnt="3"/>
      <dgm:spPr/>
      <dgm:t>
        <a:bodyPr/>
        <a:lstStyle/>
        <a:p>
          <a:endParaRPr lang="ru-RU"/>
        </a:p>
      </dgm:t>
    </dgm:pt>
    <dgm:pt modelId="{0FC12AD5-FE3C-4059-8C19-F7FC4BF16674}" type="pres">
      <dgm:prSet presAssocID="{FC267076-9F96-4A54-A03E-FF88B4FACC14}" presName="hierRoot2" presStyleCnt="0"/>
      <dgm:spPr/>
    </dgm:pt>
    <dgm:pt modelId="{1BF695F1-8868-462D-827F-3C44BD5AE793}" type="pres">
      <dgm:prSet presAssocID="{FC267076-9F96-4A54-A03E-FF88B4FACC14}" presName="composite2" presStyleCnt="0"/>
      <dgm:spPr/>
    </dgm:pt>
    <dgm:pt modelId="{4947769E-AA13-4361-B746-2B5BC4325B5C}" type="pres">
      <dgm:prSet presAssocID="{FC267076-9F96-4A54-A03E-FF88B4FACC14}" presName="background2" presStyleLbl="node2" presStyleIdx="2" presStyleCnt="3"/>
      <dgm:spPr/>
    </dgm:pt>
    <dgm:pt modelId="{71ADCD80-9C27-4FC9-8C3A-591CD6EBD11F}" type="pres">
      <dgm:prSet presAssocID="{FC267076-9F96-4A54-A03E-FF88B4FACC14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1884BD-C38A-4C78-B4C5-6E8F219571D0}" type="pres">
      <dgm:prSet presAssocID="{FC267076-9F96-4A54-A03E-FF88B4FACC14}" presName="hierChild3" presStyleCnt="0"/>
      <dgm:spPr/>
    </dgm:pt>
    <dgm:pt modelId="{82A773B2-6FA3-417A-8C1C-0F93ADEFFAF4}" type="pres">
      <dgm:prSet presAssocID="{1AB7EA43-263A-464D-BCFB-33D658378985}" presName="Name17" presStyleLbl="parChTrans1D3" presStyleIdx="2" presStyleCnt="3"/>
      <dgm:spPr/>
      <dgm:t>
        <a:bodyPr/>
        <a:lstStyle/>
        <a:p>
          <a:endParaRPr lang="ru-RU"/>
        </a:p>
      </dgm:t>
    </dgm:pt>
    <dgm:pt modelId="{62DD1EC7-41AC-43AD-8239-CD4ACAA98B75}" type="pres">
      <dgm:prSet presAssocID="{612831B1-EAEF-4630-A793-057ABFBFB3F5}" presName="hierRoot3" presStyleCnt="0"/>
      <dgm:spPr/>
    </dgm:pt>
    <dgm:pt modelId="{B300B781-B466-4335-9596-910CAEF65721}" type="pres">
      <dgm:prSet presAssocID="{612831B1-EAEF-4630-A793-057ABFBFB3F5}" presName="composite3" presStyleCnt="0"/>
      <dgm:spPr/>
    </dgm:pt>
    <dgm:pt modelId="{EE1A5924-E412-4F3D-8BEF-C5720B3213B8}" type="pres">
      <dgm:prSet presAssocID="{612831B1-EAEF-4630-A793-057ABFBFB3F5}" presName="background3" presStyleLbl="node3" presStyleIdx="2" presStyleCnt="3"/>
      <dgm:spPr/>
    </dgm:pt>
    <dgm:pt modelId="{F739D903-DA0E-431C-B543-52F888BCFF15}" type="pres">
      <dgm:prSet presAssocID="{612831B1-EAEF-4630-A793-057ABFBFB3F5}" presName="text3" presStyleLbl="fgAcc3" presStyleIdx="2" presStyleCnt="3" custScaleX="196382" custScaleY="3719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E77536-99B3-4414-A674-B896D4107A62}" type="pres">
      <dgm:prSet presAssocID="{612831B1-EAEF-4630-A793-057ABFBFB3F5}" presName="hierChild4" presStyleCnt="0"/>
      <dgm:spPr/>
    </dgm:pt>
  </dgm:ptLst>
  <dgm:cxnLst>
    <dgm:cxn modelId="{C830724C-5A2E-4C7A-876A-37F9AE15A524}" srcId="{FC267076-9F96-4A54-A03E-FF88B4FACC14}" destId="{612831B1-EAEF-4630-A793-057ABFBFB3F5}" srcOrd="0" destOrd="0" parTransId="{1AB7EA43-263A-464D-BCFB-33D658378985}" sibTransId="{08381283-D246-41C8-9E7A-BB5AAE5DB86E}"/>
    <dgm:cxn modelId="{410A8312-A081-4A37-A2C3-E04E6FF48EAB}" type="presOf" srcId="{D4DAD27A-7D79-494E-A85E-3878B682E4D9}" destId="{7285480C-7672-4015-B5D1-A024D3FD5022}" srcOrd="0" destOrd="0" presId="urn:microsoft.com/office/officeart/2005/8/layout/hierarchy1"/>
    <dgm:cxn modelId="{7CA32023-E876-4A68-82D3-510D6D67B184}" type="presOf" srcId="{53CD7813-EFBE-4608-AC30-CBB19F0B27AE}" destId="{4A56B660-C217-477A-865B-C2C89F907560}" srcOrd="0" destOrd="0" presId="urn:microsoft.com/office/officeart/2005/8/layout/hierarchy1"/>
    <dgm:cxn modelId="{C206B39E-129D-4CA0-8087-6C458E0B6FD4}" type="presOf" srcId="{0680DC4E-4875-4C19-B515-CBAD0EB13A30}" destId="{48C1872F-8C48-411D-99A8-0A77F73DEACF}" srcOrd="0" destOrd="0" presId="urn:microsoft.com/office/officeart/2005/8/layout/hierarchy1"/>
    <dgm:cxn modelId="{B5D928B4-8E11-4527-B93B-AEC2840DE425}" type="presOf" srcId="{039B5562-0DB0-4E75-BCBF-8541C8C4E07C}" destId="{E4AE1B0C-F665-45FA-A016-62519672E4F3}" srcOrd="0" destOrd="0" presId="urn:microsoft.com/office/officeart/2005/8/layout/hierarchy1"/>
    <dgm:cxn modelId="{CDFAAD08-A771-4F82-A32A-A8480B886C33}" srcId="{0680DC4E-4875-4C19-B515-CBAD0EB13A30}" destId="{F6ED31B0-CDA3-40D8-A4AE-FE4C8AC0E8C7}" srcOrd="0" destOrd="0" parTransId="{53CD7813-EFBE-4608-AC30-CBB19F0B27AE}" sibTransId="{90729F8F-F827-4031-926A-7ACBF19132C7}"/>
    <dgm:cxn modelId="{22ECD415-25F6-4676-A8FE-A885079E3532}" type="presOf" srcId="{7E78FF2F-7B62-451E-A2D1-D56DE2BA92AD}" destId="{404F30BA-7597-46C2-96CE-17968A034303}" srcOrd="0" destOrd="0" presId="urn:microsoft.com/office/officeart/2005/8/layout/hierarchy1"/>
    <dgm:cxn modelId="{A4B029B0-A552-4A14-9706-66876AC0AB04}" type="presOf" srcId="{DE62D53E-CCBB-4D24-916E-889C8E044A14}" destId="{DE7DD92D-8436-44F3-9C2B-6D48B0BE234A}" srcOrd="0" destOrd="0" presId="urn:microsoft.com/office/officeart/2005/8/layout/hierarchy1"/>
    <dgm:cxn modelId="{70CAE621-6BEE-4E40-859F-8472178499E4}" type="presOf" srcId="{430779AB-3A93-48D3-AA98-E005B648BF8C}" destId="{2A4AC633-D1DE-4E67-80C2-FEAC6C0CD4C5}" srcOrd="0" destOrd="0" presId="urn:microsoft.com/office/officeart/2005/8/layout/hierarchy1"/>
    <dgm:cxn modelId="{DD2A50D4-54EF-4F39-8C2C-EA1B9A18A968}" type="presOf" srcId="{C5AEC436-3B0F-45E1-A6BB-4FAD6B4D3990}" destId="{AB784822-DAEF-4747-AB7B-A9E03B8567F6}" srcOrd="0" destOrd="0" presId="urn:microsoft.com/office/officeart/2005/8/layout/hierarchy1"/>
    <dgm:cxn modelId="{36448081-2FAA-4773-A80C-0666BA90976A}" srcId="{D4DAD27A-7D79-494E-A85E-3878B682E4D9}" destId="{DE62D53E-CCBB-4D24-916E-889C8E044A14}" srcOrd="0" destOrd="0" parTransId="{039B5562-0DB0-4E75-BCBF-8541C8C4E07C}" sibTransId="{659EC256-57B7-492D-A5C5-D710D92FAD9E}"/>
    <dgm:cxn modelId="{F85FEC90-E43A-4A91-98FC-E9A01D21EF2F}" type="presOf" srcId="{F6ED31B0-CDA3-40D8-A4AE-FE4C8AC0E8C7}" destId="{9F3E9CFC-6AB3-4247-ADF4-A2675588604A}" srcOrd="0" destOrd="0" presId="urn:microsoft.com/office/officeart/2005/8/layout/hierarchy1"/>
    <dgm:cxn modelId="{DD24C017-03CE-4227-9BC4-1C55FAB17B19}" type="presOf" srcId="{E54A399E-91B8-45E6-BC23-E515FE0B8BD3}" destId="{6A2A1A29-53E8-4B12-9320-69159083555E}" srcOrd="0" destOrd="0" presId="urn:microsoft.com/office/officeart/2005/8/layout/hierarchy1"/>
    <dgm:cxn modelId="{5D20D344-5C55-4401-95B0-0BF496B0F13F}" srcId="{0680DC4E-4875-4C19-B515-CBAD0EB13A30}" destId="{FC267076-9F96-4A54-A03E-FF88B4FACC14}" srcOrd="2" destOrd="0" parTransId="{7E78FF2F-7B62-451E-A2D1-D56DE2BA92AD}" sibTransId="{39232FEF-E944-4265-96AC-C8CA90E63AE7}"/>
    <dgm:cxn modelId="{89D20CA3-2050-4CB8-B081-392EF9A9F8C8}" type="presOf" srcId="{612831B1-EAEF-4630-A793-057ABFBFB3F5}" destId="{F739D903-DA0E-431C-B543-52F888BCFF15}" srcOrd="0" destOrd="0" presId="urn:microsoft.com/office/officeart/2005/8/layout/hierarchy1"/>
    <dgm:cxn modelId="{15F8E0B8-1355-4E7C-B4BC-1A681702E686}" type="presOf" srcId="{1AB7EA43-263A-464D-BCFB-33D658378985}" destId="{82A773B2-6FA3-417A-8C1C-0F93ADEFFAF4}" srcOrd="0" destOrd="0" presId="urn:microsoft.com/office/officeart/2005/8/layout/hierarchy1"/>
    <dgm:cxn modelId="{A6CCA9F1-0307-47EB-A7F7-93E75BC55509}" srcId="{F6ED31B0-CDA3-40D8-A4AE-FE4C8AC0E8C7}" destId="{C5AEC436-3B0F-45E1-A6BB-4FAD6B4D3990}" srcOrd="0" destOrd="0" parTransId="{E54A399E-91B8-45E6-BC23-E515FE0B8BD3}" sibTransId="{C859B55C-2957-4010-9220-D3F40DB11593}"/>
    <dgm:cxn modelId="{4656BDC1-EAAF-48D2-B3FC-ABBCBB691C6B}" srcId="{CB01B831-49CB-426C-964C-CF30D0581C0A}" destId="{0680DC4E-4875-4C19-B515-CBAD0EB13A30}" srcOrd="0" destOrd="0" parTransId="{D6BB8FF2-2EA7-412F-BFBD-614DAC5279D0}" sibTransId="{8AFBA7E2-08AB-49EE-B574-339EA534E5D5}"/>
    <dgm:cxn modelId="{3AB5E868-A54E-43CD-B852-B106F892F380}" srcId="{0680DC4E-4875-4C19-B515-CBAD0EB13A30}" destId="{D4DAD27A-7D79-494E-A85E-3878B682E4D9}" srcOrd="1" destOrd="0" parTransId="{430779AB-3A93-48D3-AA98-E005B648BF8C}" sibTransId="{4CC77EDE-7231-472B-852F-7C1C3CEC86F7}"/>
    <dgm:cxn modelId="{4CDD5FC6-5256-40AE-BBFD-0CD231301EF3}" type="presOf" srcId="{CB01B831-49CB-426C-964C-CF30D0581C0A}" destId="{B32E07F9-32CB-4D76-9369-2A36D9A207EE}" srcOrd="0" destOrd="0" presId="urn:microsoft.com/office/officeart/2005/8/layout/hierarchy1"/>
    <dgm:cxn modelId="{9C643B1C-64D4-42B5-9DC2-FCB15D84A46B}" type="presOf" srcId="{FC267076-9F96-4A54-A03E-FF88B4FACC14}" destId="{71ADCD80-9C27-4FC9-8C3A-591CD6EBD11F}" srcOrd="0" destOrd="0" presId="urn:microsoft.com/office/officeart/2005/8/layout/hierarchy1"/>
    <dgm:cxn modelId="{17A49F41-E2CA-42CB-9866-F28C9DE3A710}" type="presParOf" srcId="{B32E07F9-32CB-4D76-9369-2A36D9A207EE}" destId="{DEA63334-B2CE-4064-8ED4-016396A4FC1A}" srcOrd="0" destOrd="0" presId="urn:microsoft.com/office/officeart/2005/8/layout/hierarchy1"/>
    <dgm:cxn modelId="{534BB88C-39B6-4122-8E62-14ECCDCA3734}" type="presParOf" srcId="{DEA63334-B2CE-4064-8ED4-016396A4FC1A}" destId="{3D54E7EA-EDCF-47D8-B174-BD6A9B11A96D}" srcOrd="0" destOrd="0" presId="urn:microsoft.com/office/officeart/2005/8/layout/hierarchy1"/>
    <dgm:cxn modelId="{71363D54-8A63-4E02-9895-3FB3BFE146C4}" type="presParOf" srcId="{3D54E7EA-EDCF-47D8-B174-BD6A9B11A96D}" destId="{47C39BE3-123A-4376-A32D-2F9109EBEC24}" srcOrd="0" destOrd="0" presId="urn:microsoft.com/office/officeart/2005/8/layout/hierarchy1"/>
    <dgm:cxn modelId="{289503F0-9497-40DA-978E-8DF3577FAB27}" type="presParOf" srcId="{3D54E7EA-EDCF-47D8-B174-BD6A9B11A96D}" destId="{48C1872F-8C48-411D-99A8-0A77F73DEACF}" srcOrd="1" destOrd="0" presId="urn:microsoft.com/office/officeart/2005/8/layout/hierarchy1"/>
    <dgm:cxn modelId="{43D23391-A160-4141-A918-E332E509AC03}" type="presParOf" srcId="{DEA63334-B2CE-4064-8ED4-016396A4FC1A}" destId="{7B21C8B1-E3CC-4FBC-95FD-E0BBE07624D4}" srcOrd="1" destOrd="0" presId="urn:microsoft.com/office/officeart/2005/8/layout/hierarchy1"/>
    <dgm:cxn modelId="{26EA8AFD-66A2-423A-B56A-414FF40D5CF2}" type="presParOf" srcId="{7B21C8B1-E3CC-4FBC-95FD-E0BBE07624D4}" destId="{4A56B660-C217-477A-865B-C2C89F907560}" srcOrd="0" destOrd="0" presId="urn:microsoft.com/office/officeart/2005/8/layout/hierarchy1"/>
    <dgm:cxn modelId="{11C50AE4-23F1-4116-B002-DB83FDBCD340}" type="presParOf" srcId="{7B21C8B1-E3CC-4FBC-95FD-E0BBE07624D4}" destId="{01AC724F-5320-4DB3-B78D-AAB8F55F897F}" srcOrd="1" destOrd="0" presId="urn:microsoft.com/office/officeart/2005/8/layout/hierarchy1"/>
    <dgm:cxn modelId="{D5EB0F85-4F42-4BD8-B3DB-956DDD13CC35}" type="presParOf" srcId="{01AC724F-5320-4DB3-B78D-AAB8F55F897F}" destId="{018B191F-3B47-4423-AF85-D03B2C3B20CC}" srcOrd="0" destOrd="0" presId="urn:microsoft.com/office/officeart/2005/8/layout/hierarchy1"/>
    <dgm:cxn modelId="{2CB46B42-B152-47C7-A597-F904FE711FAE}" type="presParOf" srcId="{018B191F-3B47-4423-AF85-D03B2C3B20CC}" destId="{D112961B-0919-43AF-B2EB-43026333D9B2}" srcOrd="0" destOrd="0" presId="urn:microsoft.com/office/officeart/2005/8/layout/hierarchy1"/>
    <dgm:cxn modelId="{160E930A-AF8C-4715-BB58-210237225E78}" type="presParOf" srcId="{018B191F-3B47-4423-AF85-D03B2C3B20CC}" destId="{9F3E9CFC-6AB3-4247-ADF4-A2675588604A}" srcOrd="1" destOrd="0" presId="urn:microsoft.com/office/officeart/2005/8/layout/hierarchy1"/>
    <dgm:cxn modelId="{8CD0243B-721B-4780-8AE7-F652983954CD}" type="presParOf" srcId="{01AC724F-5320-4DB3-B78D-AAB8F55F897F}" destId="{03FD6767-7AC9-495B-8673-CE3EBCFF05A3}" srcOrd="1" destOrd="0" presId="urn:microsoft.com/office/officeart/2005/8/layout/hierarchy1"/>
    <dgm:cxn modelId="{CEF9B956-3931-4587-B400-352E45A937FA}" type="presParOf" srcId="{03FD6767-7AC9-495B-8673-CE3EBCFF05A3}" destId="{6A2A1A29-53E8-4B12-9320-69159083555E}" srcOrd="0" destOrd="0" presId="urn:microsoft.com/office/officeart/2005/8/layout/hierarchy1"/>
    <dgm:cxn modelId="{FC18841B-E8D1-4729-BAF6-E4CA9C8853AF}" type="presParOf" srcId="{03FD6767-7AC9-495B-8673-CE3EBCFF05A3}" destId="{3C671243-A939-4A9C-9982-78AAE8E4164A}" srcOrd="1" destOrd="0" presId="urn:microsoft.com/office/officeart/2005/8/layout/hierarchy1"/>
    <dgm:cxn modelId="{061CBF73-EE8C-4E0F-B594-5061499669B2}" type="presParOf" srcId="{3C671243-A939-4A9C-9982-78AAE8E4164A}" destId="{EF12549D-FF62-4489-9075-68BCD050FFED}" srcOrd="0" destOrd="0" presId="urn:microsoft.com/office/officeart/2005/8/layout/hierarchy1"/>
    <dgm:cxn modelId="{D809328F-E732-4B8E-A8FF-C981FB2E19A4}" type="presParOf" srcId="{EF12549D-FF62-4489-9075-68BCD050FFED}" destId="{E37A0218-F420-4F32-B4F7-F5A1F80F39A5}" srcOrd="0" destOrd="0" presId="urn:microsoft.com/office/officeart/2005/8/layout/hierarchy1"/>
    <dgm:cxn modelId="{87587A2B-BA00-445F-A87A-D6882213869B}" type="presParOf" srcId="{EF12549D-FF62-4489-9075-68BCD050FFED}" destId="{AB784822-DAEF-4747-AB7B-A9E03B8567F6}" srcOrd="1" destOrd="0" presId="urn:microsoft.com/office/officeart/2005/8/layout/hierarchy1"/>
    <dgm:cxn modelId="{391547FB-C39C-4EDA-9F08-5815DAF7F2A2}" type="presParOf" srcId="{3C671243-A939-4A9C-9982-78AAE8E4164A}" destId="{8EE6446E-2198-424D-960E-D77DBAF1756E}" srcOrd="1" destOrd="0" presId="urn:microsoft.com/office/officeart/2005/8/layout/hierarchy1"/>
    <dgm:cxn modelId="{C6989BA0-3629-4204-B5CC-F2A40173ADE3}" type="presParOf" srcId="{7B21C8B1-E3CC-4FBC-95FD-E0BBE07624D4}" destId="{2A4AC633-D1DE-4E67-80C2-FEAC6C0CD4C5}" srcOrd="2" destOrd="0" presId="urn:microsoft.com/office/officeart/2005/8/layout/hierarchy1"/>
    <dgm:cxn modelId="{A6D58223-C60A-4F37-BA38-B845FEDC5906}" type="presParOf" srcId="{7B21C8B1-E3CC-4FBC-95FD-E0BBE07624D4}" destId="{62DDA85C-484E-4FF1-A682-F440B64D5EA6}" srcOrd="3" destOrd="0" presId="urn:microsoft.com/office/officeart/2005/8/layout/hierarchy1"/>
    <dgm:cxn modelId="{1B1D5D08-32C1-4BE2-9ED7-104624313791}" type="presParOf" srcId="{62DDA85C-484E-4FF1-A682-F440B64D5EA6}" destId="{9F78B985-BEBA-4CA5-BF82-74A77094C8C7}" srcOrd="0" destOrd="0" presId="urn:microsoft.com/office/officeart/2005/8/layout/hierarchy1"/>
    <dgm:cxn modelId="{2A9FA42B-A401-4E47-855B-C4BF0D650356}" type="presParOf" srcId="{9F78B985-BEBA-4CA5-BF82-74A77094C8C7}" destId="{57F5A072-D2E3-47B6-A461-2786E95F4332}" srcOrd="0" destOrd="0" presId="urn:microsoft.com/office/officeart/2005/8/layout/hierarchy1"/>
    <dgm:cxn modelId="{B898E9D1-8B1F-4C07-9C89-9483A661DBCF}" type="presParOf" srcId="{9F78B985-BEBA-4CA5-BF82-74A77094C8C7}" destId="{7285480C-7672-4015-B5D1-A024D3FD5022}" srcOrd="1" destOrd="0" presId="urn:microsoft.com/office/officeart/2005/8/layout/hierarchy1"/>
    <dgm:cxn modelId="{26124B0D-C04D-4EDF-8327-6D4E65137579}" type="presParOf" srcId="{62DDA85C-484E-4FF1-A682-F440B64D5EA6}" destId="{CFC9FEA5-557D-49B4-ACCE-F98C36C9CCB2}" srcOrd="1" destOrd="0" presId="urn:microsoft.com/office/officeart/2005/8/layout/hierarchy1"/>
    <dgm:cxn modelId="{37A98EDD-2737-43B8-BAD5-B3F7B1B30186}" type="presParOf" srcId="{CFC9FEA5-557D-49B4-ACCE-F98C36C9CCB2}" destId="{E4AE1B0C-F665-45FA-A016-62519672E4F3}" srcOrd="0" destOrd="0" presId="urn:microsoft.com/office/officeart/2005/8/layout/hierarchy1"/>
    <dgm:cxn modelId="{0CF6828F-704C-4270-AD3D-957BB4083C05}" type="presParOf" srcId="{CFC9FEA5-557D-49B4-ACCE-F98C36C9CCB2}" destId="{64EA3A2F-C0A0-487F-8C8D-8519DD3CC8C9}" srcOrd="1" destOrd="0" presId="urn:microsoft.com/office/officeart/2005/8/layout/hierarchy1"/>
    <dgm:cxn modelId="{6781CD50-3208-448E-9559-643686D47190}" type="presParOf" srcId="{64EA3A2F-C0A0-487F-8C8D-8519DD3CC8C9}" destId="{D6AC6215-AC0F-4283-BFEA-A92530EA6CC9}" srcOrd="0" destOrd="0" presId="urn:microsoft.com/office/officeart/2005/8/layout/hierarchy1"/>
    <dgm:cxn modelId="{7C37A63F-2128-4913-8F17-C1B83A62AC80}" type="presParOf" srcId="{D6AC6215-AC0F-4283-BFEA-A92530EA6CC9}" destId="{49F6AFC0-5F9F-4B2C-A1CB-38EEDFC7A313}" srcOrd="0" destOrd="0" presId="urn:microsoft.com/office/officeart/2005/8/layout/hierarchy1"/>
    <dgm:cxn modelId="{49E79B76-8B17-459C-9BE1-E23F77B5298D}" type="presParOf" srcId="{D6AC6215-AC0F-4283-BFEA-A92530EA6CC9}" destId="{DE7DD92D-8436-44F3-9C2B-6D48B0BE234A}" srcOrd="1" destOrd="0" presId="urn:microsoft.com/office/officeart/2005/8/layout/hierarchy1"/>
    <dgm:cxn modelId="{2B046AF4-1A60-42BB-AB38-890B33A429EA}" type="presParOf" srcId="{64EA3A2F-C0A0-487F-8C8D-8519DD3CC8C9}" destId="{C9E8C18E-52BA-48DB-B545-A11DBE9DECFA}" srcOrd="1" destOrd="0" presId="urn:microsoft.com/office/officeart/2005/8/layout/hierarchy1"/>
    <dgm:cxn modelId="{D5FC29A0-34A2-43CF-8536-39D34C2763FD}" type="presParOf" srcId="{7B21C8B1-E3CC-4FBC-95FD-E0BBE07624D4}" destId="{404F30BA-7597-46C2-96CE-17968A034303}" srcOrd="4" destOrd="0" presId="urn:microsoft.com/office/officeart/2005/8/layout/hierarchy1"/>
    <dgm:cxn modelId="{4E79E73A-F5D1-40CB-A136-86E6E709AD19}" type="presParOf" srcId="{7B21C8B1-E3CC-4FBC-95FD-E0BBE07624D4}" destId="{0FC12AD5-FE3C-4059-8C19-F7FC4BF16674}" srcOrd="5" destOrd="0" presId="urn:microsoft.com/office/officeart/2005/8/layout/hierarchy1"/>
    <dgm:cxn modelId="{17457C0C-5BA0-44E1-84D7-FCFA18A5E197}" type="presParOf" srcId="{0FC12AD5-FE3C-4059-8C19-F7FC4BF16674}" destId="{1BF695F1-8868-462D-827F-3C44BD5AE793}" srcOrd="0" destOrd="0" presId="urn:microsoft.com/office/officeart/2005/8/layout/hierarchy1"/>
    <dgm:cxn modelId="{166C995B-374F-44E8-BB4B-CD69394A18C5}" type="presParOf" srcId="{1BF695F1-8868-462D-827F-3C44BD5AE793}" destId="{4947769E-AA13-4361-B746-2B5BC4325B5C}" srcOrd="0" destOrd="0" presId="urn:microsoft.com/office/officeart/2005/8/layout/hierarchy1"/>
    <dgm:cxn modelId="{058213AB-E3DB-4C8A-B650-3597901F3E50}" type="presParOf" srcId="{1BF695F1-8868-462D-827F-3C44BD5AE793}" destId="{71ADCD80-9C27-4FC9-8C3A-591CD6EBD11F}" srcOrd="1" destOrd="0" presId="urn:microsoft.com/office/officeart/2005/8/layout/hierarchy1"/>
    <dgm:cxn modelId="{ABBF938E-5DE7-4217-B1BC-47C59D12323A}" type="presParOf" srcId="{0FC12AD5-FE3C-4059-8C19-F7FC4BF16674}" destId="{701884BD-C38A-4C78-B4C5-6E8F219571D0}" srcOrd="1" destOrd="0" presId="urn:microsoft.com/office/officeart/2005/8/layout/hierarchy1"/>
    <dgm:cxn modelId="{36A8D774-7AF0-441D-B882-1C360F3DED48}" type="presParOf" srcId="{701884BD-C38A-4C78-B4C5-6E8F219571D0}" destId="{82A773B2-6FA3-417A-8C1C-0F93ADEFFAF4}" srcOrd="0" destOrd="0" presId="urn:microsoft.com/office/officeart/2005/8/layout/hierarchy1"/>
    <dgm:cxn modelId="{C8E97D44-3ADD-4724-85E9-5025B48B43CF}" type="presParOf" srcId="{701884BD-C38A-4C78-B4C5-6E8F219571D0}" destId="{62DD1EC7-41AC-43AD-8239-CD4ACAA98B75}" srcOrd="1" destOrd="0" presId="urn:microsoft.com/office/officeart/2005/8/layout/hierarchy1"/>
    <dgm:cxn modelId="{05AD27BC-3909-4CDE-9BE0-B0737B84A8E5}" type="presParOf" srcId="{62DD1EC7-41AC-43AD-8239-CD4ACAA98B75}" destId="{B300B781-B466-4335-9596-910CAEF65721}" srcOrd="0" destOrd="0" presId="urn:microsoft.com/office/officeart/2005/8/layout/hierarchy1"/>
    <dgm:cxn modelId="{E7903607-F137-4025-9B6A-50B8A6A226A9}" type="presParOf" srcId="{B300B781-B466-4335-9596-910CAEF65721}" destId="{EE1A5924-E412-4F3D-8BEF-C5720B3213B8}" srcOrd="0" destOrd="0" presId="urn:microsoft.com/office/officeart/2005/8/layout/hierarchy1"/>
    <dgm:cxn modelId="{A6D76658-2D0A-49F0-8316-0863BF6ED114}" type="presParOf" srcId="{B300B781-B466-4335-9596-910CAEF65721}" destId="{F739D903-DA0E-431C-B543-52F888BCFF15}" srcOrd="1" destOrd="0" presId="urn:microsoft.com/office/officeart/2005/8/layout/hierarchy1"/>
    <dgm:cxn modelId="{90EC3F8B-B5A8-4FD6-AE03-8E8F2F080246}" type="presParOf" srcId="{62DD1EC7-41AC-43AD-8239-CD4ACAA98B75}" destId="{2EE77536-99B3-4414-A674-B896D4107A6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496276,2</a:t>
          </a:r>
          <a:endParaRPr lang="ru-RU" baseline="0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501869,2</a:t>
          </a:r>
          <a:endParaRPr lang="ru-RU" baseline="0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baseline="0" dirty="0" smtClean="0">
              <a:solidFill>
                <a:schemeClr val="tx1"/>
              </a:solidFill>
            </a:rPr>
            <a:t>- 5593</a:t>
          </a:r>
          <a:endParaRPr lang="ru-RU" baseline="0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542F42C6-8E0E-4A16-B977-6C69235DA9BE}" type="presOf" srcId="{6D13A27F-FF5B-4F12-8B1F-15BA18D4C945}" destId="{BFF41A48-3F88-4F3C-982E-97BCB324B1FA}" srcOrd="0" destOrd="0" presId="urn:microsoft.com/office/officeart/2005/8/layout/chevron1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C87FE2BF-BFDB-4182-AF58-8EF77BAB1FD0}" type="presOf" srcId="{EF133C14-7D9B-47A5-AB66-79D6F444C926}" destId="{4DDB5B80-292E-4E41-8CA0-11F9941FC397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AEC62C87-7790-434B-97E7-421561D0CCEC}" type="presOf" srcId="{6E2F84B4-716C-498B-A595-ED6AAF12A49F}" destId="{AA05B320-FAF2-4395-9A73-D21B35C939CD}" srcOrd="0" destOrd="0" presId="urn:microsoft.com/office/officeart/2005/8/layout/chevron1"/>
    <dgm:cxn modelId="{B066A6F1-1994-4A68-9FD0-2095E0618FB2}" type="presOf" srcId="{29250FE5-BFC4-4DAE-A1C8-4434DD93C016}" destId="{3F57EA3C-7949-46A7-921E-242E9F02A604}" srcOrd="0" destOrd="0" presId="urn:microsoft.com/office/officeart/2005/8/layout/chevron1"/>
    <dgm:cxn modelId="{2755FF24-25A2-4913-943D-C114463D5DD8}" type="presParOf" srcId="{AA05B320-FAF2-4395-9A73-D21B35C939CD}" destId="{4DDB5B80-292E-4E41-8CA0-11F9941FC397}" srcOrd="0" destOrd="0" presId="urn:microsoft.com/office/officeart/2005/8/layout/chevron1"/>
    <dgm:cxn modelId="{75DD91EE-879E-42A9-9C8B-1A75203B3DF3}" type="presParOf" srcId="{AA05B320-FAF2-4395-9A73-D21B35C939CD}" destId="{AE48CEAA-5ABB-4080-B711-CEBF8B98E567}" srcOrd="1" destOrd="0" presId="urn:microsoft.com/office/officeart/2005/8/layout/chevron1"/>
    <dgm:cxn modelId="{90C8F5C3-FA14-42BA-B8E0-02964E2BEB6C}" type="presParOf" srcId="{AA05B320-FAF2-4395-9A73-D21B35C939CD}" destId="{3F57EA3C-7949-46A7-921E-242E9F02A604}" srcOrd="2" destOrd="0" presId="urn:microsoft.com/office/officeart/2005/8/layout/chevron1"/>
    <dgm:cxn modelId="{3660C1CE-1DA9-43CB-9C93-ACA80935CA3E}" type="presParOf" srcId="{AA05B320-FAF2-4395-9A73-D21B35C939CD}" destId="{2E1AFE07-D13A-4674-B642-20AA0628002B}" srcOrd="3" destOrd="0" presId="urn:microsoft.com/office/officeart/2005/8/layout/chevron1"/>
    <dgm:cxn modelId="{D9185D0C-8CCA-4AC1-9627-C2ED10DD1A7A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494540,7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494540,7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87E0925E-91BC-45E5-93E1-6BF22D780A50}" type="presOf" srcId="{6D13A27F-FF5B-4F12-8B1F-15BA18D4C945}" destId="{BFF41A48-3F88-4F3C-982E-97BCB324B1FA}" srcOrd="0" destOrd="0" presId="urn:microsoft.com/office/officeart/2005/8/layout/chevron1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CB57189D-FBF4-4E36-93A0-32BBC5172C5F}" type="presOf" srcId="{6E2F84B4-716C-498B-A595-ED6AAF12A49F}" destId="{AA05B320-FAF2-4395-9A73-D21B35C939CD}" srcOrd="0" destOrd="0" presId="urn:microsoft.com/office/officeart/2005/8/layout/chevron1"/>
    <dgm:cxn modelId="{D7DA7765-4615-4F71-BB1E-527372A3F467}" type="presOf" srcId="{EF133C14-7D9B-47A5-AB66-79D6F444C926}" destId="{4DDB5B80-292E-4E41-8CA0-11F9941FC397}" srcOrd="0" destOrd="0" presId="urn:microsoft.com/office/officeart/2005/8/layout/chevron1"/>
    <dgm:cxn modelId="{D68FFD81-40F0-4D79-B81F-22E2CBC4ED97}" type="presOf" srcId="{29250FE5-BFC4-4DAE-A1C8-4434DD93C016}" destId="{3F57EA3C-7949-46A7-921E-242E9F02A604}" srcOrd="0" destOrd="0" presId="urn:microsoft.com/office/officeart/2005/8/layout/chevron1"/>
    <dgm:cxn modelId="{B8B537A0-DCEF-48E8-A924-57D339AC3778}" type="presParOf" srcId="{AA05B320-FAF2-4395-9A73-D21B35C939CD}" destId="{4DDB5B80-292E-4E41-8CA0-11F9941FC397}" srcOrd="0" destOrd="0" presId="urn:microsoft.com/office/officeart/2005/8/layout/chevron1"/>
    <dgm:cxn modelId="{8738D7A3-EEE9-4EBE-B9AA-A044386C2369}" type="presParOf" srcId="{AA05B320-FAF2-4395-9A73-D21B35C939CD}" destId="{AE48CEAA-5ABB-4080-B711-CEBF8B98E567}" srcOrd="1" destOrd="0" presId="urn:microsoft.com/office/officeart/2005/8/layout/chevron1"/>
    <dgm:cxn modelId="{B7566FAC-46B3-4D21-815E-F336AABB1570}" type="presParOf" srcId="{AA05B320-FAF2-4395-9A73-D21B35C939CD}" destId="{3F57EA3C-7949-46A7-921E-242E9F02A604}" srcOrd="2" destOrd="0" presId="urn:microsoft.com/office/officeart/2005/8/layout/chevron1"/>
    <dgm:cxn modelId="{45FC4CA3-E483-4A62-AD72-3271A865DC43}" type="presParOf" srcId="{AA05B320-FAF2-4395-9A73-D21B35C939CD}" destId="{2E1AFE07-D13A-4674-B642-20AA0628002B}" srcOrd="3" destOrd="0" presId="urn:microsoft.com/office/officeart/2005/8/layout/chevron1"/>
    <dgm:cxn modelId="{AAD85434-11E0-4C23-A537-44BBE2D485B2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E2F84B4-716C-498B-A595-ED6AAF12A49F}" type="doc">
      <dgm:prSet loTypeId="urn:microsoft.com/office/officeart/2005/8/layout/chevron1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F133C14-7D9B-47A5-AB66-79D6F444C92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478318,3</a:t>
          </a:r>
          <a:endParaRPr lang="ru-RU" dirty="0">
            <a:solidFill>
              <a:schemeClr val="tx1"/>
            </a:solidFill>
          </a:endParaRPr>
        </a:p>
      </dgm:t>
    </dgm:pt>
    <dgm:pt modelId="{941AB8C3-3AB6-42C4-8A21-7BF9B03A758B}" type="parTrans" cxnId="{00E02AB6-82E6-42F8-9E90-015DDE2C99AF}">
      <dgm:prSet/>
      <dgm:spPr/>
      <dgm:t>
        <a:bodyPr/>
        <a:lstStyle/>
        <a:p>
          <a:endParaRPr lang="ru-RU"/>
        </a:p>
      </dgm:t>
    </dgm:pt>
    <dgm:pt modelId="{85423B78-6A0E-4994-90A9-F3F57D437847}" type="sibTrans" cxnId="{00E02AB6-82E6-42F8-9E90-015DDE2C99AF}">
      <dgm:prSet/>
      <dgm:spPr/>
      <dgm:t>
        <a:bodyPr/>
        <a:lstStyle/>
        <a:p>
          <a:endParaRPr lang="ru-RU"/>
        </a:p>
      </dgm:t>
    </dgm:pt>
    <dgm:pt modelId="{29250FE5-BFC4-4DAE-A1C8-4434DD93C01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478318,3</a:t>
          </a:r>
          <a:endParaRPr lang="ru-RU" dirty="0">
            <a:solidFill>
              <a:schemeClr val="tx1"/>
            </a:solidFill>
          </a:endParaRPr>
        </a:p>
      </dgm:t>
    </dgm:pt>
    <dgm:pt modelId="{20983687-A9DD-4B86-B8BD-E511AC317646}" type="parTrans" cxnId="{E8C80C75-7CA3-44F4-93B7-98DEFA763A59}">
      <dgm:prSet/>
      <dgm:spPr/>
      <dgm:t>
        <a:bodyPr/>
        <a:lstStyle/>
        <a:p>
          <a:endParaRPr lang="ru-RU"/>
        </a:p>
      </dgm:t>
    </dgm:pt>
    <dgm:pt modelId="{2BE95AD2-8490-46FE-9509-BDAEBD676059}" type="sibTrans" cxnId="{E8C80C75-7CA3-44F4-93B7-98DEFA763A59}">
      <dgm:prSet/>
      <dgm:spPr/>
      <dgm:t>
        <a:bodyPr/>
        <a:lstStyle/>
        <a:p>
          <a:endParaRPr lang="ru-RU"/>
        </a:p>
      </dgm:t>
    </dgm:pt>
    <dgm:pt modelId="{6D13A27F-FF5B-4F12-8B1F-15BA18D4C94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0</a:t>
          </a:r>
          <a:endParaRPr lang="ru-RU" dirty="0">
            <a:solidFill>
              <a:schemeClr val="tx1"/>
            </a:solidFill>
          </a:endParaRPr>
        </a:p>
      </dgm:t>
    </dgm:pt>
    <dgm:pt modelId="{9B2F08E9-BD76-414D-9F17-B66567F8ED58}" type="parTrans" cxnId="{6AB31431-5E92-4BF5-B47C-A4820B9414C9}">
      <dgm:prSet/>
      <dgm:spPr/>
      <dgm:t>
        <a:bodyPr/>
        <a:lstStyle/>
        <a:p>
          <a:endParaRPr lang="ru-RU"/>
        </a:p>
      </dgm:t>
    </dgm:pt>
    <dgm:pt modelId="{F59B020E-8423-4113-8D11-F9A321BC5B49}" type="sibTrans" cxnId="{6AB31431-5E92-4BF5-B47C-A4820B9414C9}">
      <dgm:prSet/>
      <dgm:spPr/>
      <dgm:t>
        <a:bodyPr/>
        <a:lstStyle/>
        <a:p>
          <a:endParaRPr lang="ru-RU"/>
        </a:p>
      </dgm:t>
    </dgm:pt>
    <dgm:pt modelId="{AA05B320-FAF2-4395-9A73-D21B35C939CD}" type="pres">
      <dgm:prSet presAssocID="{6E2F84B4-716C-498B-A595-ED6AAF12A4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DB5B80-292E-4E41-8CA0-11F9941FC397}" type="pres">
      <dgm:prSet presAssocID="{EF133C14-7D9B-47A5-AB66-79D6F444C926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48CEAA-5ABB-4080-B711-CEBF8B98E567}" type="pres">
      <dgm:prSet presAssocID="{85423B78-6A0E-4994-90A9-F3F57D437847}" presName="parTxOnlySpace" presStyleCnt="0"/>
      <dgm:spPr/>
    </dgm:pt>
    <dgm:pt modelId="{3F57EA3C-7949-46A7-921E-242E9F02A604}" type="pres">
      <dgm:prSet presAssocID="{29250FE5-BFC4-4DAE-A1C8-4434DD93C016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FE07-D13A-4674-B642-20AA0628002B}" type="pres">
      <dgm:prSet presAssocID="{2BE95AD2-8490-46FE-9509-BDAEBD676059}" presName="parTxOnlySpace" presStyleCnt="0"/>
      <dgm:spPr/>
    </dgm:pt>
    <dgm:pt modelId="{BFF41A48-3F88-4F3C-982E-97BCB324B1FA}" type="pres">
      <dgm:prSet presAssocID="{6D13A27F-FF5B-4F12-8B1F-15BA18D4C9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E02AB6-82E6-42F8-9E90-015DDE2C99AF}" srcId="{6E2F84B4-716C-498B-A595-ED6AAF12A49F}" destId="{EF133C14-7D9B-47A5-AB66-79D6F444C926}" srcOrd="0" destOrd="0" parTransId="{941AB8C3-3AB6-42C4-8A21-7BF9B03A758B}" sibTransId="{85423B78-6A0E-4994-90A9-F3F57D437847}"/>
    <dgm:cxn modelId="{6AB31431-5E92-4BF5-B47C-A4820B9414C9}" srcId="{6E2F84B4-716C-498B-A595-ED6AAF12A49F}" destId="{6D13A27F-FF5B-4F12-8B1F-15BA18D4C945}" srcOrd="2" destOrd="0" parTransId="{9B2F08E9-BD76-414D-9F17-B66567F8ED58}" sibTransId="{F59B020E-8423-4113-8D11-F9A321BC5B49}"/>
    <dgm:cxn modelId="{E8C80C75-7CA3-44F4-93B7-98DEFA763A59}" srcId="{6E2F84B4-716C-498B-A595-ED6AAF12A49F}" destId="{29250FE5-BFC4-4DAE-A1C8-4434DD93C016}" srcOrd="1" destOrd="0" parTransId="{20983687-A9DD-4B86-B8BD-E511AC317646}" sibTransId="{2BE95AD2-8490-46FE-9509-BDAEBD676059}"/>
    <dgm:cxn modelId="{40C0849E-6CFB-4261-8CC2-72487FBB7AA0}" type="presOf" srcId="{EF133C14-7D9B-47A5-AB66-79D6F444C926}" destId="{4DDB5B80-292E-4E41-8CA0-11F9941FC397}" srcOrd="0" destOrd="0" presId="urn:microsoft.com/office/officeart/2005/8/layout/chevron1"/>
    <dgm:cxn modelId="{86785E2F-D210-4480-8509-1382ABADC9BC}" type="presOf" srcId="{29250FE5-BFC4-4DAE-A1C8-4434DD93C016}" destId="{3F57EA3C-7949-46A7-921E-242E9F02A604}" srcOrd="0" destOrd="0" presId="urn:microsoft.com/office/officeart/2005/8/layout/chevron1"/>
    <dgm:cxn modelId="{39B9D9BA-320B-43A9-9A63-056B8C2863AD}" type="presOf" srcId="{6E2F84B4-716C-498B-A595-ED6AAF12A49F}" destId="{AA05B320-FAF2-4395-9A73-D21B35C939CD}" srcOrd="0" destOrd="0" presId="urn:microsoft.com/office/officeart/2005/8/layout/chevron1"/>
    <dgm:cxn modelId="{71A157B3-75E5-455F-8009-445D99AC5E99}" type="presOf" srcId="{6D13A27F-FF5B-4F12-8B1F-15BA18D4C945}" destId="{BFF41A48-3F88-4F3C-982E-97BCB324B1FA}" srcOrd="0" destOrd="0" presId="urn:microsoft.com/office/officeart/2005/8/layout/chevron1"/>
    <dgm:cxn modelId="{61A771D2-D682-4985-A626-777174D280A9}" type="presParOf" srcId="{AA05B320-FAF2-4395-9A73-D21B35C939CD}" destId="{4DDB5B80-292E-4E41-8CA0-11F9941FC397}" srcOrd="0" destOrd="0" presId="urn:microsoft.com/office/officeart/2005/8/layout/chevron1"/>
    <dgm:cxn modelId="{32DC3BB0-7922-44C3-A5D7-5886B478C54B}" type="presParOf" srcId="{AA05B320-FAF2-4395-9A73-D21B35C939CD}" destId="{AE48CEAA-5ABB-4080-B711-CEBF8B98E567}" srcOrd="1" destOrd="0" presId="urn:microsoft.com/office/officeart/2005/8/layout/chevron1"/>
    <dgm:cxn modelId="{7FB1C326-CE8A-4DCF-B9D4-1884FE93CE15}" type="presParOf" srcId="{AA05B320-FAF2-4395-9A73-D21B35C939CD}" destId="{3F57EA3C-7949-46A7-921E-242E9F02A604}" srcOrd="2" destOrd="0" presId="urn:microsoft.com/office/officeart/2005/8/layout/chevron1"/>
    <dgm:cxn modelId="{DC3C7543-A053-4A7F-A1EF-F26B3E73903C}" type="presParOf" srcId="{AA05B320-FAF2-4395-9A73-D21B35C939CD}" destId="{2E1AFE07-D13A-4674-B642-20AA0628002B}" srcOrd="3" destOrd="0" presId="urn:microsoft.com/office/officeart/2005/8/layout/chevron1"/>
    <dgm:cxn modelId="{D72813D9-D61B-453B-AB00-80556C01583F}" type="presParOf" srcId="{AA05B320-FAF2-4395-9A73-D21B35C939CD}" destId="{BFF41A48-3F88-4F3C-982E-97BCB324B1FA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36E4B7-7B30-43EF-B6A5-B9D9326E544D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E620878-E5A8-4A96-B275-787D9BFEAEA8}">
      <dgm:prSet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r>
            <a:rPr lang="ru-RU" b="1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dirty="0" smtClean="0">
            <a:effectLst/>
            <a:latin typeface="Times New Roman"/>
            <a:ea typeface="Times New Roman"/>
          </a:endParaRPr>
        </a:p>
        <a:p>
          <a:r>
            <a:rPr lang="ru-RU" b="1" dirty="0" smtClean="0">
              <a:effectLst/>
              <a:latin typeface="Times New Roman"/>
              <a:ea typeface="Times New Roman"/>
            </a:rPr>
            <a:t>Факс</a:t>
          </a:r>
          <a:r>
            <a:rPr lang="en-US" b="1" dirty="0" smtClean="0">
              <a:effectLst/>
              <a:latin typeface="Times New Roman"/>
              <a:ea typeface="Times New Roman"/>
            </a:rPr>
            <a:t> (34133) 3-24-47  </a:t>
          </a:r>
          <a:endParaRPr lang="ru-RU" b="1" dirty="0" smtClean="0">
            <a:effectLst/>
            <a:latin typeface="Times New Roman"/>
            <a:ea typeface="Times New Roman"/>
          </a:endParaRPr>
        </a:p>
        <a:p>
          <a:r>
            <a:rPr lang="en-US" b="1" dirty="0" smtClean="0">
              <a:effectLst/>
              <a:latin typeface="Times New Roman"/>
              <a:ea typeface="Times New Roman"/>
            </a:rPr>
            <a:t> E-Mail: 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uprfin@</a:t>
          </a:r>
          <a:r>
            <a:rPr lang="en-US" b="1" u="sng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kiya.udmr.ru</a:t>
          </a:r>
          <a:endParaRPr lang="ru-RU" dirty="0">
            <a:solidFill>
              <a:schemeClr val="bg2">
                <a:lumMod val="50000"/>
              </a:schemeClr>
            </a:solidFill>
          </a:endParaRPr>
        </a:p>
      </dgm:t>
    </dgm:pt>
    <dgm:pt modelId="{B74FD38F-5CE2-4A2C-B68E-43EC19A0749B}" type="parTrans" cxnId="{EF8E462A-6091-47A3-AE42-B2C76671FE6F}">
      <dgm:prSet/>
      <dgm:spPr/>
      <dgm:t>
        <a:bodyPr/>
        <a:lstStyle/>
        <a:p>
          <a:endParaRPr lang="ru-RU"/>
        </a:p>
      </dgm:t>
    </dgm:pt>
    <dgm:pt modelId="{A9E03E38-D4B2-4681-8CF0-EDEDA89A4389}" type="sibTrans" cxnId="{EF8E462A-6091-47A3-AE42-B2C76671FE6F}">
      <dgm:prSet/>
      <dgm:spPr/>
      <dgm:t>
        <a:bodyPr/>
        <a:lstStyle/>
        <a:p>
          <a:endParaRPr lang="ru-RU"/>
        </a:p>
      </dgm:t>
    </dgm:pt>
    <dgm:pt modelId="{3F5D05D7-30B7-482A-9C66-C0E15120457D}" type="pres">
      <dgm:prSet presAssocID="{4236E4B7-7B30-43EF-B6A5-B9D9326E54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B376EC-130F-46AC-85F4-D9011C083719}" type="pres">
      <dgm:prSet presAssocID="{7E620878-E5A8-4A96-B275-787D9BFEAEA8}" presName="linNode" presStyleCnt="0"/>
      <dgm:spPr/>
    </dgm:pt>
    <dgm:pt modelId="{D4D9FF78-A546-4FEA-9C79-C90730C289AB}" type="pres">
      <dgm:prSet presAssocID="{7E620878-E5A8-4A96-B275-787D9BFEAEA8}" presName="parentText" presStyleLbl="node1" presStyleIdx="0" presStyleCnt="1" custScaleX="2684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8E462A-6091-47A3-AE42-B2C76671FE6F}" srcId="{4236E4B7-7B30-43EF-B6A5-B9D9326E544D}" destId="{7E620878-E5A8-4A96-B275-787D9BFEAEA8}" srcOrd="0" destOrd="0" parTransId="{B74FD38F-5CE2-4A2C-B68E-43EC19A0749B}" sibTransId="{A9E03E38-D4B2-4681-8CF0-EDEDA89A4389}"/>
    <dgm:cxn modelId="{8B272306-BEB3-4F7C-A1B2-2A5FA5F94A72}" type="presOf" srcId="{4236E4B7-7B30-43EF-B6A5-B9D9326E544D}" destId="{3F5D05D7-30B7-482A-9C66-C0E15120457D}" srcOrd="0" destOrd="0" presId="urn:microsoft.com/office/officeart/2005/8/layout/vList5"/>
    <dgm:cxn modelId="{C42549E4-95CD-422F-959E-4CECEB5D9BBF}" type="presOf" srcId="{7E620878-E5A8-4A96-B275-787D9BFEAEA8}" destId="{D4D9FF78-A546-4FEA-9C79-C90730C289AB}" srcOrd="0" destOrd="0" presId="urn:microsoft.com/office/officeart/2005/8/layout/vList5"/>
    <dgm:cxn modelId="{431B2DFB-AE8D-4A4F-A92A-0C55C08AC2CA}" type="presParOf" srcId="{3F5D05D7-30B7-482A-9C66-C0E15120457D}" destId="{55B376EC-130F-46AC-85F4-D9011C083719}" srcOrd="0" destOrd="0" presId="urn:microsoft.com/office/officeart/2005/8/layout/vList5"/>
    <dgm:cxn modelId="{168A8D47-0DB2-4AED-BFCA-31FE1C15668B}" type="presParOf" srcId="{55B376EC-130F-46AC-85F4-D9011C083719}" destId="{D4D9FF78-A546-4FEA-9C79-C90730C289A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A773B2-6FA3-417A-8C1C-0F93ADEFFAF4}">
      <dsp:nvSpPr>
        <dsp:cNvPr id="0" name=""/>
        <dsp:cNvSpPr/>
      </dsp:nvSpPr>
      <dsp:spPr>
        <a:xfrm>
          <a:off x="7281477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4F30BA-7597-46C2-96CE-17968A034303}">
      <dsp:nvSpPr>
        <dsp:cNvPr id="0" name=""/>
        <dsp:cNvSpPr/>
      </dsp:nvSpPr>
      <dsp:spPr>
        <a:xfrm>
          <a:off x="4370734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96"/>
              </a:lnTo>
              <a:lnTo>
                <a:pt x="2956462" y="267296"/>
              </a:lnTo>
              <a:lnTo>
                <a:pt x="2956462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E1B0C-F665-45FA-A016-62519672E4F3}">
      <dsp:nvSpPr>
        <dsp:cNvPr id="0" name=""/>
        <dsp:cNvSpPr/>
      </dsp:nvSpPr>
      <dsp:spPr>
        <a:xfrm>
          <a:off x="4342183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C633-D1DE-4E67-80C2-FEAC6C0CD4C5}">
      <dsp:nvSpPr>
        <dsp:cNvPr id="0" name=""/>
        <dsp:cNvSpPr/>
      </dsp:nvSpPr>
      <dsp:spPr>
        <a:xfrm>
          <a:off x="4325014" y="860143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96"/>
              </a:lnTo>
              <a:lnTo>
                <a:pt x="62888" y="267296"/>
              </a:lnTo>
              <a:lnTo>
                <a:pt x="62888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A1A29-53E8-4B12-9320-69159083555E}">
      <dsp:nvSpPr>
        <dsp:cNvPr id="0" name=""/>
        <dsp:cNvSpPr/>
      </dsp:nvSpPr>
      <dsp:spPr>
        <a:xfrm>
          <a:off x="1368552" y="2108775"/>
          <a:ext cx="91440" cy="3922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223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56B660-C217-477A-865B-C2C89F907560}">
      <dsp:nvSpPr>
        <dsp:cNvPr id="0" name=""/>
        <dsp:cNvSpPr/>
      </dsp:nvSpPr>
      <dsp:spPr>
        <a:xfrm>
          <a:off x="1414272" y="860143"/>
          <a:ext cx="2956462" cy="392234"/>
        </a:xfrm>
        <a:custGeom>
          <a:avLst/>
          <a:gdLst/>
          <a:ahLst/>
          <a:cxnLst/>
          <a:rect l="0" t="0" r="0" b="0"/>
          <a:pathLst>
            <a:path>
              <a:moveTo>
                <a:pt x="2956462" y="0"/>
              </a:moveTo>
              <a:lnTo>
                <a:pt x="2956462" y="267296"/>
              </a:lnTo>
              <a:lnTo>
                <a:pt x="0" y="267296"/>
              </a:lnTo>
              <a:lnTo>
                <a:pt x="0" y="392234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C39BE3-123A-4376-A32D-2F9109EBEC24}">
      <dsp:nvSpPr>
        <dsp:cNvPr id="0" name=""/>
        <dsp:cNvSpPr/>
      </dsp:nvSpPr>
      <dsp:spPr>
        <a:xfrm>
          <a:off x="3696406" y="3746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C1872F-8C48-411D-99A8-0A77F73DEACF}">
      <dsp:nvSpPr>
        <dsp:cNvPr id="0" name=""/>
        <dsp:cNvSpPr/>
      </dsp:nvSpPr>
      <dsp:spPr>
        <a:xfrm>
          <a:off x="3846257" y="146104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Доходы бюджета</a:t>
          </a:r>
          <a:endParaRPr lang="ru-RU" sz="1800" kern="1200" dirty="0"/>
        </a:p>
      </dsp:txBody>
      <dsp:txXfrm>
        <a:off x="3846257" y="146104"/>
        <a:ext cx="1348657" cy="856397"/>
      </dsp:txXfrm>
    </dsp:sp>
    <dsp:sp modelId="{D112961B-0919-43AF-B2EB-43026333D9B2}">
      <dsp:nvSpPr>
        <dsp:cNvPr id="0" name=""/>
        <dsp:cNvSpPr/>
      </dsp:nvSpPr>
      <dsp:spPr>
        <a:xfrm>
          <a:off x="739943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3E9CFC-6AB3-4247-ADF4-A2675588604A}">
      <dsp:nvSpPr>
        <dsp:cNvPr id="0" name=""/>
        <dsp:cNvSpPr/>
      </dsp:nvSpPr>
      <dsp:spPr>
        <a:xfrm>
          <a:off x="889794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</a:t>
          </a:r>
          <a:endParaRPr lang="ru-RU" sz="1800" kern="1200" dirty="0"/>
        </a:p>
      </dsp:txBody>
      <dsp:txXfrm>
        <a:off x="889794" y="1394736"/>
        <a:ext cx="1348657" cy="856397"/>
      </dsp:txXfrm>
    </dsp:sp>
    <dsp:sp modelId="{E37A0218-F420-4F32-B4F7-F5A1F80F39A5}">
      <dsp:nvSpPr>
        <dsp:cNvPr id="0" name=""/>
        <dsp:cNvSpPr/>
      </dsp:nvSpPr>
      <dsp:spPr>
        <a:xfrm>
          <a:off x="55675" y="2501010"/>
          <a:ext cx="2717194" cy="31267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84822-DAEF-4747-AB7B-A9E03B8567F6}">
      <dsp:nvSpPr>
        <dsp:cNvPr id="0" name=""/>
        <dsp:cNvSpPr/>
      </dsp:nvSpPr>
      <dsp:spPr>
        <a:xfrm>
          <a:off x="205526" y="2643368"/>
          <a:ext cx="2717194" cy="3126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налогов, установленных Налоговым кодексом Российской Федерации: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 на доходы физических лиц;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-акцизы;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-налоги на совокупный доход;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-другие налоги</a:t>
          </a:r>
          <a:endParaRPr lang="ru-RU" sz="1600" kern="1200" dirty="0"/>
        </a:p>
      </dsp:txBody>
      <dsp:txXfrm>
        <a:off x="205526" y="2643368"/>
        <a:ext cx="2717194" cy="3126715"/>
      </dsp:txXfrm>
    </dsp:sp>
    <dsp:sp modelId="{57F5A072-D2E3-47B6-A461-2786E95F4332}">
      <dsp:nvSpPr>
        <dsp:cNvPr id="0" name=""/>
        <dsp:cNvSpPr/>
      </dsp:nvSpPr>
      <dsp:spPr>
        <a:xfrm>
          <a:off x="3713574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85480C-7672-4015-B5D1-A024D3FD5022}">
      <dsp:nvSpPr>
        <dsp:cNvPr id="0" name=""/>
        <dsp:cNvSpPr/>
      </dsp:nvSpPr>
      <dsp:spPr>
        <a:xfrm>
          <a:off x="3863425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Неналого</a:t>
          </a:r>
          <a:r>
            <a:rPr lang="ru-RU" sz="1600" kern="1200" dirty="0" smtClean="0"/>
            <a:t>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вые доходы</a:t>
          </a:r>
          <a:endParaRPr lang="ru-RU" sz="1600" kern="1200" dirty="0"/>
        </a:p>
      </dsp:txBody>
      <dsp:txXfrm>
        <a:off x="3863425" y="1394736"/>
        <a:ext cx="1348657" cy="856397"/>
      </dsp:txXfrm>
    </dsp:sp>
    <dsp:sp modelId="{49F6AFC0-5F9F-4B2C-A1CB-38EEDFC7A313}">
      <dsp:nvSpPr>
        <dsp:cNvPr id="0" name=""/>
        <dsp:cNvSpPr/>
      </dsp:nvSpPr>
      <dsp:spPr>
        <a:xfrm>
          <a:off x="3072571" y="2501010"/>
          <a:ext cx="2630664" cy="3124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7DD92D-8436-44F3-9C2B-6D48B0BE234A}">
      <dsp:nvSpPr>
        <dsp:cNvPr id="0" name=""/>
        <dsp:cNvSpPr/>
      </dsp:nvSpPr>
      <dsp:spPr>
        <a:xfrm>
          <a:off x="3222422" y="2643368"/>
          <a:ext cx="2630664" cy="31245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уплаты других пошлин и сборов, установленных законодательством, а также штрафов за нарушение законодательства: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 - </a:t>
          </a:r>
          <a:r>
            <a:rPr lang="ru-RU" sz="1600" kern="1200" dirty="0" smtClean="0"/>
            <a:t>доходы от использования имущества и земли;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штрафные санкции; </a:t>
          </a:r>
        </a:p>
        <a:p>
          <a:pPr marL="0"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/>
            <a:t>- другие</a:t>
          </a:r>
          <a:endParaRPr lang="ru-RU" sz="1600" kern="1200" dirty="0"/>
        </a:p>
      </dsp:txBody>
      <dsp:txXfrm>
        <a:off x="3222422" y="2643368"/>
        <a:ext cx="2630664" cy="3124591"/>
      </dsp:txXfrm>
    </dsp:sp>
    <dsp:sp modelId="{4947769E-AA13-4361-B746-2B5BC4325B5C}">
      <dsp:nvSpPr>
        <dsp:cNvPr id="0" name=""/>
        <dsp:cNvSpPr/>
      </dsp:nvSpPr>
      <dsp:spPr>
        <a:xfrm>
          <a:off x="6652868" y="1252378"/>
          <a:ext cx="1348657" cy="8563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DCD80-9C27-4FC9-8C3A-591CD6EBD11F}">
      <dsp:nvSpPr>
        <dsp:cNvPr id="0" name=""/>
        <dsp:cNvSpPr/>
      </dsp:nvSpPr>
      <dsp:spPr>
        <a:xfrm>
          <a:off x="6802719" y="1394736"/>
          <a:ext cx="1348657" cy="8563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</a:t>
          </a:r>
          <a:endParaRPr lang="ru-RU" sz="1600" kern="1200" dirty="0"/>
        </a:p>
      </dsp:txBody>
      <dsp:txXfrm>
        <a:off x="6802719" y="1394736"/>
        <a:ext cx="1348657" cy="856397"/>
      </dsp:txXfrm>
    </dsp:sp>
    <dsp:sp modelId="{EE1A5924-E412-4F3D-8BEF-C5720B3213B8}">
      <dsp:nvSpPr>
        <dsp:cNvPr id="0" name=""/>
        <dsp:cNvSpPr/>
      </dsp:nvSpPr>
      <dsp:spPr>
        <a:xfrm>
          <a:off x="6002937" y="2501010"/>
          <a:ext cx="2648520" cy="31855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9D903-DA0E-431C-B543-52F888BCFF15}">
      <dsp:nvSpPr>
        <dsp:cNvPr id="0" name=""/>
        <dsp:cNvSpPr/>
      </dsp:nvSpPr>
      <dsp:spPr>
        <a:xfrm>
          <a:off x="6152788" y="2643368"/>
          <a:ext cx="2648520" cy="31855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Поступления от других бюджетов бюджетной системы (межбюджетные трансферты), организаций, граждан (кроме налоговых и неналоговых доходов)</a:t>
          </a: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-дотации;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-субвенции;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-субсидии;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-иные межбюджетные трансферты</a:t>
          </a:r>
          <a:endParaRPr lang="ru-RU" sz="1600" kern="1200" dirty="0"/>
        </a:p>
      </dsp:txBody>
      <dsp:txXfrm>
        <a:off x="6152788" y="2643368"/>
        <a:ext cx="2648520" cy="31855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15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496276,2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2215" y="108328"/>
        <a:ext cx="2698717" cy="1079487"/>
      </dsp:txXfrm>
    </dsp:sp>
    <dsp:sp modelId="{3F57EA3C-7949-46A7-921E-242E9F02A604}">
      <dsp:nvSpPr>
        <dsp:cNvPr id="0" name=""/>
        <dsp:cNvSpPr/>
      </dsp:nvSpPr>
      <dsp:spPr>
        <a:xfrm>
          <a:off x="2431061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501869,2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2431061" y="108328"/>
        <a:ext cx="2698717" cy="1079487"/>
      </dsp:txXfrm>
    </dsp:sp>
    <dsp:sp modelId="{BFF41A48-3F88-4F3C-982E-97BCB324B1FA}">
      <dsp:nvSpPr>
        <dsp:cNvPr id="0" name=""/>
        <dsp:cNvSpPr/>
      </dsp:nvSpPr>
      <dsp:spPr>
        <a:xfrm>
          <a:off x="4859907" y="108328"/>
          <a:ext cx="2698717" cy="1079487"/>
        </a:xfrm>
        <a:prstGeom prst="chevron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baseline="0" dirty="0" smtClean="0">
              <a:solidFill>
                <a:schemeClr val="tx1"/>
              </a:solidFill>
            </a:rPr>
            <a:t>- 5593</a:t>
          </a:r>
          <a:endParaRPr lang="ru-RU" sz="2900" kern="1200" baseline="0" dirty="0">
            <a:solidFill>
              <a:schemeClr val="tx1"/>
            </a:solidFill>
          </a:endParaRPr>
        </a:p>
      </dsp:txBody>
      <dsp:txXfrm>
        <a:off x="4859907" y="108328"/>
        <a:ext cx="2698717" cy="10794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36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494540,7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236" y="103188"/>
        <a:ext cx="2724419" cy="1089767"/>
      </dsp:txXfrm>
    </dsp:sp>
    <dsp:sp modelId="{3F57EA3C-7949-46A7-921E-242E9F02A604}">
      <dsp:nvSpPr>
        <dsp:cNvPr id="0" name=""/>
        <dsp:cNvSpPr/>
      </dsp:nvSpPr>
      <dsp:spPr>
        <a:xfrm>
          <a:off x="2454214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494540,7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2454214" y="103188"/>
        <a:ext cx="2724419" cy="1089767"/>
      </dsp:txXfrm>
    </dsp:sp>
    <dsp:sp modelId="{BFF41A48-3F88-4F3C-982E-97BCB324B1FA}">
      <dsp:nvSpPr>
        <dsp:cNvPr id="0" name=""/>
        <dsp:cNvSpPr/>
      </dsp:nvSpPr>
      <dsp:spPr>
        <a:xfrm>
          <a:off x="4906191" y="103188"/>
          <a:ext cx="2724419" cy="1089767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>
              <a:solidFill>
                <a:schemeClr val="tx1"/>
              </a:solidFill>
            </a:rPr>
            <a:t>0</a:t>
          </a:r>
          <a:endParaRPr lang="ru-RU" sz="2900" kern="1200" dirty="0">
            <a:solidFill>
              <a:schemeClr val="tx1"/>
            </a:solidFill>
          </a:endParaRPr>
        </a:p>
      </dsp:txBody>
      <dsp:txXfrm>
        <a:off x="4906191" y="103188"/>
        <a:ext cx="2724419" cy="108976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DB5B80-292E-4E41-8CA0-11F9941FC397}">
      <dsp:nvSpPr>
        <dsp:cNvPr id="0" name=""/>
        <dsp:cNvSpPr/>
      </dsp:nvSpPr>
      <dsp:spPr>
        <a:xfrm>
          <a:off x="225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478318,3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257" y="98047"/>
        <a:ext cx="2750121" cy="1100048"/>
      </dsp:txXfrm>
    </dsp:sp>
    <dsp:sp modelId="{3F57EA3C-7949-46A7-921E-242E9F02A604}">
      <dsp:nvSpPr>
        <dsp:cNvPr id="0" name=""/>
        <dsp:cNvSpPr/>
      </dsp:nvSpPr>
      <dsp:spPr>
        <a:xfrm>
          <a:off x="2477367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987791"/>
                <a:satOff val="11154"/>
                <a:lumOff val="598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987791"/>
                <a:satOff val="11154"/>
                <a:lumOff val="598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478318,3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2477367" y="98047"/>
        <a:ext cx="2750121" cy="1100048"/>
      </dsp:txXfrm>
    </dsp:sp>
    <dsp:sp modelId="{BFF41A48-3F88-4F3C-982E-97BCB324B1FA}">
      <dsp:nvSpPr>
        <dsp:cNvPr id="0" name=""/>
        <dsp:cNvSpPr/>
      </dsp:nvSpPr>
      <dsp:spPr>
        <a:xfrm>
          <a:off x="4952476" y="98047"/>
          <a:ext cx="2750121" cy="1100048"/>
        </a:xfrm>
        <a:prstGeom prst="chevron">
          <a:avLst/>
        </a:prstGeom>
        <a:gradFill rotWithShape="0">
          <a:gsLst>
            <a:gs pos="0">
              <a:schemeClr val="accent4">
                <a:hueOff val="-1975582"/>
                <a:satOff val="22309"/>
                <a:lumOff val="1196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4">
                <a:hueOff val="-1975582"/>
                <a:satOff val="22309"/>
                <a:lumOff val="1196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solidFill>
                <a:schemeClr val="tx1"/>
              </a:solidFill>
            </a:rPr>
            <a:t>0</a:t>
          </a:r>
          <a:endParaRPr lang="ru-RU" sz="3100" kern="1200" dirty="0">
            <a:solidFill>
              <a:schemeClr val="tx1"/>
            </a:solidFill>
          </a:endParaRPr>
        </a:p>
      </dsp:txBody>
      <dsp:txXfrm>
        <a:off x="4952476" y="98047"/>
        <a:ext cx="2750121" cy="110004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D9FF78-A546-4FEA-9C79-C90730C289AB}">
      <dsp:nvSpPr>
        <dsp:cNvPr id="0" name=""/>
        <dsp:cNvSpPr/>
      </dsp:nvSpPr>
      <dsp:spPr>
        <a:xfrm>
          <a:off x="144011" y="0"/>
          <a:ext cx="8280928" cy="5688632"/>
        </a:xfrm>
        <a:prstGeom prst="roundRect">
          <a:avLst/>
        </a:prstGeom>
        <a:gradFill rotWithShape="1">
          <a:gsLst>
            <a:gs pos="0">
              <a:schemeClr val="accent3">
                <a:tint val="0"/>
              </a:schemeClr>
            </a:gs>
            <a:gs pos="44000">
              <a:schemeClr val="accent3">
                <a:tint val="60000"/>
                <a:satMod val="120000"/>
              </a:schemeClr>
            </a:gs>
            <a:gs pos="100000">
              <a:schemeClr val="accent3"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УПРАВЛЕНИЕ ФИНАНСОВ 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АДМИНИСТРАЦИИ МУНИЦИПАЛЬНОГО ОБРАЗОВАНИЯ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«МУНИЦИПАЛЬНЫЙ ОКРУГ КИЯСОВСКИЙ РАЙОН УДМУРТСКОЙ РЕСПУБЛИКИ»</a:t>
          </a: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427840 с. Киясово, ул. Советская, д. 2. Тел. (34133) 3-21-90, 3-24-47</a:t>
          </a:r>
          <a:endParaRPr lang="ru-RU" sz="3100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>
              <a:effectLst/>
              <a:latin typeface="Times New Roman"/>
              <a:ea typeface="Times New Roman"/>
            </a:rPr>
            <a:t>Факс</a:t>
          </a:r>
          <a:r>
            <a:rPr lang="en-US" sz="3100" b="1" kern="1200" dirty="0" smtClean="0">
              <a:effectLst/>
              <a:latin typeface="Times New Roman"/>
              <a:ea typeface="Times New Roman"/>
            </a:rPr>
            <a:t> (34133) 3-24-47  </a:t>
          </a:r>
          <a:endParaRPr lang="ru-RU" sz="3100" b="1" kern="1200" dirty="0" smtClean="0">
            <a:effectLst/>
            <a:latin typeface="Times New Roman"/>
            <a:ea typeface="Times New Roman"/>
          </a:endParaRPr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effectLst/>
              <a:latin typeface="Times New Roman"/>
              <a:ea typeface="Times New Roman"/>
            </a:rPr>
            <a:t> E-Mail: </a:t>
          </a:r>
          <a:r>
            <a:rPr lang="en-US" sz="31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  <a:hlinkClick xmlns:r="http://schemas.openxmlformats.org/officeDocument/2006/relationships" r:id="rId1"/>
            </a:rPr>
            <a:t>uprfin@</a:t>
          </a:r>
          <a:r>
            <a:rPr lang="en-US" sz="3100" b="1" u="sng" kern="1200" dirty="0" smtClean="0">
              <a:solidFill>
                <a:schemeClr val="bg2">
                  <a:lumMod val="50000"/>
                </a:schemeClr>
              </a:solidFill>
              <a:effectLst/>
              <a:latin typeface="Times New Roman"/>
              <a:ea typeface="Times New Roman"/>
            </a:rPr>
            <a:t>kiya.udmr.ru</a:t>
          </a:r>
          <a:endParaRPr lang="ru-RU" sz="3100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44011" y="0"/>
        <a:ext cx="8280928" cy="5688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0.32562</cdr:x>
      <cdr:y>0.45205</cdr:y>
    </cdr:from>
    <cdr:to>
      <cdr:x>0.52719</cdr:x>
      <cdr:y>0.54795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12168" y="2376264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47 %</a:t>
          </a:r>
          <a:endParaRPr lang="ru-RU" sz="2000" dirty="0"/>
        </a:p>
      </cdr:txBody>
    </cdr:sp>
  </cdr:relSizeAnchor>
  <cdr:relSizeAnchor xmlns:cdr="http://schemas.openxmlformats.org/drawingml/2006/chartDrawing">
    <cdr:from>
      <cdr:x>0.10854</cdr:x>
      <cdr:y>0.47945</cdr:y>
    </cdr:from>
    <cdr:to>
      <cdr:x>0.29461</cdr:x>
      <cdr:y>0.56164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2520280"/>
          <a:ext cx="86409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/>
            <a:t>53 %</a:t>
          </a:r>
          <a:endParaRPr lang="ru-RU" sz="2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0.24013</cdr:x>
      <cdr:y>0.1114</cdr:y>
    </cdr:from>
    <cdr:to>
      <cdr:x>0.32675</cdr:x>
      <cdr:y>0.17094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195736" y="673598"/>
          <a:ext cx="792088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0.46063</cdr:x>
      <cdr:y>0.30193</cdr:y>
    </cdr:from>
    <cdr:to>
      <cdr:x>0.55512</cdr:x>
      <cdr:y>0.36147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211960" y="1825726"/>
          <a:ext cx="86409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0.29525</cdr:x>
      <cdr:y>0.43292</cdr:y>
    </cdr:from>
    <cdr:to>
      <cdr:x>0.374</cdr:x>
      <cdr:y>0.48056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699792" y="2617814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74D25-A07C-4C7A-971E-5724D5B0B54C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EFEB-987C-4AED-A076-766968876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1196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11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7426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0EFEB-987C-4AED-A076-7669688766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81440BE-8716-4512-AEF9-8BED9063BF47}" type="datetimeFigureOut">
              <a:rPr lang="ru-RU" smtClean="0"/>
              <a:pPr/>
              <a:t>31.01.2023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108CE6-C042-452D-ACD5-3EC24C670D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1.xml"/><Relationship Id="rId1" Type="http://schemas.openxmlformats.org/officeDocument/2006/relationships/vmlDrawing" Target="../drawings/vmlDrawing11.v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13.v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4.xml"/><Relationship Id="rId1" Type="http://schemas.openxmlformats.org/officeDocument/2006/relationships/vmlDrawing" Target="../drawings/vmlDrawing14.v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5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0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1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4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6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8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29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0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31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6.xml"/><Relationship Id="rId2" Type="http://schemas.openxmlformats.org/officeDocument/2006/relationships/control" Target="../activeX/activeX32.xml"/><Relationship Id="rId1" Type="http://schemas.openxmlformats.org/officeDocument/2006/relationships/vmlDrawing" Target="../drawings/vmlDrawing32.v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png"/><Relationship Id="rId9" Type="http://schemas.microsoft.com/office/2007/relationships/diagramDrawing" Target="../diagrams/drawin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18" Type="http://schemas.openxmlformats.org/officeDocument/2006/relationships/diagramColors" Target="../diagrams/colors5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17" Type="http://schemas.openxmlformats.org/officeDocument/2006/relationships/diagramQuickStyle" Target="../diagrams/quickStyle5.xml"/><Relationship Id="rId2" Type="http://schemas.openxmlformats.org/officeDocument/2006/relationships/control" Target="../activeX/activeX6.xml"/><Relationship Id="rId16" Type="http://schemas.openxmlformats.org/officeDocument/2006/relationships/diagramLayout" Target="../diagrams/layout5.xml"/><Relationship Id="rId1" Type="http://schemas.openxmlformats.org/officeDocument/2006/relationships/vmlDrawing" Target="../drawings/vmlDrawing6.v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5" Type="http://schemas.openxmlformats.org/officeDocument/2006/relationships/diagramData" Target="../diagrams/data5.xml"/><Relationship Id="rId10" Type="http://schemas.openxmlformats.org/officeDocument/2006/relationships/diagramData" Target="../diagrams/data4.xml"/><Relationship Id="rId19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9.xml"/><Relationship Id="rId1" Type="http://schemas.openxmlformats.org/officeDocument/2006/relationships/vmlDrawing" Target="../drawings/vmlDrawing9.v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1" y="2996953"/>
            <a:ext cx="7772400" cy="158417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БЮДЖЕТ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МУНИЦИПАЛЬНОГО ОБРАЗОВАНИЯ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«МУНИЦИПАЛЬНЫЙ ОКРУГ КИЯСОВСКИЙ РАЙОН УДМУРТСКОЙ РЕСПУБЛИКИ» </a:t>
            </a:r>
            <a: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/>
            </a:r>
            <a:br>
              <a:rPr lang="ru-RU" sz="1800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</a:br>
            <a:r>
              <a:rPr lang="ru-RU" sz="1800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НА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2023 ГОД</a:t>
            </a:r>
            <a:r>
              <a:rPr lang="en-US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И ПЛАНОВЫЙ ПЕРИОД 2024 И 2025 ГОДОВ</a:t>
            </a:r>
            <a:r>
              <a:rPr lang="ru-RU" sz="1800" dirty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>
                <a:latin typeface="Calibri"/>
                <a:ea typeface="Calibri"/>
                <a:cs typeface="Times New Roman"/>
              </a:rPr>
            </a:br>
            <a:endParaRPr lang="ru-RU" sz="18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937339" y="260648"/>
            <a:ext cx="2880890" cy="1620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252536" y="4725144"/>
            <a:ext cx="2895600" cy="2373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740352" y="5576887"/>
            <a:ext cx="1565970" cy="128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p:control spid="1074" name="SapphireHiddenControl" r:id="rId2" imgW="6095880" imgH="4067280"/>
    </p:controls>
    <p:extLst>
      <p:ext uri="{BB962C8B-B14F-4D97-AF65-F5344CB8AC3E}">
        <p14:creationId xmlns:p14="http://schemas.microsoft.com/office/powerpoint/2010/main" xmlns="" val="15196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Безвозмездные поступления в бюджет муниципального образования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2023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0643595"/>
              </p:ext>
            </p:extLst>
          </p:nvPr>
        </p:nvGraphicFramePr>
        <p:xfrm>
          <a:off x="251520" y="1196750"/>
          <a:ext cx="8640960" cy="16116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688632"/>
                <a:gridCol w="2952328"/>
              </a:tblGrid>
              <a:tr h="3120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Сумма, тыс.руб.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Дотации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126643,3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Субсидии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47576,3</a:t>
                      </a:r>
                      <a:endParaRPr lang="en-US" sz="1600" dirty="0" smtClean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356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</a:rPr>
                        <a:t>Субвенции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204302,1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Итого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378521,7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3580538168"/>
              </p:ext>
            </p:extLst>
          </p:nvPr>
        </p:nvGraphicFramePr>
        <p:xfrm>
          <a:off x="251520" y="2780928"/>
          <a:ext cx="8640960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10278" name="SapphireHiddenControl" r:id="rId2" imgW="6095880" imgH="4067280"/>
    </p:controls>
    <p:extLst>
      <p:ext uri="{BB962C8B-B14F-4D97-AF65-F5344CB8AC3E}">
        <p14:creationId xmlns:p14="http://schemas.microsoft.com/office/powerpoint/2010/main" xmlns="" val="23483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64096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Общая сумма бюджета муниципального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образования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 </a:t>
            </a:r>
            <a:r>
              <a:rPr lang="ru-RU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в </a:t>
            </a:r>
            <a:r>
              <a:rPr lang="ru-RU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2023году</a:t>
            </a:r>
            <a:endParaRPr lang="ru-RU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015282357"/>
              </p:ext>
            </p:extLst>
          </p:nvPr>
        </p:nvGraphicFramePr>
        <p:xfrm>
          <a:off x="1" y="1484784"/>
          <a:ext cx="4499991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987551246"/>
              </p:ext>
            </p:extLst>
          </p:nvPr>
        </p:nvGraphicFramePr>
        <p:xfrm>
          <a:off x="4499992" y="1601416"/>
          <a:ext cx="4644008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p:control spid="35862" name="SapphireHiddenControl" r:id="rId2" imgW="6095880" imgH="4067280"/>
    </p:controls>
    <p:extLst>
      <p:ext uri="{BB962C8B-B14F-4D97-AF65-F5344CB8AC3E}">
        <p14:creationId xmlns:p14="http://schemas.microsoft.com/office/powerpoint/2010/main" xmlns="" val="644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1008112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Расходы бюджета муниципального образования </a:t>
            </a:r>
            <a:r>
              <a:rPr lang="ru-RU" sz="2000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sz="2000" b="1" dirty="0" err="1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sz="2000" b="1" dirty="0" smtClean="0">
                <a:solidFill>
                  <a:srgbClr val="17365D"/>
                </a:solidFill>
                <a:latin typeface="Calibri"/>
                <a:ea typeface="Calibri"/>
                <a:cs typeface="Times New Roman"/>
              </a:rPr>
              <a:t> район Удмуртской Республики» на 2023 год и плановый период 2024 и 2025 годов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15208537"/>
              </p:ext>
            </p:extLst>
          </p:nvPr>
        </p:nvGraphicFramePr>
        <p:xfrm>
          <a:off x="251520" y="1484785"/>
          <a:ext cx="8568952" cy="5247948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4284476"/>
                <a:gridCol w="1499565"/>
                <a:gridCol w="1438327"/>
                <a:gridCol w="1346584"/>
              </a:tblGrid>
              <a:tr h="9430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2023</a:t>
                      </a:r>
                      <a:r>
                        <a:rPr lang="ru-RU" sz="1800" baseline="0" dirty="0" smtClean="0">
                          <a:effectLst/>
                        </a:rPr>
                        <a:t> год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тыс. руб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2024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2025 год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тыс. руб.</a:t>
                      </a:r>
                      <a:endParaRPr kumimoji="0" lang="ru-RU" sz="11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</a:tr>
              <a:tr h="281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Общегосударственные вопросы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62379,5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62342,8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62513,6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</a:t>
                      </a:r>
                      <a:r>
                        <a:rPr lang="ru-RU" sz="1700" dirty="0" smtClean="0">
                          <a:effectLst/>
                        </a:rPr>
                        <a:t>оборона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658,7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682,5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707,3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587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безопасность и правоохранительная деятельность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2421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2371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Национальная экономика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24006,5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25588,4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36288,4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Жилищно-коммунальное хозяйство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37933,4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33655,2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2467,3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Охрана</a:t>
                      </a:r>
                      <a:r>
                        <a:rPr lang="ru-RU" sz="1700" baseline="0" dirty="0" smtClean="0">
                          <a:effectLst/>
                        </a:rPr>
                        <a:t> окружающей среды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Образование</a:t>
                      </a:r>
                      <a:endParaRPr kumimoji="0" lang="ru-RU" sz="17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286709,3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275609,5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276484,6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Культура и кинематография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81897,1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81934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81595,4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Социальная политика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5158,7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4385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4368,8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93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Физическая культура и спорт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400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38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</a:rPr>
                        <a:t>Обслуживание муниципального долга</a:t>
                      </a:r>
                      <a:endParaRPr lang="ru-RU" sz="17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36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246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Условно утвержденные расходы</a:t>
                      </a:r>
                      <a:endParaRPr lang="ru-RU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7267,3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10816,9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648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</a:rPr>
                        <a:t>Итого</a:t>
                      </a:r>
                      <a:endParaRPr lang="ru-RU" sz="1700" b="1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501869,2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494540,7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478318,3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7620" marR="7620" marT="762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controls>
      <p:control spid="11302" name="SapphireHiddenControl" r:id="rId2" imgW="6095880" imgH="4067280"/>
    </p:controls>
    <p:extLst>
      <p:ext uri="{BB962C8B-B14F-4D97-AF65-F5344CB8AC3E}">
        <p14:creationId xmlns:p14="http://schemas.microsoft.com/office/powerpoint/2010/main" xmlns="" val="33079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761246978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12326" name="SapphireHiddenControl" r:id="rId2" imgW="6095880" imgH="4067280"/>
    </p:controls>
    <p:extLst>
      <p:ext uri="{BB962C8B-B14F-4D97-AF65-F5344CB8AC3E}">
        <p14:creationId xmlns:p14="http://schemas.microsoft.com/office/powerpoint/2010/main" xmlns="" val="124712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1001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Муниципальные программы МО «Муниципальный округ </a:t>
            </a:r>
            <a:r>
              <a:rPr lang="ru-RU" sz="2000" dirty="0" err="1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</a:t>
            </a:r>
            <a:r>
              <a:rPr lang="ru-RU" sz="2000" dirty="0" err="1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иясовский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район Удмуртской Республики»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на 2023 год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372743922"/>
              </p:ext>
            </p:extLst>
          </p:nvPr>
        </p:nvGraphicFramePr>
        <p:xfrm>
          <a:off x="0" y="811186"/>
          <a:ext cx="9144000" cy="6046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51520" y="863526"/>
            <a:ext cx="1164080" cy="261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  <p:controls>
      <p:control spid="77826" name="SapphireHiddenControl" r:id="rId2" imgW="6095880" imgH="4067280"/>
    </p:controls>
    <p:extLst>
      <p:ext uri="{BB962C8B-B14F-4D97-AF65-F5344CB8AC3E}">
        <p14:creationId xmlns:p14="http://schemas.microsoft.com/office/powerpoint/2010/main" xmlns="" val="140278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116632"/>
            <a:ext cx="8568952" cy="10801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7030A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7030A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rgbClr val="7030A0"/>
              </a:solidFill>
            </a:endParaRP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«Развитие образования и воспитание»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7738287"/>
              </p:ext>
            </p:extLst>
          </p:nvPr>
        </p:nvGraphicFramePr>
        <p:xfrm>
          <a:off x="143509" y="1369822"/>
          <a:ext cx="8856984" cy="537154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8856984"/>
              </a:tblGrid>
              <a:tr h="5371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Цели и задачи программы </a:t>
                      </a:r>
                      <a:endParaRPr lang="en-US" sz="1600" dirty="0" smtClean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общедоступного и бесплатного дошкольного образования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повышение его доступности и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качества;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 и повышение качества общего образования по основным общеобразовательным программам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обеспечение равного доступа к качественному образованию для всех категорий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детей;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Организация предоставления, повышение качества и доступности дополнительного образования детей на территории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способного обеспечить дальнейшую самореализацию личности, её профессиональное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самоопределение;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Создание условий и возможностей для успешной социализации и эффективной самореализации детей и молодежи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Республики»,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развитие их потенциала в интересах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общества;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- </a:t>
                      </a:r>
                      <a:r>
                        <a:rPr lang="ru-RU" sz="1600" dirty="0">
                          <a:solidFill>
                            <a:srgbClr val="7030A0"/>
                          </a:solidFill>
                          <a:effectLst/>
                        </a:rPr>
                        <a:t>Повышение эффективности и результативности системы образования МО 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«Муниципальный округ </a:t>
                      </a:r>
                      <a:r>
                        <a:rPr lang="ru-RU" sz="1600" dirty="0" err="1" smtClean="0">
                          <a:solidFill>
                            <a:srgbClr val="7030A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effectLst/>
                        </a:rPr>
                        <a:t> район Удмуртской Республики».</a:t>
                      </a:r>
                      <a:endParaRPr lang="ru-RU" sz="160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49166" name="SapphireHiddenControl" r:id="rId2" imgW="6095880" imgH="4067280"/>
    </p:controls>
    <p:extLst>
      <p:ext uri="{BB962C8B-B14F-4D97-AF65-F5344CB8AC3E}">
        <p14:creationId xmlns:p14="http://schemas.microsoft.com/office/powerpoint/2010/main" xmlns="" val="198193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70C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70C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 «Охрана здоровья и формирование здорового образа жизни </a:t>
            </a:r>
            <a:r>
              <a:rPr lang="ru-RU" sz="2000" b="1" dirty="0" smtClean="0">
                <a:solidFill>
                  <a:srgbClr val="0070C0"/>
                </a:solidFill>
              </a:rPr>
              <a:t>населения» </a:t>
            </a:r>
            <a:endParaRPr lang="ru-RU" sz="2000" b="1" dirty="0">
              <a:solidFill>
                <a:srgbClr val="0070C0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34404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Создание условий для оказания медицинской помощи населению, формирование у населения района мотивации к ведению здорового образа жизни;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70C0"/>
                          </a:solidFill>
                          <a:effectLst/>
                        </a:rPr>
                        <a:t>- Обеспечение условий для развития на территории района  физической культуры и массового спорта.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0190" name="SapphireHiddenControl" r:id="rId2" imgW="6095880" imgH="4067280"/>
    </p:controls>
    <p:extLst>
      <p:ext uri="{BB962C8B-B14F-4D97-AF65-F5344CB8AC3E}">
        <p14:creationId xmlns:p14="http://schemas.microsoft.com/office/powerpoint/2010/main" xmlns="" val="11667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50"/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 smtClean="0">
                <a:solidFill>
                  <a:srgbClr val="00B050"/>
                </a:solidFill>
              </a:rPr>
              <a:t>«Развитие </a:t>
            </a:r>
            <a:r>
              <a:rPr lang="ru-RU" sz="2000" b="1" dirty="0">
                <a:solidFill>
                  <a:srgbClr val="00B050"/>
                </a:solidFill>
              </a:rPr>
              <a:t>культуры»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854438"/>
              </p:ext>
            </p:extLst>
          </p:nvPr>
        </p:nvGraphicFramePr>
        <p:xfrm>
          <a:off x="143509" y="1412776"/>
          <a:ext cx="8856984" cy="52242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5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Совершенствование системы библиотечного обслуживания, повышение качества и доступности библиотечных услуг для населения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Киясовского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района, вне зависимости от места проживания;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Охрана и сохранение культурного и исторического наследия, расширение доступа к культурным ценностям и информации;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 Создание условий для раскрытия творческого потенциала личности, удовлетворения жителями района своих духовных и культурных потребностей, содержательного использования свободного времени;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и развитие национальных культур народов, проживающих на территории района, укрепление их духовной общности;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Сохранение кадрового потенциала отрасли, повышение престижности и привлекательности профессий в сфере культуры;</a:t>
                      </a: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-</a:t>
                      </a:r>
                      <a:r>
                        <a:rPr lang="ru-RU" sz="1600" baseline="0" dirty="0" smtClean="0">
                          <a:solidFill>
                            <a:srgbClr val="00B05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Выполнение полномочий в сфере культуры, отнесенных к вопросам местного значения муниципального района, а также переданных органами местного самоуправления поселений, повышение эффективности и результативности деятельности сферы культуры в </a:t>
                      </a:r>
                      <a:r>
                        <a:rPr lang="ru-RU" sz="1600" dirty="0" err="1" smtClean="0">
                          <a:solidFill>
                            <a:srgbClr val="00B050"/>
                          </a:solidFill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solidFill>
                            <a:srgbClr val="00B050"/>
                          </a:solidFill>
                          <a:effectLst/>
                        </a:rPr>
                        <a:t> районе.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1214" name="SapphireHiddenControl" r:id="rId2" imgW="6095880" imgH="4067280"/>
    </p:controls>
    <p:extLst>
      <p:ext uri="{BB962C8B-B14F-4D97-AF65-F5344CB8AC3E}">
        <p14:creationId xmlns:p14="http://schemas.microsoft.com/office/powerpoint/2010/main" xmlns="" val="5462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 «Социальная поддержка </a:t>
            </a:r>
            <a:r>
              <a:rPr lang="ru-RU" sz="2000" b="1" dirty="0" smtClean="0">
                <a:solidFill>
                  <a:srgbClr val="FF0000"/>
                </a:solidFill>
              </a:rPr>
              <a:t>населения»</a:t>
            </a:r>
            <a:endParaRPr lang="ru-RU" sz="2000" b="1" dirty="0">
              <a:solidFill>
                <a:srgbClr val="FF0000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9338481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Повышение эффективности и усиление адресной направленности мер по социальной защите населения и граждан, оказавшихся в трудной жизненной ситуации;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Укрепление и развитие института семьи в районе;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Обеспечение жильем отдельных категорий граждан, стимулирование улучшения жилищных условий;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Социальная поддержка граждан, расходы которых на оплату жилого помещения и коммунальных услуг, превышают величину, соответствующую максимально допустимой доле расходов граждан на оплату жилого помещения и коммунальных услуг в совокупном доходе семьи;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Дальнейшее расширение занятости населения;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Сдерживание регистрируемого уровня безработицы;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 Стабилизация ситуации на рынке труда;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  <a:effectLst/>
                        </a:rPr>
                        <a:t>-Создание эффективной системы управления муниципальной программой.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2238" name="SapphireHiddenControl" r:id="rId2" imgW="6095880" imgH="4067280"/>
    </p:controls>
    <p:extLst>
      <p:ext uri="{BB962C8B-B14F-4D97-AF65-F5344CB8AC3E}">
        <p14:creationId xmlns:p14="http://schemas.microsoft.com/office/powerpoint/2010/main" xmlns="" val="22759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«Создание условий для устойчивого экономического </a:t>
            </a:r>
            <a:r>
              <a:rPr lang="ru-RU" sz="2000" b="1" dirty="0" smtClean="0">
                <a:solidFill>
                  <a:schemeClr val="tx1"/>
                </a:solidFill>
              </a:rPr>
              <a:t>развития»</a:t>
            </a:r>
            <a:endParaRPr lang="ru-RU" sz="2000" b="1" dirty="0">
              <a:solidFill>
                <a:schemeClr val="tx1"/>
              </a:solidFill>
            </a:endParaRPr>
          </a:p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smtClean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8541421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сельскохозяйственного производства и повышение его эффективности, расширение рынка сельскохозяйственной продукции, сырья и продовольствия;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Создание благоприятных условий для развития предпринимательства, в том числе в производственной сфере, на территории района;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Развитие потребительского рынка на территории района, повышение качества и доступности услуг общественного питания, торговли и бытового обслуживания;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Улучшение качества питания учащихся общеобразовательных школ в </a:t>
                      </a:r>
                      <a:r>
                        <a:rPr lang="ru-RU" sz="1600" dirty="0" err="1" smtClean="0">
                          <a:effectLst/>
                        </a:rPr>
                        <a:t>Киясовском</a:t>
                      </a:r>
                      <a:r>
                        <a:rPr lang="ru-RU" sz="1600" dirty="0" smtClean="0">
                          <a:effectLst/>
                        </a:rPr>
                        <a:t> районе; 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-Создание условий для эффективного функционирования системы защиты прав потребителей в соответствии с действующим законодательством Российской Федерации;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effectLst/>
                        </a:rPr>
                        <a:t>- Формирование благоприятного инвестиционного климата, позволяющего увеличивать приток инвестиций на территорию района в интересах его устойчивого социально-экономического развития.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3262" name="SapphireHiddenControl" r:id="rId2" imgW="6095880" imgH="4067280"/>
    </p:controls>
    <p:extLst>
      <p:ext uri="{BB962C8B-B14F-4D97-AF65-F5344CB8AC3E}">
        <p14:creationId xmlns:p14="http://schemas.microsoft.com/office/powerpoint/2010/main" xmlns="" val="359798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683568" y="260648"/>
            <a:ext cx="7920880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Что такое бюджет для граждан! 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5536" y="1124744"/>
            <a:ext cx="8496944" cy="151216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Бюджет для граждан — это упрощенная версия бюджетного документа в доступном для граждан формате. Создан для обеспечения открытости и прозрачности бюджета и бюджетного процесса для населения.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996952"/>
            <a:ext cx="7992888" cy="5040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слушания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1396" y="3933056"/>
            <a:ext cx="8496944" cy="201622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Публичные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слушания - форма участия населения в осуществлении местного самоуправления. Публичные слушания организуются и проводятся с целью выявления мнения населения по проекту бюджета муниципального района и отчету по его исполнению. Каждый житель вправе высказать свое мнение, представить материалы для обоснования своего мнения, представить письменные предложения и замечания для включения их в протокол публичных слушаний.</a:t>
            </a:r>
          </a:p>
        </p:txBody>
      </p:sp>
    </p:spTree>
    <p:controls>
      <p:control spid="47118" name="SapphireHiddenControl" r:id="rId2" imgW="6095880" imgH="4067280"/>
    </p:controls>
    <p:extLst>
      <p:ext uri="{BB962C8B-B14F-4D97-AF65-F5344CB8AC3E}">
        <p14:creationId xmlns:p14="http://schemas.microsoft.com/office/powerpoint/2010/main" xmlns="" val="32465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0000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C0000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 «</a:t>
            </a:r>
            <a:r>
              <a:rPr lang="ru-RU" sz="2000" b="1" dirty="0" smtClean="0">
                <a:solidFill>
                  <a:srgbClr val="C00000"/>
                </a:solidFill>
              </a:rPr>
              <a:t>Безопасность»</a:t>
            </a:r>
            <a:endParaRPr lang="ru-RU" sz="2000" dirty="0">
              <a:solidFill>
                <a:srgbClr val="C0000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1055570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 Предупреждение и ликвидация последствий чрезвычайных ситуаций, реализация мер пожарной безопасности на территории муниципального образования «Муниципальный округ </a:t>
                      </a:r>
                      <a:r>
                        <a:rPr lang="ru-RU" sz="1600" dirty="0" err="1" smtClean="0">
                          <a:solidFill>
                            <a:srgbClr val="C00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безопасности граждан на территории муниципального образования, профилактика преступлений и иных правонарушений;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C00000"/>
                          </a:solidFill>
                          <a:effectLst/>
                        </a:rPr>
                        <a:t>Обеспечение позитивного социального самочувствия граждан, основанного на ценностях общегражданского патриотизма и солидарности, через создание условий для реализации этнокультурных и языковых потребностей каждого и поддержание межнациональной стабильности в муниципальном образовании.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4286" name="SapphireHiddenControl" r:id="rId2" imgW="6095880" imgH="4067280"/>
    </p:controls>
    <p:extLst>
      <p:ext uri="{BB962C8B-B14F-4D97-AF65-F5344CB8AC3E}">
        <p14:creationId xmlns:p14="http://schemas.microsoft.com/office/powerpoint/2010/main" xmlns="" val="368089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2181708"/>
              </p:ext>
            </p:extLst>
          </p:nvPr>
        </p:nvGraphicFramePr>
        <p:xfrm>
          <a:off x="143509" y="908720"/>
          <a:ext cx="8856984" cy="570890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5446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800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Реализация целенаправленной градостроительной политики по формированию комфортной и безопасной для проживания  среды, сохранению исторического и культурного наследия, созданию условий для развития жилищного строительства, иного развития территории, а также повышение бюджетной эффективности землепользования;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Создание безопасных и благоприятных условий проживания граждан  на территории МО «Муниципальный округ </a:t>
                      </a:r>
                      <a:r>
                        <a:rPr lang="ru-RU" sz="1600" dirty="0" err="1" smtClean="0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 район</a:t>
                      </a:r>
                      <a:r>
                        <a:rPr lang="ru-RU" sz="1600" baseline="0" dirty="0" smtClean="0">
                          <a:solidFill>
                            <a:srgbClr val="008000"/>
                          </a:solidFill>
                          <a:effectLst/>
                        </a:rPr>
                        <a:t> Удмуртской Республики»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, повышение качества жилищно-коммунальных услуг;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надежной и эффективной работы инженерно-коммунальной инфраструктуры района, ее развитие с учетом потребности в новых мощностях, обеспечение  потребителей необходимым набором коммунальных услуг, отвечающих по качеству установленным нормативным требованиям;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 Повышение качества благоустройства территорий сельских поселений и охраны окружающей среды  муниципального образования «Муниципальный округ </a:t>
                      </a:r>
                      <a:r>
                        <a:rPr lang="ru-RU" sz="1600" dirty="0" err="1" smtClean="0">
                          <a:solidFill>
                            <a:srgbClr val="008000"/>
                          </a:solidFill>
                          <a:effectLst/>
                        </a:rPr>
                        <a:t>Киясовский</a:t>
                      </a: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 район Удмуртской Республики»;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8000"/>
                          </a:solidFill>
                          <a:effectLst/>
                        </a:rPr>
                        <a:t>-Обеспечение доступности, повышение уровня сервиса и комфорта общественного транспорта, в том числе такси, на территории района. Улучшение состояния и развитие сети автомобильных дорог общего пользования местного значения, повышение безопасности дорожного движения.</a:t>
                      </a:r>
                      <a:endParaRPr lang="ru-RU" sz="1600" b="1" dirty="0" smtClean="0">
                        <a:solidFill>
                          <a:srgbClr val="00800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260648"/>
            <a:ext cx="842493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Муниципальная программа</a:t>
            </a:r>
            <a:r>
              <a:rPr lang="en-US" b="1" dirty="0">
                <a:solidFill>
                  <a:srgbClr val="008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8000"/>
                </a:solidFill>
              </a:rPr>
              <a:t>«</a:t>
            </a:r>
            <a:r>
              <a:rPr lang="ru-RU" b="1" dirty="0">
                <a:solidFill>
                  <a:srgbClr val="008000"/>
                </a:solidFill>
              </a:rPr>
              <a:t>Муниципального хозяйство</a:t>
            </a:r>
            <a:r>
              <a:rPr lang="ru-RU" b="1" dirty="0" smtClean="0">
                <a:solidFill>
                  <a:srgbClr val="008000"/>
                </a:solidFill>
              </a:rPr>
              <a:t>»</a:t>
            </a:r>
            <a:endParaRPr lang="ru-RU" dirty="0"/>
          </a:p>
        </p:txBody>
      </p:sp>
    </p:spTree>
    <p:controls>
      <p:control spid="55310" name="SapphireHiddenControl" r:id="rId2" imgW="6095880" imgH="4067280"/>
    </p:controls>
    <p:extLst>
      <p:ext uri="{BB962C8B-B14F-4D97-AF65-F5344CB8AC3E}">
        <p14:creationId xmlns:p14="http://schemas.microsoft.com/office/powerpoint/2010/main" xmlns="" val="36196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программа</a:t>
            </a:r>
            <a:r>
              <a:rPr lang="en-US" sz="2000" b="1" dirty="0" smtClean="0">
                <a:solidFill>
                  <a:srgbClr val="00B0F0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rgbClr val="00B0F0"/>
                </a:solidFill>
              </a:rPr>
              <a:t> </a:t>
            </a:r>
            <a:r>
              <a:rPr lang="ru-RU" sz="2000" b="1" dirty="0" smtClean="0">
                <a:solidFill>
                  <a:srgbClr val="00B0F0"/>
                </a:solidFill>
              </a:rPr>
              <a:t>«Энергосбережение </a:t>
            </a:r>
            <a:r>
              <a:rPr lang="ru-RU" sz="2000" b="1" dirty="0">
                <a:solidFill>
                  <a:srgbClr val="00B0F0"/>
                </a:solidFill>
              </a:rPr>
              <a:t>и повышение</a:t>
            </a:r>
          </a:p>
          <a:p>
            <a:pPr algn="ctr"/>
            <a:r>
              <a:rPr lang="ru-RU" sz="2000" b="1" dirty="0">
                <a:solidFill>
                  <a:srgbClr val="00B0F0"/>
                </a:solidFill>
              </a:rPr>
              <a:t>энергетической </a:t>
            </a:r>
            <a:r>
              <a:rPr lang="ru-RU" sz="2000" b="1" dirty="0" smtClean="0">
                <a:solidFill>
                  <a:srgbClr val="00B0F0"/>
                </a:solidFill>
              </a:rPr>
              <a:t>эффективности»</a:t>
            </a:r>
            <a:endParaRPr lang="ru-RU" sz="2000" b="1" dirty="0">
              <a:solidFill>
                <a:srgbClr val="00B0F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548729"/>
              </p:ext>
            </p:extLst>
          </p:nvPr>
        </p:nvGraphicFramePr>
        <p:xfrm>
          <a:off x="143509" y="1412776"/>
          <a:ext cx="8856984" cy="53004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00B0F0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Стимулирование рационального использования топливно-энергетических ресурсов потребителями посредством комплексного оснащения средствами учета, контроля и автоматического регулирования потребления энергоносителей на производстве и в быту;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эффективности бюджетных расходов путем снижения  доли затрат на оплату коммунальных услуг в общих затратах на муниципальное управление;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Снижение удельного потребления энергетических ресурсов при осуществлении регулируемых видов деятельности в муниципальном образовании;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rgbClr val="00B0F0"/>
                          </a:solidFill>
                          <a:effectLst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Снижение удельного потребления энергетических ресурсов в жилищном фонде муниципального образования;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Развитие информационного обеспечения мероприятий по энергосбережению и повышению энергетической эффективности;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B0F0"/>
                          </a:solidFill>
                          <a:effectLst/>
                        </a:rPr>
                        <a:t>- Повышение энергетической эффективности экономики и бюджетной сферы муниципального образования за счет рационального использования энергетических ресурсов при их производстве, передаче и потреблении и обеспечения условий повышения энергетической эффективности.</a:t>
                      </a:r>
                      <a:endParaRPr lang="ru-RU" sz="1600" b="1" dirty="0" smtClean="0">
                        <a:solidFill>
                          <a:srgbClr val="00B0F0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6334" name="SapphireHiddenControl" r:id="rId2" imgW="6095880" imgH="4067280"/>
    </p:controls>
    <p:extLst>
      <p:ext uri="{BB962C8B-B14F-4D97-AF65-F5344CB8AC3E}">
        <p14:creationId xmlns:p14="http://schemas.microsoft.com/office/powerpoint/2010/main" xmlns="" val="100159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программа «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Calibri"/>
                <a:ea typeface="Calibri"/>
                <a:cs typeface="Times New Roman"/>
              </a:rPr>
              <a:t>Муниципальное управление»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67575265"/>
              </p:ext>
            </p:extLst>
          </p:nvPr>
        </p:nvGraphicFramePr>
        <p:xfrm>
          <a:off x="143509" y="1412776"/>
          <a:ext cx="8856984" cy="532859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3285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Совершенствование муниципального управления  в МО «Муниципальный округ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исполнения расходных обязательств при сохранении долгосрочной сбалансированности и устойчивости бюджета муниципального образования «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 повышение качества управления муниципальными финансами;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Повышение эффективности управления муниципальным имуществом и земельными участками на территории муниципального образования на основе современных принципов и методов управления, а также оптимизация состава муниципальной собственности и увеличение поступлений в бюджет муниципального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образования «Муниципальный округ 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 Удмуртской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Республики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 от использования  </a:t>
                      </a: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муниципального имущества и земельных ресурсов;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Обеспечение хранения, комплектования, учета и использования документов Архивного фонда Удмуртской Республики и других архивных документов  в интересах граждан, общества и государства;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- Обеспечение государственной регистрации актов гражданского состояния на территории  района;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- Создание условий для обеспечения сохранности и использования документов отдела  ЗАГС Администрации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муниципального образования «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Киясовский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район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»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</a:p>
                    <a:p>
                      <a:pPr marL="0" indent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Перевод государственных услуг в сфере государственной регистрации актов гражданского состояния в электронный вид.</a:t>
                      </a: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7358" name="SapphireHiddenControl" r:id="rId2" imgW="6095880" imgH="4067280"/>
    </p:controls>
    <p:extLst>
      <p:ext uri="{BB962C8B-B14F-4D97-AF65-F5344CB8AC3E}">
        <p14:creationId xmlns:p14="http://schemas.microsoft.com/office/powerpoint/2010/main" xmlns="" val="20914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БЕЗОПАСНЫЙ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ТРУД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</a:t>
            </a:r>
            <a:endParaRPr lang="ru-RU" sz="2000" dirty="0">
              <a:solidFill>
                <a:schemeClr val="accent6">
                  <a:lumMod val="75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102785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Совершенствование системы управления охраной труда в организациях района на основе внедрения механизмов управления профессиональными рисками;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Увеличение продолжительности жизни и улучшение здоровья работающего населения;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нижение профессиональных рисков работников организаций осуществляющих производственную деятельность на территории района;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нормативно-правовой базы в области охраны труда;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 Снижение уровня производственного травматизма, профессиональных заболеваний, в том числе снижение смертности от предотвратимых производственных причин; </a:t>
                      </a:r>
                    </a:p>
                    <a:p>
                      <a:pPr marL="0" indent="0" algn="just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-</a:t>
                      </a:r>
                      <a:r>
                        <a:rPr lang="ru-RU" sz="16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С</a:t>
                      </a:r>
                      <a:r>
                        <a:rPr lang="ru-RU" sz="16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овершенствование системы подготовки и повышения квалификации по охране труда работников, в том числе руководителей.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8382" name="SapphireHiddenControl" r:id="rId2" imgW="6095880" imgH="4067280"/>
    </p:controls>
    <p:extLst>
      <p:ext uri="{BB962C8B-B14F-4D97-AF65-F5344CB8AC3E}">
        <p14:creationId xmlns:p14="http://schemas.microsoft.com/office/powerpoint/2010/main" xmlns="" val="5453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программа «Комплексные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меры противодействия немедицинскому потреблению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наркотических </a:t>
            </a:r>
            <a:r>
              <a:rPr lang="ru-RU" b="1" dirty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средств и их </a:t>
            </a:r>
            <a:r>
              <a:rPr lang="ru-RU" b="1" dirty="0" smtClean="0">
                <a:solidFill>
                  <a:srgbClr val="0000FF"/>
                </a:solidFill>
                <a:latin typeface="Calibri"/>
                <a:ea typeface="Calibri"/>
                <a:cs typeface="Times New Roman"/>
              </a:rPr>
              <a:t>незаконному обороту»</a:t>
            </a:r>
            <a:endParaRPr lang="ru-RU" dirty="0">
              <a:solidFill>
                <a:srgbClr val="0000FF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527829"/>
              </p:ext>
            </p:extLst>
          </p:nvPr>
        </p:nvGraphicFramePr>
        <p:xfrm>
          <a:off x="143509" y="1412776"/>
          <a:ext cx="8856984" cy="519319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1931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Цели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и з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адачи программы </a:t>
                      </a:r>
                      <a:endParaRPr lang="en-US" sz="1400" dirty="0" smtClean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600" dirty="0" smtClean="0">
                          <a:solidFill>
                            <a:srgbClr val="0000FF"/>
                          </a:solidFill>
                          <a:effectLst/>
                        </a:rPr>
                        <a:t>-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Обеспечить координацию деятельности субъектов системы профилактики наркомании; усилить взаимодействие органов местного самоуправления, правоохранительных органов, общественных организаций, религиозных конфессий и граждан в сфере профилактики наркомании и связанной с ней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наркопреступности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реабилитации и социальной;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адаптации больных наркоманией;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Проводить целенаправленную работу по профилактике немедицинского потребления наркотиков среди подростков и молодежи; Формировать у детей, подростков и молодежи систему ценностей, ориентированных на ведение здорового образа жизни;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Совершенствовать систему выявления, лечения и реабилитации лиц, употребляющих наркотики без назначения врача;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Осуществлять подготовку, переподготовку и повышение квалификации специалистов, организующих работу по лечению наркомании, профилактике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 и формированию здорового образа жизни; 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снижение доступности наркотических средств и психотропных веществ для</a:t>
                      </a:r>
                      <a:r>
                        <a:rPr lang="ru-RU" sz="1400" baseline="0" dirty="0" smtClean="0">
                          <a:solidFill>
                            <a:srgbClr val="0000FF"/>
                          </a:solidFill>
                          <a:effectLst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незаконного потребления;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-Обеспечить информационно - пропагандистское сопровождение профилактики наркомании среди населения. Способствовать созданию обстановки общественной нетерпимости к употреблению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веществ, стимулировать и поощрять граждан, информирующих общественность и компетентные органы о местах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наркоприобретения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, сбыта, распространения и употребления </a:t>
                      </a:r>
                      <a:r>
                        <a:rPr lang="ru-RU" sz="1400" dirty="0" err="1" smtClean="0">
                          <a:solidFill>
                            <a:srgbClr val="0000FF"/>
                          </a:solidFill>
                          <a:effectLst/>
                        </a:rPr>
                        <a:t>психоактивных</a:t>
                      </a:r>
                      <a:r>
                        <a:rPr lang="ru-RU" sz="1400" dirty="0" smtClean="0">
                          <a:solidFill>
                            <a:srgbClr val="0000FF"/>
                          </a:solidFill>
                          <a:effectLst/>
                        </a:rPr>
                        <a:t> веществ.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59406" name="SapphireHiddenControl" r:id="rId2" imgW="6095880" imgH="4067280"/>
    </p:controls>
    <p:extLst>
      <p:ext uri="{BB962C8B-B14F-4D97-AF65-F5344CB8AC3E}">
        <p14:creationId xmlns:p14="http://schemas.microsoft.com/office/powerpoint/2010/main" xmlns="" val="27087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96163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C00CC"/>
                </a:solidFill>
                <a:effectLst/>
                <a:latin typeface="Calibri"/>
                <a:ea typeface="Calibri"/>
                <a:cs typeface="Times New Roman"/>
              </a:rPr>
              <a:t>Муниципальн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ая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 программа 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«Комплексное </a:t>
            </a:r>
            <a:r>
              <a:rPr lang="ru-RU" sz="2000" b="1" dirty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развитие сельских </a:t>
            </a:r>
            <a:r>
              <a:rPr lang="ru-RU" sz="2000" b="1" dirty="0" smtClean="0">
                <a:solidFill>
                  <a:srgbClr val="CC00CC"/>
                </a:solidFill>
                <a:latin typeface="Calibri"/>
                <a:ea typeface="Calibri"/>
                <a:cs typeface="Times New Roman"/>
              </a:rPr>
              <a:t>территорий»</a:t>
            </a:r>
            <a:endParaRPr lang="ru-RU" sz="2000" dirty="0">
              <a:solidFill>
                <a:srgbClr val="CC00CC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03109670"/>
              </p:ext>
            </p:extLst>
          </p:nvPr>
        </p:nvGraphicFramePr>
        <p:xfrm>
          <a:off x="143509" y="1340768"/>
          <a:ext cx="8856984" cy="5427344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8856984"/>
              </a:tblGrid>
              <a:tr h="54273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ru-RU" sz="1600" dirty="0" smtClean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Цели</a:t>
                      </a:r>
                      <a:r>
                        <a:rPr lang="ru-RU" sz="1600" baseline="0" dirty="0" smtClean="0">
                          <a:solidFill>
                            <a:srgbClr val="CC00CC"/>
                          </a:solidFill>
                          <a:effectLst/>
                        </a:rPr>
                        <a:t> и з</a:t>
                      </a:r>
                      <a:r>
                        <a:rPr lang="ru-RU" sz="1600" dirty="0" smtClean="0">
                          <a:solidFill>
                            <a:srgbClr val="CC00CC"/>
                          </a:solidFill>
                          <a:effectLst/>
                        </a:rPr>
                        <a:t>адачи программы </a:t>
                      </a:r>
                      <a:endParaRPr lang="en-US" sz="1600" dirty="0" smtClean="0">
                        <a:solidFill>
                          <a:srgbClr val="CC00CC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8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Повышение уровня и качества жизни сельского населения;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Создание условий для обеспечения доступным и комфортным жильем сельского населения;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Создание и развитие инфраструктуры на сельских территориях;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Стимулирование инвестиционной активности для создания инфраструктурных объектов на территории </a:t>
                      </a:r>
                      <a:r>
                        <a:rPr lang="ru-RU" sz="1600" b="1" kern="1200" dirty="0" err="1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Киясовского</a:t>
                      </a: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 района;</a:t>
                      </a:r>
                    </a:p>
                    <a:p>
                      <a:pPr algn="just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-Активизация участия граждан, проживающих на территории </a:t>
                      </a:r>
                      <a:r>
                        <a:rPr lang="ru-RU" sz="1600" b="1" kern="1200" dirty="0" err="1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Киясовского</a:t>
                      </a: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решении вопросов местного значения.</a:t>
                      </a:r>
                    </a:p>
                    <a:p>
                      <a:pPr algn="just">
                        <a:lnSpc>
                          <a:spcPct val="114000"/>
                        </a:lnSpc>
                        <a:buFontTx/>
                        <a:buNone/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Улучшение жилищных условий граждан, проживающих в сельской местности (обеспечение жильем граждан, проживающих и работающих на сельских территориях, либо изъявивших желание переехать на постоянное место жительства на сельские территории и работать там);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Повышение уровня комплексного обустройства населенных пунктов, расположенных в сельской местности, объектами социальной, инженерной и транспортной инфраструктуры;</a:t>
                      </a:r>
                    </a:p>
                    <a:p>
                      <a:pPr algn="just">
                        <a:lnSpc>
                          <a:spcPct val="114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- Реализация общественно значимых проектов в интересах жителей </a:t>
                      </a:r>
                      <a:r>
                        <a:rPr lang="ru-RU" sz="1600" b="1" kern="1200" dirty="0" err="1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Киясовского</a:t>
                      </a: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 района с помощью </a:t>
                      </a:r>
                      <a:r>
                        <a:rPr lang="ru-RU" sz="1600" b="1" kern="1200" dirty="0" err="1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грантовой</a:t>
                      </a:r>
                      <a:r>
                        <a:rPr lang="ru-RU" sz="1600" b="1" kern="1200" dirty="0" smtClean="0">
                          <a:solidFill>
                            <a:srgbClr val="CC00CC"/>
                          </a:solidFill>
                          <a:latin typeface="+mn-lt"/>
                          <a:ea typeface="+mn-ea"/>
                          <a:cs typeface="+mn-cs"/>
                        </a:rPr>
                        <a:t> поддержки местных инициатив граждан.</a:t>
                      </a:r>
                      <a:endParaRPr lang="ru-RU" sz="1600" b="1" kern="1200" dirty="0">
                        <a:solidFill>
                          <a:srgbClr val="CC00C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ontrols>
      <p:control spid="60430" name="SapphireHiddenControl" r:id="rId2" imgW="6095880" imgH="4067280"/>
    </p:controls>
    <p:extLst>
      <p:ext uri="{BB962C8B-B14F-4D97-AF65-F5344CB8AC3E}">
        <p14:creationId xmlns:p14="http://schemas.microsoft.com/office/powerpoint/2010/main" xmlns="" val="294134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8568952" cy="57606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002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alibri"/>
                <a:ea typeface="Calibri"/>
                <a:cs typeface="Times New Roman"/>
              </a:rPr>
              <a:t>Обслуживание муниципального долга</a:t>
            </a:r>
            <a:endParaRPr lang="ru-RU" sz="1100" dirty="0">
              <a:solidFill>
                <a:schemeClr val="accent6">
                  <a:lumMod val="50000"/>
                </a:schemeClr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78019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2023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7504" y="1844824"/>
            <a:ext cx="2218725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 обслуживание муниципального долга выделено: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7504" y="4509120"/>
            <a:ext cx="2218725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Предельный объём муниципального долга  (тыс. руб.)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15817" y="4509120"/>
            <a:ext cx="1656184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На 01.01.2024 года</a:t>
            </a: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326229" y="2780928"/>
            <a:ext cx="51757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324488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48064" y="1837438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2024 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67355" y="1844824"/>
            <a:ext cx="1642661" cy="2232248"/>
          </a:xfrm>
          <a:prstGeom prst="round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2025год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</a:rPr>
              <a:t>36 тыс. руб.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6799243" y="2863480"/>
            <a:ext cx="56811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35996" y="2863480"/>
            <a:ext cx="61206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125532" y="4509120"/>
            <a:ext cx="1822731" cy="1752764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01.01.2025 года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316822" y="4509120"/>
            <a:ext cx="1656184" cy="1766247"/>
          </a:xfrm>
          <a:prstGeom prst="round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>
                <a:solidFill>
                  <a:srgbClr val="00B050"/>
                </a:solidFill>
              </a:rPr>
              <a:t>На </a:t>
            </a:r>
            <a:r>
              <a:rPr lang="ru-RU" dirty="0" smtClean="0">
                <a:solidFill>
                  <a:srgbClr val="00B050"/>
                </a:solidFill>
              </a:rPr>
              <a:t>01.01.2026 года</a:t>
            </a:r>
            <a:endParaRPr lang="ru-RU" dirty="0">
              <a:solidFill>
                <a:srgbClr val="00B050"/>
              </a:solidFill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a typeface="Times New Roman"/>
              </a:rPr>
              <a:t>35329,3  тыс. рублей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6833242" y="5393269"/>
            <a:ext cx="483580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4572001" y="5393269"/>
            <a:ext cx="55353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61454" name="SapphireHiddenControl" r:id="rId2" imgW="6095880" imgH="4067280"/>
    </p:controls>
    <p:extLst>
      <p:ext uri="{BB962C8B-B14F-4D97-AF65-F5344CB8AC3E}">
        <p14:creationId xmlns:p14="http://schemas.microsoft.com/office/powerpoint/2010/main" xmlns="" val="324417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2023год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579490"/>
              </p:ext>
            </p:extLst>
          </p:nvPr>
        </p:nvGraphicFramePr>
        <p:xfrm>
          <a:off x="395537" y="1124744"/>
          <a:ext cx="8424935" cy="5544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600403"/>
                <a:gridCol w="1637071"/>
                <a:gridCol w="1387262"/>
                <a:gridCol w="1440160"/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94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Население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населения (на 1 января года)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8,480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8,500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73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постоянного населения (в среднегодовом исчислении)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8,495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8,510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837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Численность детей до 18 лет на начало года (до 17 лет включительно)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2,012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108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Труд и занятость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9361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Номинальная начисленная среднемесячная заработная плата одного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работника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руб.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35672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36009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Среднесписочная численность работников предприятий (по крупным и средним организациям)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тыс. 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1,448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1,448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Фонд заработной платы по</a:t>
                      </a:r>
                      <a:r>
                        <a:rPr lang="ru-RU" sz="12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млн. руб.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619,8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625,7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66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Уровень официально зарегистрированной безработицы ( на конец года)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%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2,12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3257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2.5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Количество зарегистрированных безработных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</a:tbl>
          </a:graphicData>
        </a:graphic>
      </p:graphicFrame>
    </p:spTree>
    <p:controls>
      <p:control spid="65548" name="SapphireHiddenControl" r:id="rId2" imgW="6095880" imgH="4067280"/>
    </p:controls>
    <p:extLst>
      <p:ext uri="{BB962C8B-B14F-4D97-AF65-F5344CB8AC3E}">
        <p14:creationId xmlns:p14="http://schemas.microsoft.com/office/powerpoint/2010/main" xmlns="" val="2827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2023год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40579490"/>
              </p:ext>
            </p:extLst>
          </p:nvPr>
        </p:nvGraphicFramePr>
        <p:xfrm>
          <a:off x="395537" y="1124744"/>
          <a:ext cx="8424935" cy="54944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39"/>
                <a:gridCol w="3600403"/>
                <a:gridCol w="1637071"/>
                <a:gridCol w="1387262"/>
                <a:gridCol w="1440160"/>
              </a:tblGrid>
              <a:tr h="15909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4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305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Сельское хозяйство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3.1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Продукция сельского хозяйства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млн. руб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1646,0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1680,0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/>
                        </a:rPr>
                        <a:t>3.2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Индекс производства продукции сельского хозяйства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к предыдущему году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сопост</a:t>
                      </a:r>
                      <a:r>
                        <a:rPr lang="ru-RU" sz="1200" dirty="0">
                          <a:effectLst/>
                        </a:rPr>
                        <a:t>.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100,5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102,1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947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Производство и услуги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7372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4.1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отгруженных товаров собственного производства, выполненных работ и услуг собственными силами (по чистым видам экономической деятельности) по </a:t>
                      </a:r>
                      <a:r>
                        <a:rPr lang="ru-RU" sz="1200" dirty="0" smtClean="0">
                          <a:effectLst/>
                        </a:rPr>
                        <a:t>крупным и средним предприятиям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872,2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918,2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1897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/>
                        </a:rPr>
                        <a:t>4.2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Темп роста в сопоставимых ценах к предыдущему году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%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97,5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99,7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492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Торговля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130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5.1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Объем </a:t>
                      </a:r>
                      <a:r>
                        <a:rPr lang="ru-RU" sz="1200" dirty="0" smtClean="0">
                          <a:effectLst/>
                        </a:rPr>
                        <a:t>розничного</a:t>
                      </a:r>
                      <a:r>
                        <a:rPr lang="ru-RU" sz="1200" baseline="0" dirty="0" smtClean="0">
                          <a:effectLst/>
                        </a:rPr>
                        <a:t> товарооборота</a:t>
                      </a:r>
                      <a:endParaRPr lang="ru-RU" sz="12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(по крупным и средним </a:t>
                      </a:r>
                      <a:r>
                        <a:rPr lang="ru-RU" sz="1200" dirty="0" err="1">
                          <a:effectLst/>
                        </a:rPr>
                        <a:t>предприятитям</a:t>
                      </a:r>
                      <a:r>
                        <a:rPr lang="ru-RU" sz="12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248,0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3384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dirty="0" smtClean="0">
                          <a:effectLst/>
                          <a:latin typeface="+mn-lt"/>
                          <a:cs typeface="Times New Roman"/>
                        </a:rPr>
                        <a:t>5.2</a:t>
                      </a:r>
                      <a:endParaRPr lang="ru-RU" sz="120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Темп роста в сопоставимых ценах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к предыдущему году</a:t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101,2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2778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Инвестиции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416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Инвестиции в основной капитал по организациям, не относящимся к субъектам малого предпринимательства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165,5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169,2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</a:tbl>
          </a:graphicData>
        </a:graphic>
      </p:graphicFrame>
    </p:spTree>
    <p:controls>
      <p:control spid="81922" name="SapphireHiddenControl" r:id="rId2" imgW="6095880" imgH="4067280"/>
    </p:controls>
    <p:extLst>
      <p:ext uri="{BB962C8B-B14F-4D97-AF65-F5344CB8AC3E}">
        <p14:creationId xmlns:p14="http://schemas.microsoft.com/office/powerpoint/2010/main" xmlns="" val="28271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116632"/>
            <a:ext cx="8424936" cy="10801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7030A0"/>
                </a:solidFill>
                <a:effectLst/>
                <a:latin typeface="Comic Sans MS" pitchFamily="66" charset="0"/>
                <a:ea typeface="Calibri"/>
                <a:cs typeface="Times New Roman"/>
              </a:rPr>
              <a:t>Бюджет -  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это план доходов и расходов на определенный период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Со </a:t>
            </a:r>
            <a:r>
              <a:rPr lang="ru-RU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старонормандского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 </a:t>
            </a:r>
            <a:r>
              <a:rPr lang="en-US" dirty="0" err="1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bougette</a:t>
            </a:r>
            <a:r>
              <a:rPr lang="ru-RU" dirty="0" smtClean="0">
                <a:solidFill>
                  <a:srgbClr val="7030A0"/>
                </a:solidFill>
                <a:effectLst/>
                <a:latin typeface="Comic Sans MS" panose="030F0702030302020204" pitchFamily="66" charset="0"/>
                <a:ea typeface="Calibri"/>
                <a:cs typeface="Times New Roman"/>
              </a:rPr>
              <a:t> – это сумка, кошелек</a:t>
            </a:r>
            <a:endParaRPr lang="ru-RU" dirty="0">
              <a:solidFill>
                <a:srgbClr val="7030A0"/>
              </a:solidFill>
              <a:effectLst/>
              <a:latin typeface="Comic Sans MS" panose="030F0702030302020204" pitchFamily="66" charset="0"/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2241821424"/>
              </p:ext>
            </p:extLst>
          </p:nvPr>
        </p:nvGraphicFramePr>
        <p:xfrm>
          <a:off x="216024" y="1340768"/>
          <a:ext cx="9036496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2267744" y="1556792"/>
            <a:ext cx="4752528" cy="1224136"/>
          </a:xfrm>
          <a:prstGeom prst="round2Diag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Бюджет муниципального образования «Муниципальный округ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Киясовский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 район Удмуртской Республики» 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3568" y="3501008"/>
            <a:ext cx="2664296" cy="1152128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Доходы бюджета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 </a:t>
            </a:r>
          </a:p>
          <a:p>
            <a:pPr lvl="0"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поступающие в бюджет денежные средства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429000"/>
            <a:ext cx="2592288" cy="1152128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Расходы бюджета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-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выплачиваемые из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бюджета денежные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средства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6247608" y="2852936"/>
            <a:ext cx="484632" cy="50405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верх 13"/>
          <p:cNvSpPr/>
          <p:nvPr/>
        </p:nvSpPr>
        <p:spPr>
          <a:xfrm>
            <a:off x="2483768" y="2852936"/>
            <a:ext cx="484632" cy="504056"/>
          </a:xfrm>
          <a:prstGeom prst="up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5301208"/>
            <a:ext cx="7776864" cy="11521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Бюджетное равновесие, при котором общий объем предусмотренных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бюджетом расходов соответствует общему объему поступлений в бюджет 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называется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сбалансированностью бюджета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и является основополагающим принципом при составлении проектов бюджетов 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600450" y="2996952"/>
            <a:ext cx="20516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p:control spid="48142" name="SapphireHiddenControl" r:id="rId2" imgW="6095880" imgH="4067280"/>
    </p:controls>
    <p:extLst>
      <p:ext uri="{BB962C8B-B14F-4D97-AF65-F5344CB8AC3E}">
        <p14:creationId xmlns:p14="http://schemas.microsoft.com/office/powerpoint/2010/main" xmlns="" val="1186058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0"/>
            <a:ext cx="7704856" cy="98072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Прогноз плана социально – экономического развития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2023 год</a:t>
            </a:r>
            <a:endParaRPr lang="ru-RU" dirty="0">
              <a:solidFill>
                <a:srgbClr val="7030A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8964017"/>
              </p:ext>
            </p:extLst>
          </p:nvPr>
        </p:nvGraphicFramePr>
        <p:xfrm>
          <a:off x="251519" y="1124744"/>
          <a:ext cx="8568952" cy="36129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3090"/>
                <a:gridCol w="4174129"/>
                <a:gridCol w="1101894"/>
                <a:gridCol w="1477474"/>
                <a:gridCol w="1452365"/>
              </a:tblGrid>
              <a:tr h="22665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Ед.изм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2023год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1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вариант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</a:tr>
              <a:tr h="5312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ru-RU" sz="1200" b="0" dirty="0" smtClean="0">
                          <a:effectLst/>
                          <a:latin typeface="+mn-lt"/>
                          <a:cs typeface="Times New Roman"/>
                        </a:rPr>
                        <a:t>6.2</a:t>
                      </a:r>
                      <a:endParaRPr lang="ru-RU" sz="1200" b="0" dirty="0">
                        <a:effectLst/>
                        <a:latin typeface="+mn-lt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</a:rPr>
                        <a:t>Темп роста в сопоставимых ценах</a:t>
                      </a:r>
                      <a:endParaRPr lang="ru-RU" sz="1200" b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% к предыдущему году</a:t>
                      </a:r>
                      <a:br>
                        <a:rPr lang="ru-RU" sz="1200" dirty="0">
                          <a:effectLst/>
                        </a:rPr>
                      </a:b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98,5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101,1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8455" marR="38455" marT="0" marB="0" anchor="ctr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Малое и среднее предпринимательство, включая </a:t>
                      </a:r>
                      <a:r>
                        <a:rPr lang="ru-RU" sz="120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микропредприятия</a:t>
                      </a:r>
                      <a:endParaRPr lang="ru-RU" sz="12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533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7.1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Количество малых предприятий, 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,  всего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единиц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187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6856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Среднесписочная численность работников (без внешних совместителей) по малым предприятиям (включая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микропредприятия</a:t>
                      </a:r>
                      <a:r>
                        <a:rPr lang="ru-RU" sz="1200" dirty="0" smtClean="0">
                          <a:effectLst/>
                          <a:latin typeface="+mn-lt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чел.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610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</a:rPr>
                        <a:t>615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  <a:tr h="4865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7.3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</a:rPr>
                        <a:t>Оборот малых предприятий (в том числе </a:t>
                      </a:r>
                      <a:r>
                        <a:rPr lang="ru-RU" sz="1200" dirty="0" err="1">
                          <a:effectLst/>
                          <a:latin typeface="+mn-lt"/>
                        </a:rPr>
                        <a:t>микропредприятий</a:t>
                      </a:r>
                      <a:r>
                        <a:rPr lang="ru-RU" sz="1200" dirty="0">
                          <a:effectLst/>
                          <a:latin typeface="+mn-lt"/>
                        </a:rPr>
                        <a:t>)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млн.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</a:rPr>
                        <a:t>руб.</a:t>
                      </a:r>
                      <a:endParaRPr lang="ru-RU" sz="120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823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832</a:t>
                      </a:r>
                      <a:endParaRPr lang="ru-RU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2843" marR="52843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519" y="5733256"/>
            <a:ext cx="8676965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b="1" dirty="0" smtClean="0">
                <a:solidFill>
                  <a:srgbClr val="FF0000"/>
                </a:solidFill>
              </a:rPr>
              <a:t>         </a:t>
            </a: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 Прогноз </a:t>
            </a:r>
            <a:r>
              <a:rPr lang="ru-RU" sz="1000" b="1" dirty="0">
                <a:solidFill>
                  <a:srgbClr val="FF0000"/>
                </a:solidFill>
              </a:rPr>
              <a:t>разработан в двух вариантах: вариант 1 </a:t>
            </a:r>
            <a:r>
              <a:rPr lang="ru-RU" sz="1000" b="1" dirty="0" smtClean="0">
                <a:solidFill>
                  <a:srgbClr val="FF0000"/>
                </a:solidFill>
              </a:rPr>
              <a:t>(консервативный) </a:t>
            </a:r>
            <a:r>
              <a:rPr lang="ru-RU" sz="1000" b="1" dirty="0">
                <a:solidFill>
                  <a:srgbClr val="FF0000"/>
                </a:solidFill>
              </a:rPr>
              <a:t>и вариант 2 </a:t>
            </a:r>
            <a:r>
              <a:rPr lang="ru-RU" sz="1000" b="1" dirty="0" smtClean="0">
                <a:solidFill>
                  <a:srgbClr val="FF0000"/>
                </a:solidFill>
              </a:rPr>
              <a:t>(базовый).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Первый </a:t>
            </a:r>
            <a:r>
              <a:rPr lang="ru-RU" sz="1000" b="1" dirty="0">
                <a:solidFill>
                  <a:srgbClr val="FF0000"/>
                </a:solidFill>
              </a:rPr>
              <a:t>вариант </a:t>
            </a:r>
            <a:r>
              <a:rPr lang="ru-RU" sz="1000" b="1" dirty="0" smtClean="0">
                <a:solidFill>
                  <a:srgbClr val="FF0000"/>
                </a:solidFill>
              </a:rPr>
              <a:t>(консервативный) </a:t>
            </a:r>
            <a:r>
              <a:rPr lang="ru-RU" sz="1000" dirty="0" smtClean="0">
                <a:solidFill>
                  <a:srgbClr val="FF0000"/>
                </a:solidFill>
              </a:rPr>
              <a:t>предполагает замедление темпов роста в экономике, вызванного ситуацией с введением санкций, умеренный потребительский  и инвестиционный спрос.</a:t>
            </a:r>
            <a:endParaRPr lang="ru-RU" sz="1000" b="1" dirty="0">
              <a:solidFill>
                <a:srgbClr val="FF0000"/>
              </a:solidFill>
            </a:endParaRPr>
          </a:p>
          <a:p>
            <a:pPr algn="just"/>
            <a:r>
              <a:rPr lang="ru-RU" sz="1000" b="1" dirty="0" smtClean="0">
                <a:solidFill>
                  <a:srgbClr val="FF0000"/>
                </a:solidFill>
              </a:rPr>
              <a:t>- Второй вариант (базовый) </a:t>
            </a:r>
            <a:r>
              <a:rPr lang="ru-RU" sz="1000" dirty="0" smtClean="0">
                <a:solidFill>
                  <a:srgbClr val="FF0000"/>
                </a:solidFill>
              </a:rPr>
              <a:t>предполагает более уверенную адаптацию отраслей экономики к текущей экономической ситуации без существенного снижения основных социально-экономических показателей</a:t>
            </a:r>
            <a:r>
              <a:rPr lang="ru-RU" sz="1000" b="1" dirty="0" smtClean="0">
                <a:solidFill>
                  <a:srgbClr val="FF0000"/>
                </a:solidFill>
              </a:rPr>
              <a:t>.</a:t>
            </a:r>
            <a:endParaRPr lang="ru-RU" sz="1000" b="1" dirty="0">
              <a:solidFill>
                <a:srgbClr val="FF0000"/>
              </a:solidFill>
            </a:endParaRPr>
          </a:p>
        </p:txBody>
      </p:sp>
    </p:spTree>
    <p:controls>
      <p:control spid="67593" name="SapphireHiddenControl" r:id="rId2" imgW="6095880" imgH="4067280"/>
    </p:controls>
    <p:extLst>
      <p:ext uri="{BB962C8B-B14F-4D97-AF65-F5344CB8AC3E}">
        <p14:creationId xmlns:p14="http://schemas.microsoft.com/office/powerpoint/2010/main" xmlns="" val="131941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611560" y="116632"/>
            <a:ext cx="7776864" cy="108012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Основные направления бюджетной и налоговой политики муниципального образования «Муниципальный округ </a:t>
            </a:r>
            <a:r>
              <a:rPr lang="ru-RU" dirty="0" err="1" smtClean="0">
                <a:solidFill>
                  <a:srgbClr val="7030A0"/>
                </a:solidFill>
              </a:rPr>
              <a:t>Киясовский</a:t>
            </a:r>
            <a:r>
              <a:rPr lang="ru-RU" dirty="0" smtClean="0">
                <a:solidFill>
                  <a:srgbClr val="7030A0"/>
                </a:solidFill>
              </a:rPr>
              <a:t> район Удмуртской Республики» на 202</a:t>
            </a:r>
            <a:r>
              <a:rPr lang="en-US" dirty="0" smtClean="0">
                <a:solidFill>
                  <a:srgbClr val="7030A0"/>
                </a:solidFill>
              </a:rPr>
              <a:t>3</a:t>
            </a:r>
            <a:r>
              <a:rPr lang="ru-RU" dirty="0" smtClean="0">
                <a:solidFill>
                  <a:srgbClr val="7030A0"/>
                </a:solidFill>
              </a:rPr>
              <a:t> год и на плановый период 202</a:t>
            </a:r>
            <a:r>
              <a:rPr lang="en-US" dirty="0" smtClean="0">
                <a:solidFill>
                  <a:srgbClr val="7030A0"/>
                </a:solidFill>
              </a:rPr>
              <a:t>4</a:t>
            </a:r>
            <a:r>
              <a:rPr lang="ru-RU" dirty="0" smtClean="0">
                <a:solidFill>
                  <a:srgbClr val="7030A0"/>
                </a:solidFill>
              </a:rPr>
              <a:t> и 202</a:t>
            </a:r>
            <a:r>
              <a:rPr lang="en-US" dirty="0" smtClean="0">
                <a:solidFill>
                  <a:srgbClr val="7030A0"/>
                </a:solidFill>
              </a:rPr>
              <a:t>5 </a:t>
            </a:r>
            <a:r>
              <a:rPr lang="ru-RU" dirty="0" smtClean="0">
                <a:solidFill>
                  <a:srgbClr val="7030A0"/>
                </a:solidFill>
              </a:rPr>
              <a:t>годов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67544" y="1340768"/>
            <a:ext cx="8352928" cy="5184576"/>
          </a:xfrm>
          <a:prstGeom prst="roundRect">
            <a:avLst>
              <a:gd name="adj" fmla="val 1351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dirty="0" smtClean="0"/>
              <a:t>Обеспечение </a:t>
            </a:r>
            <a:r>
              <a:rPr lang="ru-RU" dirty="0"/>
              <a:t>сбалансированности и повышение устойчивости </a:t>
            </a:r>
            <a:r>
              <a:rPr lang="ru-RU" dirty="0" smtClean="0"/>
              <a:t>бюджета муниципального </a:t>
            </a:r>
            <a:r>
              <a:rPr lang="ru-RU" dirty="0"/>
              <a:t>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r>
              <a:rPr lang="ru-RU" dirty="0" smtClean="0"/>
              <a:t>2. Гарантированное </a:t>
            </a:r>
            <a:r>
              <a:rPr lang="ru-RU" dirty="0"/>
              <a:t>исполнение социальных обязательств 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endParaRPr lang="ru-RU" dirty="0" smtClean="0"/>
          </a:p>
          <a:p>
            <a:r>
              <a:rPr lang="ru-RU" dirty="0" smtClean="0"/>
              <a:t>3. Создание </a:t>
            </a:r>
            <a:r>
              <a:rPr lang="ru-RU" dirty="0"/>
              <a:t>условий для социально-экономического развития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Республики»; </a:t>
            </a:r>
          </a:p>
          <a:p>
            <a:endParaRPr lang="ru-RU" dirty="0" smtClean="0"/>
          </a:p>
          <a:p>
            <a:r>
              <a:rPr lang="ru-RU" dirty="0" smtClean="0"/>
              <a:t>4. Формирование </a:t>
            </a:r>
            <a:r>
              <a:rPr lang="ru-RU" dirty="0"/>
              <a:t>реалистичных планов по доходам и расходам 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Республики», </a:t>
            </a:r>
            <a:r>
              <a:rPr lang="ru-RU" dirty="0"/>
              <a:t>основанных на объективной оценке ожидаемого исполнения бюджета в </a:t>
            </a:r>
            <a:r>
              <a:rPr lang="ru-RU" dirty="0" smtClean="0"/>
              <a:t>202</a:t>
            </a:r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ru-RU" dirty="0"/>
              <a:t>году, и объективного прогноза показателей социально-экономического развития муниципального образования «Киясовский район» на </a:t>
            </a:r>
            <a:r>
              <a:rPr lang="ru-RU" dirty="0" smtClean="0"/>
              <a:t>202</a:t>
            </a:r>
            <a:r>
              <a:rPr lang="en-US" dirty="0" smtClean="0"/>
              <a:t>3</a:t>
            </a:r>
            <a:r>
              <a:rPr lang="ru-RU" dirty="0" smtClean="0"/>
              <a:t> </a:t>
            </a:r>
            <a:r>
              <a:rPr lang="ru-RU" dirty="0"/>
              <a:t>год и на плановый период </a:t>
            </a:r>
            <a:r>
              <a:rPr lang="ru-RU" dirty="0" smtClean="0"/>
              <a:t>202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202</a:t>
            </a:r>
            <a:r>
              <a:rPr lang="en-US" dirty="0" smtClean="0"/>
              <a:t>5</a:t>
            </a:r>
            <a:r>
              <a:rPr lang="ru-RU" dirty="0" smtClean="0"/>
              <a:t> годов.</a:t>
            </a:r>
            <a:endParaRPr lang="ru-RU" dirty="0"/>
          </a:p>
        </p:txBody>
      </p:sp>
    </p:spTree>
    <p:controls>
      <p:control spid="66572" name="SapphireHiddenControl" r:id="rId2" imgW="6095880" imgH="4067280"/>
    </p:controls>
    <p:extLst>
      <p:ext uri="{BB962C8B-B14F-4D97-AF65-F5344CB8AC3E}">
        <p14:creationId xmlns:p14="http://schemas.microsoft.com/office/powerpoint/2010/main" xmlns="" val="3018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87525" y="235122"/>
            <a:ext cx="8568952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chemeClr val="tx1"/>
                </a:solidFill>
                <a:latin typeface="Calibri"/>
                <a:ea typeface="Calibri"/>
                <a:cs typeface="Times New Roman"/>
              </a:rPr>
              <a:t>Контактная информация</a:t>
            </a:r>
            <a:endParaRPr lang="ru-RU" sz="20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475592330"/>
              </p:ext>
            </p:extLst>
          </p:nvPr>
        </p:nvGraphicFramePr>
        <p:xfrm>
          <a:off x="251520" y="980728"/>
          <a:ext cx="8568952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p:control spid="63502" name="SapphireHiddenControl" r:id="rId2" imgW="6095880" imgH="4067280"/>
    </p:controls>
    <p:extLst>
      <p:ext uri="{BB962C8B-B14F-4D97-AF65-F5344CB8AC3E}">
        <p14:creationId xmlns:p14="http://schemas.microsoft.com/office/powerpoint/2010/main" xmlns="" val="280296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5293" y="166454"/>
            <a:ext cx="8352928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Доходы бюджета –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  <a:ea typeface="Calibri"/>
                <a:cs typeface="Times New Roman"/>
              </a:rPr>
              <a:t> это безвозмездные и безвозвратные поступления денежных средств в бюджет</a:t>
            </a:r>
            <a:endParaRPr lang="ru-RU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564819703"/>
              </p:ext>
            </p:extLst>
          </p:nvPr>
        </p:nvGraphicFramePr>
        <p:xfrm>
          <a:off x="179512" y="1124744"/>
          <a:ext cx="8856984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ontrols>
      <p:control spid="45070" name="SapphireHiddenControl" r:id="rId2" imgW="6095880" imgH="4067280"/>
    </p:controls>
    <p:extLst>
      <p:ext uri="{BB962C8B-B14F-4D97-AF65-F5344CB8AC3E}">
        <p14:creationId xmlns:p14="http://schemas.microsoft.com/office/powerpoint/2010/main" xmlns="" val="275268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188640"/>
            <a:ext cx="8496944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Расходы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бюджета -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выплачиваемые из бюджета денежные средства.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836712"/>
            <a:ext cx="8496944" cy="122413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rgbClr val="7030A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Формирование </a:t>
            </a:r>
            <a:r>
              <a:rPr lang="ru-RU" b="1" dirty="0">
                <a:solidFill>
                  <a:srgbClr val="7030A0"/>
                </a:solidFill>
                <a:latin typeface="Comic Sans MS" panose="030F0702030302020204" pitchFamily="66" charset="0"/>
              </a:rPr>
              <a:t>расходов </a:t>
            </a:r>
            <a:r>
              <a:rPr lang="ru-RU" dirty="0">
                <a:solidFill>
                  <a:srgbClr val="7030A0"/>
                </a:solidFill>
                <a:latin typeface="Comic Sans MS" panose="030F0702030302020204" pitchFamily="66" charset="0"/>
              </a:rPr>
              <a:t>осуществляется в соответствии с расходными обязательствами, обусловленными установленным законодательством  разграничением полномочий, исполнение которых должно происходить за счет средств бюджетов.</a:t>
            </a:r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47664" y="2420888"/>
            <a:ext cx="6336704" cy="3600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Доходы </a:t>
            </a:r>
            <a:r>
              <a:rPr lang="ru-RU" b="1" dirty="0"/>
              <a:t>– Расходы = Дефицит (Профицит)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Дефицит ( расходы больше доходов	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8024" y="3140968"/>
            <a:ext cx="3744416" cy="648072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Профицит ( доходы больше расходов)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01047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дефицитном бюджете растет долг и</a:t>
            </a:r>
            <a:r>
              <a:rPr lang="ru-RU" dirty="0"/>
              <a:t> </a:t>
            </a:r>
            <a:r>
              <a:rPr lang="ru-RU" b="1" dirty="0"/>
              <a:t>(или) снижаются</a:t>
            </a:r>
            <a:r>
              <a:rPr lang="ru-RU" dirty="0"/>
              <a:t> </a:t>
            </a:r>
            <a:r>
              <a:rPr lang="ru-RU" b="1" dirty="0"/>
              <a:t>остатки средств</a:t>
            </a:r>
            <a:r>
              <a:rPr lang="ru-RU" dirty="0"/>
              <a:t> </a:t>
            </a:r>
            <a:r>
              <a:rPr lang="ru-RU" b="1" dirty="0"/>
              <a:t>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70035" y="4293096"/>
            <a:ext cx="3960440" cy="216024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При </a:t>
            </a:r>
            <a:r>
              <a:rPr lang="ru-RU" b="1" dirty="0" err="1"/>
              <a:t>профицитном</a:t>
            </a:r>
            <a:r>
              <a:rPr lang="ru-RU" b="1" dirty="0"/>
              <a:t> бюджете снижается долг и (или) растут остатки средств (накопления)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2123728" y="3789040"/>
            <a:ext cx="288032" cy="504056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29094" y="3801160"/>
            <a:ext cx="3476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ontrols>
      <p:control spid="46094" name="SapphireHiddenControl" r:id="rId2" imgW="6095880" imgH="4067280"/>
    </p:controls>
    <p:extLst>
      <p:ext uri="{BB962C8B-B14F-4D97-AF65-F5344CB8AC3E}">
        <p14:creationId xmlns:p14="http://schemas.microsoft.com/office/powerpoint/2010/main" xmlns="" val="7266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5536" y="332656"/>
            <a:ext cx="8208912" cy="86409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Основные </a:t>
            </a:r>
            <a:r>
              <a:rPr lang="ru-RU" dirty="0" smtClean="0"/>
              <a:t>характеристики </a:t>
            </a:r>
            <a:r>
              <a:rPr lang="ru-RU" dirty="0"/>
              <a:t>бюджета муниципального образования </a:t>
            </a:r>
            <a:r>
              <a:rPr lang="ru-RU" dirty="0" smtClean="0"/>
              <a:t>«Муниципальный округ </a:t>
            </a:r>
            <a:r>
              <a:rPr lang="ru-RU" dirty="0" err="1" smtClean="0"/>
              <a:t>Киясовский</a:t>
            </a:r>
            <a:r>
              <a:rPr lang="ru-RU" dirty="0" smtClean="0"/>
              <a:t> район Удмуртской Республики» </a:t>
            </a:r>
            <a:r>
              <a:rPr lang="ru-RU" dirty="0"/>
              <a:t>на </a:t>
            </a:r>
            <a:r>
              <a:rPr lang="ru-RU" dirty="0" smtClean="0"/>
              <a:t>2023 год </a:t>
            </a:r>
            <a:r>
              <a:rPr lang="ru-RU" dirty="0"/>
              <a:t>и на плановый период </a:t>
            </a:r>
            <a:r>
              <a:rPr lang="ru-RU" dirty="0" smtClean="0"/>
              <a:t>2024 </a:t>
            </a:r>
            <a:r>
              <a:rPr lang="ru-RU" dirty="0"/>
              <a:t>и </a:t>
            </a: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5 </a:t>
            </a:r>
            <a:r>
              <a:rPr lang="ru-RU" dirty="0"/>
              <a:t>годов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50440624"/>
              </p:ext>
            </p:extLst>
          </p:nvPr>
        </p:nvGraphicFramePr>
        <p:xfrm>
          <a:off x="1331640" y="2780928"/>
          <a:ext cx="7560840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719060672"/>
              </p:ext>
            </p:extLst>
          </p:nvPr>
        </p:nvGraphicFramePr>
        <p:xfrm>
          <a:off x="1331640" y="4149080"/>
          <a:ext cx="7632848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51496271"/>
              </p:ext>
            </p:extLst>
          </p:nvPr>
        </p:nvGraphicFramePr>
        <p:xfrm>
          <a:off x="1259632" y="5548736"/>
          <a:ext cx="7704856" cy="12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9" name="Овал 18"/>
          <p:cNvSpPr/>
          <p:nvPr/>
        </p:nvSpPr>
        <p:spPr>
          <a:xfrm>
            <a:off x="179512" y="2938972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2023 год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179512" y="4293096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2024 год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179512" y="5661248"/>
            <a:ext cx="1080120" cy="100811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76264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Доходы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995936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Расходы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т</a:t>
            </a:r>
            <a:r>
              <a:rPr lang="ru-RU" dirty="0" smtClean="0">
                <a:solidFill>
                  <a:schemeClr val="tx1"/>
                </a:solidFill>
              </a:rPr>
              <a:t>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44208" y="1799256"/>
            <a:ext cx="1699592" cy="8640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Дефицит(-)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Профицит(+)</a:t>
            </a:r>
          </a:p>
          <a:p>
            <a:pPr algn="ctr"/>
            <a:endParaRPr lang="ru-RU" dirty="0"/>
          </a:p>
        </p:txBody>
      </p:sp>
      <p:sp>
        <p:nvSpPr>
          <p:cNvPr id="24" name="Равно 23"/>
          <p:cNvSpPr/>
          <p:nvPr/>
        </p:nvSpPr>
        <p:spPr>
          <a:xfrm>
            <a:off x="5868144" y="2051284"/>
            <a:ext cx="360040" cy="360040"/>
          </a:xfrm>
          <a:prstGeom prst="mathEqual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Минус 26"/>
          <p:cNvSpPr/>
          <p:nvPr/>
        </p:nvSpPr>
        <p:spPr>
          <a:xfrm>
            <a:off x="3419872" y="2051284"/>
            <a:ext cx="432048" cy="360040"/>
          </a:xfrm>
          <a:prstGeom prst="mathMinus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ontrols>
      <p:control spid="64526" name="SapphireHiddenControl" r:id="rId2" imgW="6095880" imgH="4067280"/>
    </p:controls>
    <p:extLst>
      <p:ext uri="{BB962C8B-B14F-4D97-AF65-F5344CB8AC3E}">
        <p14:creationId xmlns:p14="http://schemas.microsoft.com/office/powerpoint/2010/main" xmlns="" val="14096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92021" y="0"/>
            <a:ext cx="9564555" cy="717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 prst="riblet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Основные параметры бюджета муниципального образования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район Удмуртской Республики» </a:t>
            </a:r>
            <a:r>
              <a:rPr lang="ru-RU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на </a:t>
            </a:r>
            <a:r>
              <a:rPr lang="ru-RU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2023 год и плановый период 2024 и 2025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58074713"/>
              </p:ext>
            </p:extLst>
          </p:nvPr>
        </p:nvGraphicFramePr>
        <p:xfrm>
          <a:off x="251520" y="1124745"/>
          <a:ext cx="8640960" cy="289905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6411"/>
                <a:gridCol w="1460213"/>
                <a:gridCol w="1476164"/>
                <a:gridCol w="1548172"/>
              </a:tblGrid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Наименование показателей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 smtClean="0">
                          <a:effectLst/>
                        </a:rPr>
                        <a:t>2025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2957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тыс. руб.</a:t>
                      </a:r>
                      <a:endParaRPr kumimoji="0" lang="ru-RU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08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Доходы,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496276,2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494540,7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478318,3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из них: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5094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>
                          <a:effectLst/>
                        </a:rPr>
                        <a:t>Налоговые и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112130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118524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124246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Безвозмездные поступления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384146,2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376016,7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354072,4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Расходы, всего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501869,2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494540,7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478318,3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  <a:tr h="3441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295775" algn="l"/>
                        </a:tabLst>
                      </a:pPr>
                      <a:r>
                        <a:rPr lang="ru-RU" sz="1600" dirty="0">
                          <a:effectLst/>
                        </a:rPr>
                        <a:t>Дефицит (-), профицит (+)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-5593</a:t>
                      </a: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cell3D prstMaterial="dkEdge">
                      <a:bevel prst="riblet"/>
                      <a:lightRig rig="flood" dir="t"/>
                    </a:cell3D>
                  </a:tcPr>
                </a:tc>
              </a:tr>
            </a:tbl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352113701"/>
              </p:ext>
            </p:extLst>
          </p:nvPr>
        </p:nvGraphicFramePr>
        <p:xfrm>
          <a:off x="251520" y="3933056"/>
          <a:ext cx="864096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controls>
      <p:control spid="7207" name="SapphireHiddenControl" r:id="rId2" imgW="6095880" imgH="4067280"/>
    </p:controls>
    <p:extLst>
      <p:ext uri="{BB962C8B-B14F-4D97-AF65-F5344CB8AC3E}">
        <p14:creationId xmlns:p14="http://schemas.microsoft.com/office/powerpoint/2010/main" xmlns="" val="237579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361536" y="0"/>
            <a:ext cx="9852587" cy="738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6409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4295775" algn="l"/>
              </a:tabLst>
            </a:pPr>
            <a:r>
              <a:rPr lang="ru-RU" b="1" dirty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Налоговые и неналоговые доходы бюджета муниципального образования </a:t>
            </a:r>
            <a:r>
              <a:rPr lang="ru-RU" b="1" dirty="0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«Муниципальный округ </a:t>
            </a:r>
            <a:r>
              <a:rPr lang="ru-RU" b="1" dirty="0" err="1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Киясовский</a:t>
            </a:r>
            <a:r>
              <a:rPr lang="ru-RU" b="1" dirty="0" smtClean="0">
                <a:solidFill>
                  <a:srgbClr val="365F91"/>
                </a:solidFill>
                <a:latin typeface="Calibri"/>
                <a:ea typeface="Calibri"/>
                <a:cs typeface="Times New Roman"/>
              </a:rPr>
              <a:t> район Удмуртской Республики»  в 2023 году и плановый период 2024 и 2025 годов</a:t>
            </a:r>
            <a:endParaRPr lang="ru-RU" sz="1200" dirty="0">
              <a:effectLst/>
              <a:latin typeface="Calibri"/>
              <a:ea typeface="Calibri"/>
              <a:cs typeface="Times New Roman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2158005"/>
              </p:ext>
            </p:extLst>
          </p:nvPr>
        </p:nvGraphicFramePr>
        <p:xfrm>
          <a:off x="251520" y="1116387"/>
          <a:ext cx="8640961" cy="6127497"/>
        </p:xfrm>
        <a:graphic>
          <a:graphicData uri="http://schemas.openxmlformats.org/drawingml/2006/table">
            <a:tbl>
              <a:tblPr firstRow="1" bandRow="1">
                <a:effectLst>
                  <a:outerShdw blurRad="152400" dist="317500" dir="5400000" sx="90000" sy="-19000" rotWithShape="0">
                    <a:prstClr val="black">
                      <a:alpha val="15000"/>
                    </a:prstClr>
                  </a:outerShdw>
                </a:effectLst>
                <a:tableStyleId>{5C22544A-7EE6-4342-B048-85BDC9FD1C3A}</a:tableStyleId>
              </a:tblPr>
              <a:tblGrid>
                <a:gridCol w="4464496"/>
                <a:gridCol w="1317231"/>
                <a:gridCol w="1429617"/>
                <a:gridCol w="1429617"/>
              </a:tblGrid>
              <a:tr h="4400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Наименование показателя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1600" b="1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2023 год тыс.руб</a:t>
                      </a:r>
                      <a:r>
                        <a:rPr lang="ru-RU" sz="1600" b="1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ru-RU" sz="1600" baseline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2024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353175" algn="l"/>
                        </a:tabLst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A5D028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Calibri"/>
                          <a:ea typeface="Calibri"/>
                          <a:cs typeface="Times New Roman"/>
                        </a:rPr>
                        <a:t>2025 год тыс.руб.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 на доходы физических лиц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74325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80122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85570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Акцизы по подакцизным товарам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17658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18351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19051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 на совокупный доход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3047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2908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2445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Налоги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на имущество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7671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Госпошлина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519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548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572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использования имущества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4406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Платежи при пользовании природными ресурсами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269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40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оказания платных услуг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3168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642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300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81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Штрафы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310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324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337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518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Прочие неналоговые доходы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457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15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Итого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112130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118524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53175" algn="l"/>
                        </a:tabLst>
                      </a:pPr>
                      <a:r>
                        <a:rPr lang="ru-RU" sz="2000" dirty="0" smtClean="0">
                          <a:solidFill>
                            <a:srgbClr val="7030A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124246</a:t>
                      </a:r>
                      <a:endParaRPr lang="ru-RU" sz="2000" dirty="0">
                        <a:solidFill>
                          <a:srgbClr val="7030A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controls>
      <p:control spid="8231" name="SapphireHiddenControl" r:id="rId2" imgW="6095880" imgH="4067280"/>
    </p:controls>
    <p:extLst>
      <p:ext uri="{BB962C8B-B14F-4D97-AF65-F5344CB8AC3E}">
        <p14:creationId xmlns:p14="http://schemas.microsoft.com/office/powerpoint/2010/main" xmlns="" val="16956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392955809"/>
              </p:ext>
            </p:extLst>
          </p:nvPr>
        </p:nvGraphicFramePr>
        <p:xfrm>
          <a:off x="179512" y="260648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p:control spid="9254" name="SapphireHiddenControl" r:id="rId2" imgW="6095880" imgH="4067280"/>
    </p:controls>
    <p:extLst>
      <p:ext uri="{BB962C8B-B14F-4D97-AF65-F5344CB8AC3E}">
        <p14:creationId xmlns:p14="http://schemas.microsoft.com/office/powerpoint/2010/main" xmlns="" val="1025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7958</TotalTime>
  <Words>3155</Words>
  <Application>Microsoft Office PowerPoint</Application>
  <PresentationFormat>Экран (4:3)</PresentationFormat>
  <Paragraphs>540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Волна</vt:lpstr>
      <vt:lpstr> БЮДЖЕТ МУНИЦИПАЛЬНОГО ОБРАЗОВАНИЯ «МУНИЦИПАЛЬНЫЙ ОКРУГ КИЯСОВСКИЙ РАЙОН УДМУРТСКОЙ РЕСПУБЛИКИ»  НА 2023 ГОД И ПЛАНОВЫЙ ПЕРИОД 2024 И 2025 ГОДОВ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UprFin</dc:creator>
  <cp:lastModifiedBy>UprfinBO1</cp:lastModifiedBy>
  <cp:revision>548</cp:revision>
  <cp:lastPrinted>2018-12-12T10:58:12Z</cp:lastPrinted>
  <dcterms:created xsi:type="dcterms:W3CDTF">2015-02-06T05:12:18Z</dcterms:created>
  <dcterms:modified xsi:type="dcterms:W3CDTF">2023-01-31T04:49:38Z</dcterms:modified>
</cp:coreProperties>
</file>