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4.xml" ContentType="application/vnd.ms-office.activeX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5.xml" ContentType="application/vnd.ms-office.activeX+xml"/>
  <Override PartName="/ppt/activeX/activeX6.xml" ContentType="application/vnd.ms-office.activeX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ctiveX/activeX7.xml" ContentType="application/vnd.ms-office.activeX+xml"/>
  <Override PartName="/ppt/charts/chart1.xml" ContentType="application/vnd.openxmlformats-officedocument.drawingml.chart+xml"/>
  <Override PartName="/ppt/activeX/activeX8.xml" ContentType="application/vnd.ms-office.activeX+xml"/>
  <Override PartName="/ppt/notesSlides/notesSlide1.xml" ContentType="application/vnd.openxmlformats-officedocument.presentationml.notesSlide+xml"/>
  <Override PartName="/ppt/activeX/activeX9.xml" ContentType="application/vnd.ms-office.activeX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activeX/activeX10.xml" ContentType="application/vnd.ms-office.activeX+xml"/>
  <Override PartName="/ppt/charts/chart3.xml" ContentType="application/vnd.openxmlformats-officedocument.drawingml.chart+xml"/>
  <Override PartName="/ppt/activeX/activeX11.xml" ContentType="application/vnd.ms-office.activeX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activeX/activeX12.xml" ContentType="application/vnd.ms-office.activeX+xml"/>
  <Override PartName="/ppt/notesSlides/notesSlide3.xml" ContentType="application/vnd.openxmlformats-officedocument.presentationml.notesSlide+xml"/>
  <Override PartName="/ppt/activeX/activeX13.xml" ContentType="application/vnd.ms-office.activeX+xml"/>
  <Override PartName="/ppt/charts/chart6.xml" ContentType="application/vnd.openxmlformats-officedocument.drawingml.chart+xml"/>
  <Override PartName="/ppt/activeX/activeX14.xml" ContentType="application/vnd.ms-office.activeX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98" r:id="rId3"/>
    <p:sldId id="299" r:id="rId4"/>
    <p:sldId id="296" r:id="rId5"/>
    <p:sldId id="297" r:id="rId6"/>
    <p:sldId id="315" r:id="rId7"/>
    <p:sldId id="261" r:id="rId8"/>
    <p:sldId id="262" r:id="rId9"/>
    <p:sldId id="263" r:id="rId10"/>
    <p:sldId id="264" r:id="rId11"/>
    <p:sldId id="289" r:id="rId12"/>
    <p:sldId id="265" r:id="rId13"/>
    <p:sldId id="266" r:id="rId14"/>
    <p:sldId id="270" r:id="rId15"/>
    <p:sldId id="27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6" r:id="rId30"/>
    <p:sldId id="318" r:id="rId31"/>
    <p:sldId id="317" r:id="rId32"/>
    <p:sldId id="314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CC"/>
    <a:srgbClr val="F5CF45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101" d="100"/>
          <a:sy n="101" d="100"/>
        </p:scale>
        <p:origin x="2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123401</c:v>
                </c:pt>
                <c:pt idx="1">
                  <c:v>129139</c:v>
                </c:pt>
                <c:pt idx="2">
                  <c:v>141737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7-4764-9E03-3B40668EEA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398682.6</c:v>
                </c:pt>
                <c:pt idx="1">
                  <c:v>409607.1</c:v>
                </c:pt>
                <c:pt idx="2">
                  <c:v>406023.7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7-4764-9E03-3B40668EEA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527685.30000000005</c:v>
                </c:pt>
                <c:pt idx="1">
                  <c:v>538746.1</c:v>
                </c:pt>
                <c:pt idx="2">
                  <c:v>547760.69999999995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7-4764-9E03-3B40668EE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955200"/>
        <c:axId val="181961088"/>
        <c:axId val="0"/>
      </c:bar3DChart>
      <c:catAx>
        <c:axId val="18195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961088"/>
        <c:crosses val="autoZero"/>
        <c:auto val="1"/>
        <c:lblAlgn val="ctr"/>
        <c:lblOffset val="100"/>
        <c:noMultiLvlLbl val="0"/>
      </c:catAx>
      <c:valAx>
        <c:axId val="18196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955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и неналоговых доходов</a:t>
            </a:r>
            <a:r>
              <a:rPr lang="ru-RU" baseline="0" dirty="0"/>
              <a:t> </a:t>
            </a:r>
          </a:p>
          <a:p>
            <a:pPr>
              <a:defRPr/>
            </a:pPr>
            <a:r>
              <a:rPr lang="ru-RU" baseline="0" dirty="0"/>
              <a:t>на 2024 год</a:t>
            </a:r>
            <a:endParaRPr lang="ru-RU" dirty="0"/>
          </a:p>
        </c:rich>
      </c:tx>
      <c:layout>
        <c:manualLayout>
          <c:xMode val="edge"/>
          <c:yMode val="edge"/>
          <c:x val="0.1270408659827512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320293999792926E-2"/>
          <c:w val="0.65938724898335443"/>
          <c:h val="0.8764126083369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C8D-414A-8CAD-0E64929F1ADB}"/>
              </c:ext>
            </c:extLst>
          </c:dPt>
          <c:dPt>
            <c:idx val="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C8D-414A-8CAD-0E64929F1ADB}"/>
              </c:ext>
            </c:extLst>
          </c:dPt>
          <c:dPt>
            <c:idx val="11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B2A-4A5B-B18A-DEB3FE1FE8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67,6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8D-414A-8CAD-0E64929F1A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/>
                      <a:t>14,7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8D-414A-8CAD-0E64929F1A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dirty="0"/>
                      <a:t>3,5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C8D-414A-8CAD-0E64929F1A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dirty="0"/>
                      <a:t>6,1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8D-414A-8CAD-0E64929F1ADB}"/>
                </c:ext>
              </c:extLst>
            </c:dLbl>
            <c:dLbl>
              <c:idx val="4"/>
              <c:layout>
                <c:manualLayout>
                  <c:x val="-5.2977264622058116E-2"/>
                  <c:y val="-7.353289248054563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8D-414A-8CAD-0E64929F1ADB}"/>
                </c:ext>
              </c:extLst>
            </c:dLbl>
            <c:dLbl>
              <c:idx val="5"/>
              <c:layout>
                <c:manualLayout>
                  <c:x val="-5.9092282692807745E-2"/>
                  <c:y val="-5.181078913937096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8D-414A-8CAD-0E64929F1AD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 dirty="0"/>
                      <a:t>3,5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8D-414A-8CAD-0E64929F1A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800" dirty="0"/>
                      <a:t>0,2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8D-414A-8CAD-0E64929F1ADB}"/>
                </c:ext>
              </c:extLst>
            </c:dLbl>
            <c:dLbl>
              <c:idx val="8"/>
              <c:layout>
                <c:manualLayout>
                  <c:x val="-5.4876822685450011E-3"/>
                  <c:y val="-4.469400403700462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2,7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C8D-414A-8CAD-0E64929F1AD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C8D-414A-8CAD-0E64929F1AD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C8D-414A-8CAD-0E64929F1ADB}"/>
                </c:ext>
              </c:extLst>
            </c:dLbl>
            <c:dLbl>
              <c:idx val="11"/>
              <c:layout>
                <c:manualLayout>
                  <c:x val="4.6251670619858118E-2"/>
                  <c:y val="2.36410930186498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67877381048128E-2"/>
                      <c:h val="3.83028697294503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B2A-4A5B-B18A-DEB3FE1FE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Платежи при пользовании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</c:v>
                </c:pt>
                <c:pt idx="11">
                  <c:v>Прочие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83433</c:v>
                </c:pt>
                <c:pt idx="1">
                  <c:v>18070</c:v>
                </c:pt>
                <c:pt idx="2">
                  <c:v>4331</c:v>
                </c:pt>
                <c:pt idx="3">
                  <c:v>7544</c:v>
                </c:pt>
                <c:pt idx="4">
                  <c:v>71</c:v>
                </c:pt>
                <c:pt idx="5">
                  <c:v>544</c:v>
                </c:pt>
                <c:pt idx="6">
                  <c:v>4327</c:v>
                </c:pt>
                <c:pt idx="7">
                  <c:v>277</c:v>
                </c:pt>
                <c:pt idx="8">
                  <c:v>3300</c:v>
                </c:pt>
                <c:pt idx="9">
                  <c:v>300</c:v>
                </c:pt>
                <c:pt idx="10">
                  <c:v>430</c:v>
                </c:pt>
                <c:pt idx="11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8D-414A-8CAD-0E64929F1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69159930735575"/>
          <c:y val="9.5082671973645436E-2"/>
          <c:w val="0.35664632304399602"/>
          <c:h val="0.8528250484245710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24-4F9A-8835-DE58EA10FD86}"/>
                </c:ext>
              </c:extLst>
            </c:dLbl>
            <c:dLbl>
              <c:idx val="1"/>
              <c:layout>
                <c:manualLayout>
                  <c:x val="-6.1460879346739307E-2"/>
                  <c:y val="-0.156169467009112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24-4F9A-8835-DE58EA10FD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55,7%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B24-4F9A-8835-DE58EA10FD86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0,3%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547716920342188E-2"/>
                      <c:h val="8.559098008717985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7F7-4026-99E3-23636CD792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- 126643,3</c:v>
                </c:pt>
                <c:pt idx="1">
                  <c:v>Субсидии -48773,9</c:v>
                </c:pt>
                <c:pt idx="2">
                  <c:v>Субвенции - 222094,9</c:v>
                </c:pt>
                <c:pt idx="3">
                  <c:v>Межбюджетные трансферты - 1170,5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31.8</c:v>
                </c:pt>
                <c:pt idx="1">
                  <c:v>12.2</c:v>
                </c:pt>
                <c:pt idx="2">
                  <c:v>55.7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24-4F9A-8835-DE58EA10F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8300929526353"/>
          <c:y val="0.13458237647671586"/>
          <c:w val="0.33409852608969487"/>
          <c:h val="0.755999141250331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Общая сумма доходов 522083,6 тыс. руб.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050298767264201"/>
                  <c:y val="0.1188967968551440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123401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41-4DA8-934C-9BB4924E1B3B}"/>
                </c:ext>
              </c:extLst>
            </c:dLbl>
            <c:dLbl>
              <c:idx val="1"/>
              <c:layout>
                <c:manualLayout>
                  <c:x val="0.19857195269946093"/>
                  <c:y val="-0.10589139258499433"/>
                </c:manualLayout>
              </c:layout>
              <c:tx>
                <c:rich>
                  <a:bodyPr/>
                  <a:lstStyle/>
                  <a:p>
                    <a:pPr>
                      <a:defRPr sz="1800" baseline="0"/>
                    </a:pPr>
                    <a:r>
                      <a:rPr lang="en-US" sz="1700" baseline="0" dirty="0"/>
                      <a:t>398682,6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531453729574"/>
                      <c:h val="0.109928805475190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341-4DA8-934C-9BB4924E1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123401</c:v>
                </c:pt>
                <c:pt idx="1">
                  <c:v>398682.6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1-4DA8-934C-9BB4924E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4826988035"/>
          <c:y val="0.35245042217531386"/>
          <c:w val="0.4576835517301196"/>
          <c:h val="0.647549577824687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дотационности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40629215109133E-2"/>
          <c:y val="0.31582982408347426"/>
          <c:w val="0.50163436410962259"/>
          <c:h val="0.44317640505697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47.9</c:v>
                </c:pt>
                <c:pt idx="1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3-45E9-BEE7-3334FDD66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6457112048"/>
          <c:y val="0.35245037461591089"/>
          <c:w val="0.4576835517301196"/>
          <c:h val="0.647549577824687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2024 год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5277779448576088E-2"/>
          <c:y val="0.16309273840769911"/>
          <c:w val="0.60586795777208635"/>
          <c:h val="0.80782385535141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DD-4217-80B1-FFD560217C9E}"/>
                </c:ext>
              </c:extLst>
            </c:dLbl>
            <c:dLbl>
              <c:idx val="1"/>
              <c:layout>
                <c:manualLayout>
                  <c:x val="-5.5377083921378426E-2"/>
                  <c:y val="-1.04230096237970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DD-4217-80B1-FFD560217C9E}"/>
                </c:ext>
              </c:extLst>
            </c:dLbl>
            <c:dLbl>
              <c:idx val="2"/>
              <c:layout>
                <c:manualLayout>
                  <c:x val="-7.9047799545909833E-2"/>
                  <c:y val="6.15733449985418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DD-4217-80B1-FFD560217C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1,5 %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DD-4217-80B1-FFD560217C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DD-4217-80B1-FFD560217C9E}"/>
                </c:ext>
              </c:extLst>
            </c:dLbl>
            <c:dLbl>
              <c:idx val="5"/>
              <c:layout>
                <c:manualLayout>
                  <c:x val="-7.4499023895343824E-2"/>
                  <c:y val="-0.201077573636628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DD-4217-80B1-FFD560217C9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16,1%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DD-4217-80B1-FFD560217C9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0,9%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DD-4217-80B1-FFD560217C9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DD-4217-80B1-FFD560217C9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DD-4217-80B1-FFD560217C9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DD-4217-80B1-FFD560217C9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/>
                      <a:t>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DD-4217-80B1-FFD560217C9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DD-4217-80B1-FFD560217C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59604.4</c:v>
                </c:pt>
                <c:pt idx="1">
                  <c:v>2525</c:v>
                </c:pt>
                <c:pt idx="2">
                  <c:v>57073.1</c:v>
                </c:pt>
                <c:pt idx="3">
                  <c:v>7999.2</c:v>
                </c:pt>
                <c:pt idx="4">
                  <c:v>277</c:v>
                </c:pt>
                <c:pt idx="5">
                  <c:v>309726</c:v>
                </c:pt>
                <c:pt idx="6">
                  <c:v>85099.4</c:v>
                </c:pt>
                <c:pt idx="7">
                  <c:v>4946.2</c:v>
                </c:pt>
                <c:pt idx="8">
                  <c:v>400</c:v>
                </c:pt>
                <c:pt idx="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DDD-4217-80B1-FFD560217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5"/>
      </c:pieChart>
    </c:plotArea>
    <c:legend>
      <c:legendPos val="r"/>
      <c:layout>
        <c:manualLayout>
          <c:xMode val="edge"/>
          <c:yMode val="edge"/>
          <c:x val="0.67986107610029534"/>
          <c:y val="7.3213764946048736E-3"/>
          <c:w val="0.31875003485892772"/>
          <c:h val="0.99263210848643857"/>
        </c:manualLayout>
      </c:layout>
      <c:overlay val="0"/>
      <c:txPr>
        <a:bodyPr/>
        <a:lstStyle/>
        <a:p>
          <a:pPr>
            <a:defRPr sz="14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401031430559091E-2"/>
          <c:y val="3.437500000000001E-2"/>
          <c:w val="0.59486620678764068"/>
          <c:h val="0.84093233267716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 и воспитание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308054.09999999998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BB-482F-9212-7D9669D8D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здоровья и формирование здорового образа жизни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BB-482F-9212-7D9669D8D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культуры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84834.4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BB-482F-9212-7D9669D8DC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поддержка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2864.7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BB-482F-9212-7D9669D8DC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Создание условий для устойчивого экономического развития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BB-482F-9212-7D9669D8DC2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Безопасность</c:v>
                </c:pt>
              </c:strCache>
            </c:strRef>
          </c:tx>
          <c:spPr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BB-482F-9212-7D9669D8DC2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Муниципальное хозяйство</c:v>
                </c:pt>
              </c:strCache>
            </c:strRef>
          </c:tx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BB-482F-9212-7D9669D8DC27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64183.3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BB-482F-9212-7D9669D8DC2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Энергосбережение и повышение энергетической эффективности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BB-482F-9212-7D9669D8DC2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Муниципальное Управление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42649.7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BB-482F-9212-7D9669D8DC27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Безопасный труд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BB-482F-9212-7D9669D8DC27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Противодействие немедицинскому потреблению наркотических средств и их незаконному обороту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BB-482F-9212-7D9669D8DC27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23772.1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BB-482F-9212-7D9669D8D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0"/>
        <c:axId val="184124160"/>
        <c:axId val="184125696"/>
      </c:barChart>
      <c:catAx>
        <c:axId val="1841241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4125696"/>
        <c:crossesAt val="0.5"/>
        <c:auto val="1"/>
        <c:lblAlgn val="ctr"/>
        <c:lblOffset val="100"/>
        <c:noMultiLvlLbl val="0"/>
      </c:catAx>
      <c:valAx>
        <c:axId val="184125696"/>
        <c:scaling>
          <c:logBase val="5"/>
          <c:orientation val="minMax"/>
          <c:max val="184544.5"/>
        </c:scaling>
        <c:delete val="0"/>
        <c:axPos val="b"/>
        <c:majorGridlines>
          <c:spPr>
            <a:ln>
              <a:gradFill flip="none" rotWithShape="1">
                <a:gsLst>
                  <a:gs pos="85000">
                    <a:schemeClr val="bg2">
                      <a:lumMod val="44000"/>
                      <a:alpha val="87000"/>
                    </a:schemeClr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crossAx val="184124160"/>
        <c:crosses val="autoZero"/>
        <c:crossBetween val="between"/>
        <c:majorUnit val="10"/>
        <c:minorUnit val="10"/>
      </c:valAx>
    </c:plotArea>
    <c:legend>
      <c:legendPos val="r"/>
      <c:legendEntry>
        <c:idx val="12"/>
        <c:delete val="1"/>
      </c:legendEntry>
      <c:layout>
        <c:manualLayout>
          <c:xMode val="edge"/>
          <c:yMode val="edge"/>
          <c:x val="0.64042701666962343"/>
          <c:y val="8.4011183409974186E-3"/>
          <c:w val="0.35957294400699918"/>
          <c:h val="0.99159888165900267"/>
        </c:manualLayout>
      </c:layout>
      <c:overlay val="0"/>
      <c:txPr>
        <a:bodyPr/>
        <a:lstStyle/>
        <a:p>
          <a:pPr algn="l">
            <a:defRPr sz="1100" b="1" kern="0" spc="-2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927D-E003-4E6B-81C7-6399944704FC}" type="doc">
      <dgm:prSet loTypeId="urn:microsoft.com/office/officeart/2005/8/layout/hierarchy2" loCatId="hierarchy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377A75-F1C4-45CD-A01E-8F2FD9C46611}" type="pres">
      <dgm:prSet presAssocID="{1711927D-E003-4E6B-81C7-639994470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CEB669E1-5809-443F-8BF1-FD8F8D4CAC57}" type="presOf" srcId="{1711927D-E003-4E6B-81C7-6399944704FC}" destId="{E8377A75-F1C4-45CD-A01E-8F2FD9C46611}" srcOrd="0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1B831-49CB-426C-964C-CF30D0581C0A}" type="doc">
      <dgm:prSet loTypeId="urn:microsoft.com/office/officeart/2005/8/layout/hierarchy1" loCatId="hierarchy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80DC4E-4875-4C19-B515-CBAD0EB13A30}">
      <dgm:prSet phldrT="[Текст]" custT="1"/>
      <dgm:spPr/>
      <dgm:t>
        <a:bodyPr/>
        <a:lstStyle/>
        <a:p>
          <a:r>
            <a:rPr lang="ru-RU" sz="1800" dirty="0"/>
            <a:t>Доходы бюджета</a:t>
          </a:r>
        </a:p>
      </dgm:t>
    </dgm:pt>
    <dgm:pt modelId="{D6BB8FF2-2EA7-412F-BFBD-614DAC5279D0}" type="parTrans" cxnId="{4656BDC1-EAAF-48D2-B3FC-ABBCBB691C6B}">
      <dgm:prSet/>
      <dgm:spPr/>
      <dgm:t>
        <a:bodyPr/>
        <a:lstStyle/>
        <a:p>
          <a:endParaRPr lang="ru-RU"/>
        </a:p>
      </dgm:t>
    </dgm:pt>
    <dgm:pt modelId="{8AFBA7E2-08AB-49EE-B574-339EA534E5D5}" type="sibTrans" cxnId="{4656BDC1-EAAF-48D2-B3FC-ABBCBB691C6B}">
      <dgm:prSet/>
      <dgm:spPr/>
      <dgm:t>
        <a:bodyPr/>
        <a:lstStyle/>
        <a:p>
          <a:endParaRPr lang="ru-RU"/>
        </a:p>
      </dgm:t>
    </dgm:pt>
    <dgm:pt modelId="{F6ED31B0-CDA3-40D8-A4AE-FE4C8AC0E8C7}">
      <dgm:prSet phldrT="[Текст]" custT="1"/>
      <dgm:spPr/>
      <dgm:t>
        <a:bodyPr/>
        <a:lstStyle/>
        <a:p>
          <a:r>
            <a:rPr lang="ru-RU" sz="1800" dirty="0"/>
            <a:t>Налоговые доходы</a:t>
          </a:r>
        </a:p>
      </dgm:t>
    </dgm:pt>
    <dgm:pt modelId="{53CD7813-EFBE-4608-AC30-CBB19F0B27AE}" type="parTrans" cxnId="{CDFAAD08-A771-4F82-A32A-A8480B886C33}">
      <dgm:prSet/>
      <dgm:spPr/>
      <dgm:t>
        <a:bodyPr/>
        <a:lstStyle/>
        <a:p>
          <a:endParaRPr lang="ru-RU"/>
        </a:p>
      </dgm:t>
    </dgm:pt>
    <dgm:pt modelId="{90729F8F-F827-4031-926A-7ACBF19132C7}" type="sibTrans" cxnId="{CDFAAD08-A771-4F82-A32A-A8480B886C33}">
      <dgm:prSet/>
      <dgm:spPr/>
      <dgm:t>
        <a:bodyPr/>
        <a:lstStyle/>
        <a:p>
          <a:endParaRPr lang="ru-RU"/>
        </a:p>
      </dgm:t>
    </dgm:pt>
    <dgm:pt modelId="{C5AEC436-3B0F-45E1-A6BB-4FAD6B4D3990}">
      <dgm:prSet phldrT="[Текст]" custT="1"/>
      <dgm:spPr/>
      <dgm:t>
        <a:bodyPr/>
        <a:lstStyle/>
        <a:p>
          <a:pPr algn="ctr"/>
          <a:r>
            <a:rPr lang="ru-RU" sz="1600" b="1" dirty="0"/>
            <a:t>Поступления от уплаты налогов, установленных Налоговым кодексом Российской Федерации:</a:t>
          </a:r>
          <a:endParaRPr lang="ru-RU" sz="1600" dirty="0"/>
        </a:p>
        <a:p>
          <a:pPr algn="l"/>
          <a:r>
            <a:rPr lang="ru-RU" sz="1600" dirty="0"/>
            <a:t>-налог на доходы физических лиц;</a:t>
          </a:r>
        </a:p>
        <a:p>
          <a:pPr algn="l"/>
          <a:r>
            <a:rPr lang="ru-RU" sz="1600" dirty="0"/>
            <a:t>-акцизы;</a:t>
          </a:r>
        </a:p>
        <a:p>
          <a:pPr algn="l"/>
          <a:r>
            <a:rPr lang="ru-RU" sz="1600" dirty="0"/>
            <a:t>-налоги на совокупный доход;</a:t>
          </a:r>
        </a:p>
        <a:p>
          <a:pPr algn="l"/>
          <a:r>
            <a:rPr lang="ru-RU" sz="1600" dirty="0"/>
            <a:t>-другие налоги</a:t>
          </a:r>
        </a:p>
      </dgm:t>
    </dgm:pt>
    <dgm:pt modelId="{E54A399E-91B8-45E6-BC23-E515FE0B8BD3}" type="parTrans" cxnId="{A6CCA9F1-0307-47EB-A7F7-93E75BC55509}">
      <dgm:prSet/>
      <dgm:spPr/>
      <dgm:t>
        <a:bodyPr/>
        <a:lstStyle/>
        <a:p>
          <a:endParaRPr lang="ru-RU"/>
        </a:p>
      </dgm:t>
    </dgm:pt>
    <dgm:pt modelId="{C859B55C-2957-4010-9220-D3F40DB11593}" type="sibTrans" cxnId="{A6CCA9F1-0307-47EB-A7F7-93E75BC55509}">
      <dgm:prSet/>
      <dgm:spPr/>
      <dgm:t>
        <a:bodyPr/>
        <a:lstStyle/>
        <a:p>
          <a:endParaRPr lang="ru-RU"/>
        </a:p>
      </dgm:t>
    </dgm:pt>
    <dgm:pt modelId="{D4DAD27A-7D79-494E-A85E-3878B682E4D9}">
      <dgm:prSet phldrT="[Текст]" custT="1"/>
      <dgm:spPr/>
      <dgm:t>
        <a:bodyPr/>
        <a:lstStyle/>
        <a:p>
          <a:r>
            <a:rPr lang="ru-RU" sz="1600" dirty="0" err="1"/>
            <a:t>Неналого</a:t>
          </a:r>
          <a:r>
            <a:rPr lang="ru-RU" sz="1600" dirty="0"/>
            <a:t>-</a:t>
          </a:r>
        </a:p>
        <a:p>
          <a:r>
            <a:rPr lang="ru-RU" sz="1600" dirty="0"/>
            <a:t>вые доходы</a:t>
          </a:r>
        </a:p>
      </dgm:t>
    </dgm:pt>
    <dgm:pt modelId="{430779AB-3A93-48D3-AA98-E005B648BF8C}" type="parTrans" cxnId="{3AB5E868-A54E-43CD-B852-B106F892F380}">
      <dgm:prSet/>
      <dgm:spPr/>
      <dgm:t>
        <a:bodyPr/>
        <a:lstStyle/>
        <a:p>
          <a:endParaRPr lang="ru-RU"/>
        </a:p>
      </dgm:t>
    </dgm:pt>
    <dgm:pt modelId="{4CC77EDE-7231-472B-852F-7C1C3CEC86F7}" type="sibTrans" cxnId="{3AB5E868-A54E-43CD-B852-B106F892F380}">
      <dgm:prSet/>
      <dgm:spPr/>
      <dgm:t>
        <a:bodyPr/>
        <a:lstStyle/>
        <a:p>
          <a:endParaRPr lang="ru-RU"/>
        </a:p>
      </dgm:t>
    </dgm:pt>
    <dgm:pt modelId="{DE62D53E-CCBB-4D24-916E-889C8E044A14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 - </a:t>
          </a:r>
          <a:r>
            <a:rPr lang="ru-RU" sz="1600" dirty="0"/>
            <a:t>доходы от использования имущества и земли;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- штрафные санкции;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- другие</a:t>
          </a:r>
        </a:p>
      </dgm:t>
    </dgm:pt>
    <dgm:pt modelId="{039B5562-0DB0-4E75-BCBF-8541C8C4E07C}" type="parTrans" cxnId="{36448081-2FAA-4773-A80C-0666BA90976A}">
      <dgm:prSet/>
      <dgm:spPr/>
      <dgm:t>
        <a:bodyPr/>
        <a:lstStyle/>
        <a:p>
          <a:endParaRPr lang="ru-RU"/>
        </a:p>
      </dgm:t>
    </dgm:pt>
    <dgm:pt modelId="{659EC256-57B7-492D-A5C5-D710D92FAD9E}" type="sibTrans" cxnId="{36448081-2FAA-4773-A80C-0666BA90976A}">
      <dgm:prSet/>
      <dgm:spPr/>
      <dgm:t>
        <a:bodyPr/>
        <a:lstStyle/>
        <a:p>
          <a:endParaRPr lang="ru-RU"/>
        </a:p>
      </dgm:t>
    </dgm:pt>
    <dgm:pt modelId="{FC267076-9F96-4A54-A03E-FF88B4FACC14}">
      <dgm:prSet custT="1"/>
      <dgm:spPr/>
      <dgm:t>
        <a:bodyPr/>
        <a:lstStyle/>
        <a:p>
          <a:r>
            <a:rPr lang="ru-RU" sz="1600" dirty="0"/>
            <a:t>Безвозмездные поступления</a:t>
          </a:r>
        </a:p>
      </dgm:t>
    </dgm:pt>
    <dgm:pt modelId="{7E78FF2F-7B62-451E-A2D1-D56DE2BA92AD}" type="parTrans" cxnId="{5D20D344-5C55-4401-95B0-0BF496B0F13F}">
      <dgm:prSet/>
      <dgm:spPr/>
      <dgm:t>
        <a:bodyPr/>
        <a:lstStyle/>
        <a:p>
          <a:endParaRPr lang="ru-RU"/>
        </a:p>
      </dgm:t>
    </dgm:pt>
    <dgm:pt modelId="{39232FEF-E944-4265-96AC-C8CA90E63AE7}" type="sibTrans" cxnId="{5D20D344-5C55-4401-95B0-0BF496B0F13F}">
      <dgm:prSet/>
      <dgm:spPr/>
      <dgm:t>
        <a:bodyPr/>
        <a:lstStyle/>
        <a:p>
          <a:endParaRPr lang="ru-RU"/>
        </a:p>
      </dgm:t>
    </dgm:pt>
    <dgm:pt modelId="{612831B1-EAEF-4630-A793-057ABFBFB3F5}">
      <dgm:prSet custT="1"/>
      <dgm:spPr/>
      <dgm:t>
        <a:bodyPr/>
        <a:lstStyle/>
        <a:p>
          <a:pPr algn="ctr"/>
          <a:r>
            <a:rPr lang="ru-RU" sz="1600" b="1" dirty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dirty="0"/>
        </a:p>
        <a:p>
          <a:pPr algn="l"/>
          <a:r>
            <a:rPr lang="ru-RU" sz="1600" dirty="0"/>
            <a:t>-дотации;</a:t>
          </a:r>
        </a:p>
        <a:p>
          <a:pPr algn="l"/>
          <a:r>
            <a:rPr lang="ru-RU" sz="1600" dirty="0"/>
            <a:t>-субвенции;</a:t>
          </a:r>
        </a:p>
        <a:p>
          <a:pPr algn="l"/>
          <a:r>
            <a:rPr lang="ru-RU" sz="1600" dirty="0"/>
            <a:t>-субсидии;</a:t>
          </a:r>
        </a:p>
        <a:p>
          <a:pPr algn="l"/>
          <a:r>
            <a:rPr lang="ru-RU" sz="1600" dirty="0"/>
            <a:t>-иные межбюджетные трансферты</a:t>
          </a:r>
        </a:p>
      </dgm:t>
    </dgm:pt>
    <dgm:pt modelId="{1AB7EA43-263A-464D-BCFB-33D658378985}" type="parTrans" cxnId="{C830724C-5A2E-4C7A-876A-37F9AE15A524}">
      <dgm:prSet/>
      <dgm:spPr/>
      <dgm:t>
        <a:bodyPr/>
        <a:lstStyle/>
        <a:p>
          <a:endParaRPr lang="ru-RU"/>
        </a:p>
      </dgm:t>
    </dgm:pt>
    <dgm:pt modelId="{08381283-D246-41C8-9E7A-BB5AAE5DB86E}" type="sibTrans" cxnId="{C830724C-5A2E-4C7A-876A-37F9AE15A524}">
      <dgm:prSet/>
      <dgm:spPr/>
      <dgm:t>
        <a:bodyPr/>
        <a:lstStyle/>
        <a:p>
          <a:endParaRPr lang="ru-RU"/>
        </a:p>
      </dgm:t>
    </dgm:pt>
    <dgm:pt modelId="{B32E07F9-32CB-4D76-9369-2A36D9A207EE}" type="pres">
      <dgm:prSet presAssocID="{CB01B831-49CB-426C-964C-CF30D0581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A63334-B2CE-4064-8ED4-016396A4FC1A}" type="pres">
      <dgm:prSet presAssocID="{0680DC4E-4875-4C19-B515-CBAD0EB13A30}" presName="hierRoot1" presStyleCnt="0"/>
      <dgm:spPr/>
    </dgm:pt>
    <dgm:pt modelId="{3D54E7EA-EDCF-47D8-B174-BD6A9B11A96D}" type="pres">
      <dgm:prSet presAssocID="{0680DC4E-4875-4C19-B515-CBAD0EB13A30}" presName="composite" presStyleCnt="0"/>
      <dgm:spPr/>
    </dgm:pt>
    <dgm:pt modelId="{47C39BE3-123A-4376-A32D-2F9109EBEC24}" type="pres">
      <dgm:prSet presAssocID="{0680DC4E-4875-4C19-B515-CBAD0EB13A30}" presName="background" presStyleLbl="node0" presStyleIdx="0" presStyleCnt="1"/>
      <dgm:spPr/>
    </dgm:pt>
    <dgm:pt modelId="{48C1872F-8C48-411D-99A8-0A77F73DEACF}" type="pres">
      <dgm:prSet presAssocID="{0680DC4E-4875-4C19-B515-CBAD0EB13A30}" presName="text" presStyleLbl="fgAcc0" presStyleIdx="0" presStyleCnt="1">
        <dgm:presLayoutVars>
          <dgm:chPref val="3"/>
        </dgm:presLayoutVars>
      </dgm:prSet>
      <dgm:spPr/>
    </dgm:pt>
    <dgm:pt modelId="{7B21C8B1-E3CC-4FBC-95FD-E0BBE07624D4}" type="pres">
      <dgm:prSet presAssocID="{0680DC4E-4875-4C19-B515-CBAD0EB13A30}" presName="hierChild2" presStyleCnt="0"/>
      <dgm:spPr/>
    </dgm:pt>
    <dgm:pt modelId="{4A56B660-C217-477A-865B-C2C89F907560}" type="pres">
      <dgm:prSet presAssocID="{53CD7813-EFBE-4608-AC30-CBB19F0B27AE}" presName="Name10" presStyleLbl="parChTrans1D2" presStyleIdx="0" presStyleCnt="3"/>
      <dgm:spPr/>
    </dgm:pt>
    <dgm:pt modelId="{01AC724F-5320-4DB3-B78D-AAB8F55F897F}" type="pres">
      <dgm:prSet presAssocID="{F6ED31B0-CDA3-40D8-A4AE-FE4C8AC0E8C7}" presName="hierRoot2" presStyleCnt="0"/>
      <dgm:spPr/>
    </dgm:pt>
    <dgm:pt modelId="{018B191F-3B47-4423-AF85-D03B2C3B20CC}" type="pres">
      <dgm:prSet presAssocID="{F6ED31B0-CDA3-40D8-A4AE-FE4C8AC0E8C7}" presName="composite2" presStyleCnt="0"/>
      <dgm:spPr/>
    </dgm:pt>
    <dgm:pt modelId="{D112961B-0919-43AF-B2EB-43026333D9B2}" type="pres">
      <dgm:prSet presAssocID="{F6ED31B0-CDA3-40D8-A4AE-FE4C8AC0E8C7}" presName="background2" presStyleLbl="node2" presStyleIdx="0" presStyleCnt="3"/>
      <dgm:spPr/>
    </dgm:pt>
    <dgm:pt modelId="{9F3E9CFC-6AB3-4247-ADF4-A2675588604A}" type="pres">
      <dgm:prSet presAssocID="{F6ED31B0-CDA3-40D8-A4AE-FE4C8AC0E8C7}" presName="text2" presStyleLbl="fgAcc2" presStyleIdx="0" presStyleCnt="3">
        <dgm:presLayoutVars>
          <dgm:chPref val="3"/>
        </dgm:presLayoutVars>
      </dgm:prSet>
      <dgm:spPr/>
    </dgm:pt>
    <dgm:pt modelId="{03FD6767-7AC9-495B-8673-CE3EBCFF05A3}" type="pres">
      <dgm:prSet presAssocID="{F6ED31B0-CDA3-40D8-A4AE-FE4C8AC0E8C7}" presName="hierChild3" presStyleCnt="0"/>
      <dgm:spPr/>
    </dgm:pt>
    <dgm:pt modelId="{6A2A1A29-53E8-4B12-9320-69159083555E}" type="pres">
      <dgm:prSet presAssocID="{E54A399E-91B8-45E6-BC23-E515FE0B8BD3}" presName="Name17" presStyleLbl="parChTrans1D3" presStyleIdx="0" presStyleCnt="3"/>
      <dgm:spPr/>
    </dgm:pt>
    <dgm:pt modelId="{3C671243-A939-4A9C-9982-78AAE8E4164A}" type="pres">
      <dgm:prSet presAssocID="{C5AEC436-3B0F-45E1-A6BB-4FAD6B4D3990}" presName="hierRoot3" presStyleCnt="0"/>
      <dgm:spPr/>
    </dgm:pt>
    <dgm:pt modelId="{EF12549D-FF62-4489-9075-68BCD050FFED}" type="pres">
      <dgm:prSet presAssocID="{C5AEC436-3B0F-45E1-A6BB-4FAD6B4D3990}" presName="composite3" presStyleCnt="0"/>
      <dgm:spPr/>
    </dgm:pt>
    <dgm:pt modelId="{E37A0218-F420-4F32-B4F7-F5A1F80F39A5}" type="pres">
      <dgm:prSet presAssocID="{C5AEC436-3B0F-45E1-A6BB-4FAD6B4D3990}" presName="background3" presStyleLbl="node3" presStyleIdx="0" presStyleCnt="3"/>
      <dgm:spPr/>
    </dgm:pt>
    <dgm:pt modelId="{AB784822-DAEF-4747-AB7B-A9E03B8567F6}" type="pres">
      <dgm:prSet presAssocID="{C5AEC436-3B0F-45E1-A6BB-4FAD6B4D3990}" presName="text3" presStyleLbl="fgAcc3" presStyleIdx="0" presStyleCnt="3" custScaleX="201474" custScaleY="365101">
        <dgm:presLayoutVars>
          <dgm:chPref val="3"/>
        </dgm:presLayoutVars>
      </dgm:prSet>
      <dgm:spPr/>
    </dgm:pt>
    <dgm:pt modelId="{8EE6446E-2198-424D-960E-D77DBAF1756E}" type="pres">
      <dgm:prSet presAssocID="{C5AEC436-3B0F-45E1-A6BB-4FAD6B4D3990}" presName="hierChild4" presStyleCnt="0"/>
      <dgm:spPr/>
    </dgm:pt>
    <dgm:pt modelId="{2A4AC633-D1DE-4E67-80C2-FEAC6C0CD4C5}" type="pres">
      <dgm:prSet presAssocID="{430779AB-3A93-48D3-AA98-E005B648BF8C}" presName="Name10" presStyleLbl="parChTrans1D2" presStyleIdx="1" presStyleCnt="3"/>
      <dgm:spPr/>
    </dgm:pt>
    <dgm:pt modelId="{62DDA85C-484E-4FF1-A682-F440B64D5EA6}" type="pres">
      <dgm:prSet presAssocID="{D4DAD27A-7D79-494E-A85E-3878B682E4D9}" presName="hierRoot2" presStyleCnt="0"/>
      <dgm:spPr/>
    </dgm:pt>
    <dgm:pt modelId="{9F78B985-BEBA-4CA5-BF82-74A77094C8C7}" type="pres">
      <dgm:prSet presAssocID="{D4DAD27A-7D79-494E-A85E-3878B682E4D9}" presName="composite2" presStyleCnt="0"/>
      <dgm:spPr/>
    </dgm:pt>
    <dgm:pt modelId="{57F5A072-D2E3-47B6-A461-2786E95F4332}" type="pres">
      <dgm:prSet presAssocID="{D4DAD27A-7D79-494E-A85E-3878B682E4D9}" presName="background2" presStyleLbl="node2" presStyleIdx="1" presStyleCnt="3"/>
      <dgm:spPr/>
    </dgm:pt>
    <dgm:pt modelId="{7285480C-7672-4015-B5D1-A024D3FD5022}" type="pres">
      <dgm:prSet presAssocID="{D4DAD27A-7D79-494E-A85E-3878B682E4D9}" presName="text2" presStyleLbl="fgAcc2" presStyleIdx="1" presStyleCnt="3">
        <dgm:presLayoutVars>
          <dgm:chPref val="3"/>
        </dgm:presLayoutVars>
      </dgm:prSet>
      <dgm:spPr/>
    </dgm:pt>
    <dgm:pt modelId="{CFC9FEA5-557D-49B4-ACCE-F98C36C9CCB2}" type="pres">
      <dgm:prSet presAssocID="{D4DAD27A-7D79-494E-A85E-3878B682E4D9}" presName="hierChild3" presStyleCnt="0"/>
      <dgm:spPr/>
    </dgm:pt>
    <dgm:pt modelId="{E4AE1B0C-F665-45FA-A016-62519672E4F3}" type="pres">
      <dgm:prSet presAssocID="{039B5562-0DB0-4E75-BCBF-8541C8C4E07C}" presName="Name17" presStyleLbl="parChTrans1D3" presStyleIdx="1" presStyleCnt="3"/>
      <dgm:spPr/>
    </dgm:pt>
    <dgm:pt modelId="{64EA3A2F-C0A0-487F-8C8D-8519DD3CC8C9}" type="pres">
      <dgm:prSet presAssocID="{DE62D53E-CCBB-4D24-916E-889C8E044A14}" presName="hierRoot3" presStyleCnt="0"/>
      <dgm:spPr/>
    </dgm:pt>
    <dgm:pt modelId="{D6AC6215-AC0F-4283-BFEA-A92530EA6CC9}" type="pres">
      <dgm:prSet presAssocID="{DE62D53E-CCBB-4D24-916E-889C8E044A14}" presName="composite3" presStyleCnt="0"/>
      <dgm:spPr/>
    </dgm:pt>
    <dgm:pt modelId="{49F6AFC0-5F9F-4B2C-A1CB-38EEDFC7A313}" type="pres">
      <dgm:prSet presAssocID="{DE62D53E-CCBB-4D24-916E-889C8E044A14}" presName="background3" presStyleLbl="node3" presStyleIdx="1" presStyleCnt="3"/>
      <dgm:spPr/>
    </dgm:pt>
    <dgm:pt modelId="{DE7DD92D-8436-44F3-9C2B-6D48B0BE234A}" type="pres">
      <dgm:prSet presAssocID="{DE62D53E-CCBB-4D24-916E-889C8E044A14}" presName="text3" presStyleLbl="fgAcc3" presStyleIdx="1" presStyleCnt="3" custScaleX="195058" custScaleY="364853">
        <dgm:presLayoutVars>
          <dgm:chPref val="3"/>
        </dgm:presLayoutVars>
      </dgm:prSet>
      <dgm:spPr/>
    </dgm:pt>
    <dgm:pt modelId="{C9E8C18E-52BA-48DB-B545-A11DBE9DECFA}" type="pres">
      <dgm:prSet presAssocID="{DE62D53E-CCBB-4D24-916E-889C8E044A14}" presName="hierChild4" presStyleCnt="0"/>
      <dgm:spPr/>
    </dgm:pt>
    <dgm:pt modelId="{404F30BA-7597-46C2-96CE-17968A034303}" type="pres">
      <dgm:prSet presAssocID="{7E78FF2F-7B62-451E-A2D1-D56DE2BA92AD}" presName="Name10" presStyleLbl="parChTrans1D2" presStyleIdx="2" presStyleCnt="3"/>
      <dgm:spPr/>
    </dgm:pt>
    <dgm:pt modelId="{0FC12AD5-FE3C-4059-8C19-F7FC4BF16674}" type="pres">
      <dgm:prSet presAssocID="{FC267076-9F96-4A54-A03E-FF88B4FACC14}" presName="hierRoot2" presStyleCnt="0"/>
      <dgm:spPr/>
    </dgm:pt>
    <dgm:pt modelId="{1BF695F1-8868-462D-827F-3C44BD5AE793}" type="pres">
      <dgm:prSet presAssocID="{FC267076-9F96-4A54-A03E-FF88B4FACC14}" presName="composite2" presStyleCnt="0"/>
      <dgm:spPr/>
    </dgm:pt>
    <dgm:pt modelId="{4947769E-AA13-4361-B746-2B5BC4325B5C}" type="pres">
      <dgm:prSet presAssocID="{FC267076-9F96-4A54-A03E-FF88B4FACC14}" presName="background2" presStyleLbl="node2" presStyleIdx="2" presStyleCnt="3"/>
      <dgm:spPr/>
    </dgm:pt>
    <dgm:pt modelId="{71ADCD80-9C27-4FC9-8C3A-591CD6EBD11F}" type="pres">
      <dgm:prSet presAssocID="{FC267076-9F96-4A54-A03E-FF88B4FACC14}" presName="text2" presStyleLbl="fgAcc2" presStyleIdx="2" presStyleCnt="3">
        <dgm:presLayoutVars>
          <dgm:chPref val="3"/>
        </dgm:presLayoutVars>
      </dgm:prSet>
      <dgm:spPr/>
    </dgm:pt>
    <dgm:pt modelId="{701884BD-C38A-4C78-B4C5-6E8F219571D0}" type="pres">
      <dgm:prSet presAssocID="{FC267076-9F96-4A54-A03E-FF88B4FACC14}" presName="hierChild3" presStyleCnt="0"/>
      <dgm:spPr/>
    </dgm:pt>
    <dgm:pt modelId="{82A773B2-6FA3-417A-8C1C-0F93ADEFFAF4}" type="pres">
      <dgm:prSet presAssocID="{1AB7EA43-263A-464D-BCFB-33D658378985}" presName="Name17" presStyleLbl="parChTrans1D3" presStyleIdx="2" presStyleCnt="3"/>
      <dgm:spPr/>
    </dgm:pt>
    <dgm:pt modelId="{62DD1EC7-41AC-43AD-8239-CD4ACAA98B75}" type="pres">
      <dgm:prSet presAssocID="{612831B1-EAEF-4630-A793-057ABFBFB3F5}" presName="hierRoot3" presStyleCnt="0"/>
      <dgm:spPr/>
    </dgm:pt>
    <dgm:pt modelId="{B300B781-B466-4335-9596-910CAEF65721}" type="pres">
      <dgm:prSet presAssocID="{612831B1-EAEF-4630-A793-057ABFBFB3F5}" presName="composite3" presStyleCnt="0"/>
      <dgm:spPr/>
    </dgm:pt>
    <dgm:pt modelId="{EE1A5924-E412-4F3D-8BEF-C5720B3213B8}" type="pres">
      <dgm:prSet presAssocID="{612831B1-EAEF-4630-A793-057ABFBFB3F5}" presName="background3" presStyleLbl="node3" presStyleIdx="2" presStyleCnt="3"/>
      <dgm:spPr/>
    </dgm:pt>
    <dgm:pt modelId="{F739D903-DA0E-431C-B543-52F888BCFF15}" type="pres">
      <dgm:prSet presAssocID="{612831B1-EAEF-4630-A793-057ABFBFB3F5}" presName="text3" presStyleLbl="fgAcc3" presStyleIdx="2" presStyleCnt="3" custScaleX="196382" custScaleY="371969">
        <dgm:presLayoutVars>
          <dgm:chPref val="3"/>
        </dgm:presLayoutVars>
      </dgm:prSet>
      <dgm:spPr/>
    </dgm:pt>
    <dgm:pt modelId="{2EE77536-99B3-4414-A674-B896D4107A62}" type="pres">
      <dgm:prSet presAssocID="{612831B1-EAEF-4630-A793-057ABFBFB3F5}" presName="hierChild4" presStyleCnt="0"/>
      <dgm:spPr/>
    </dgm:pt>
  </dgm:ptLst>
  <dgm:cxnLst>
    <dgm:cxn modelId="{CDFAAD08-A771-4F82-A32A-A8480B886C33}" srcId="{0680DC4E-4875-4C19-B515-CBAD0EB13A30}" destId="{F6ED31B0-CDA3-40D8-A4AE-FE4C8AC0E8C7}" srcOrd="0" destOrd="0" parTransId="{53CD7813-EFBE-4608-AC30-CBB19F0B27AE}" sibTransId="{90729F8F-F827-4031-926A-7ACBF19132C7}"/>
    <dgm:cxn modelId="{410A8312-A081-4A37-A2C3-E04E6FF48EAB}" type="presOf" srcId="{D4DAD27A-7D79-494E-A85E-3878B682E4D9}" destId="{7285480C-7672-4015-B5D1-A024D3FD5022}" srcOrd="0" destOrd="0" presId="urn:microsoft.com/office/officeart/2005/8/layout/hierarchy1"/>
    <dgm:cxn modelId="{22ECD415-25F6-4676-A8FE-A885079E3532}" type="presOf" srcId="{7E78FF2F-7B62-451E-A2D1-D56DE2BA92AD}" destId="{404F30BA-7597-46C2-96CE-17968A034303}" srcOrd="0" destOrd="0" presId="urn:microsoft.com/office/officeart/2005/8/layout/hierarchy1"/>
    <dgm:cxn modelId="{DD24C017-03CE-4227-9BC4-1C55FAB17B19}" type="presOf" srcId="{E54A399E-91B8-45E6-BC23-E515FE0B8BD3}" destId="{6A2A1A29-53E8-4B12-9320-69159083555E}" srcOrd="0" destOrd="0" presId="urn:microsoft.com/office/officeart/2005/8/layout/hierarchy1"/>
    <dgm:cxn modelId="{9C643B1C-64D4-42B5-9DC2-FCB15D84A46B}" type="presOf" srcId="{FC267076-9F96-4A54-A03E-FF88B4FACC14}" destId="{71ADCD80-9C27-4FC9-8C3A-591CD6EBD11F}" srcOrd="0" destOrd="0" presId="urn:microsoft.com/office/officeart/2005/8/layout/hierarchy1"/>
    <dgm:cxn modelId="{70CAE621-6BEE-4E40-859F-8472178499E4}" type="presOf" srcId="{430779AB-3A93-48D3-AA98-E005B648BF8C}" destId="{2A4AC633-D1DE-4E67-80C2-FEAC6C0CD4C5}" srcOrd="0" destOrd="0" presId="urn:microsoft.com/office/officeart/2005/8/layout/hierarchy1"/>
    <dgm:cxn modelId="{7CA32023-E876-4A68-82D3-510D6D67B184}" type="presOf" srcId="{53CD7813-EFBE-4608-AC30-CBB19F0B27AE}" destId="{4A56B660-C217-477A-865B-C2C89F907560}" srcOrd="0" destOrd="0" presId="urn:microsoft.com/office/officeart/2005/8/layout/hierarchy1"/>
    <dgm:cxn modelId="{5D20D344-5C55-4401-95B0-0BF496B0F13F}" srcId="{0680DC4E-4875-4C19-B515-CBAD0EB13A30}" destId="{FC267076-9F96-4A54-A03E-FF88B4FACC14}" srcOrd="2" destOrd="0" parTransId="{7E78FF2F-7B62-451E-A2D1-D56DE2BA92AD}" sibTransId="{39232FEF-E944-4265-96AC-C8CA90E63AE7}"/>
    <dgm:cxn modelId="{3AB5E868-A54E-43CD-B852-B106F892F380}" srcId="{0680DC4E-4875-4C19-B515-CBAD0EB13A30}" destId="{D4DAD27A-7D79-494E-A85E-3878B682E4D9}" srcOrd="1" destOrd="0" parTransId="{430779AB-3A93-48D3-AA98-E005B648BF8C}" sibTransId="{4CC77EDE-7231-472B-852F-7C1C3CEC86F7}"/>
    <dgm:cxn modelId="{C830724C-5A2E-4C7A-876A-37F9AE15A524}" srcId="{FC267076-9F96-4A54-A03E-FF88B4FACC14}" destId="{612831B1-EAEF-4630-A793-057ABFBFB3F5}" srcOrd="0" destOrd="0" parTransId="{1AB7EA43-263A-464D-BCFB-33D658378985}" sibTransId="{08381283-D246-41C8-9E7A-BB5AAE5DB86E}"/>
    <dgm:cxn modelId="{36448081-2FAA-4773-A80C-0666BA90976A}" srcId="{D4DAD27A-7D79-494E-A85E-3878B682E4D9}" destId="{DE62D53E-CCBB-4D24-916E-889C8E044A14}" srcOrd="0" destOrd="0" parTransId="{039B5562-0DB0-4E75-BCBF-8541C8C4E07C}" sibTransId="{659EC256-57B7-492D-A5C5-D710D92FAD9E}"/>
    <dgm:cxn modelId="{F85FEC90-E43A-4A91-98FC-E9A01D21EF2F}" type="presOf" srcId="{F6ED31B0-CDA3-40D8-A4AE-FE4C8AC0E8C7}" destId="{9F3E9CFC-6AB3-4247-ADF4-A2675588604A}" srcOrd="0" destOrd="0" presId="urn:microsoft.com/office/officeart/2005/8/layout/hierarchy1"/>
    <dgm:cxn modelId="{C206B39E-129D-4CA0-8087-6C458E0B6FD4}" type="presOf" srcId="{0680DC4E-4875-4C19-B515-CBAD0EB13A30}" destId="{48C1872F-8C48-411D-99A8-0A77F73DEACF}" srcOrd="0" destOrd="0" presId="urn:microsoft.com/office/officeart/2005/8/layout/hierarchy1"/>
    <dgm:cxn modelId="{89D20CA3-2050-4CB8-B081-392EF9A9F8C8}" type="presOf" srcId="{612831B1-EAEF-4630-A793-057ABFBFB3F5}" destId="{F739D903-DA0E-431C-B543-52F888BCFF15}" srcOrd="0" destOrd="0" presId="urn:microsoft.com/office/officeart/2005/8/layout/hierarchy1"/>
    <dgm:cxn modelId="{A4B029B0-A552-4A14-9706-66876AC0AB04}" type="presOf" srcId="{DE62D53E-CCBB-4D24-916E-889C8E044A14}" destId="{DE7DD92D-8436-44F3-9C2B-6D48B0BE234A}" srcOrd="0" destOrd="0" presId="urn:microsoft.com/office/officeart/2005/8/layout/hierarchy1"/>
    <dgm:cxn modelId="{B5D928B4-8E11-4527-B93B-AEC2840DE425}" type="presOf" srcId="{039B5562-0DB0-4E75-BCBF-8541C8C4E07C}" destId="{E4AE1B0C-F665-45FA-A016-62519672E4F3}" srcOrd="0" destOrd="0" presId="urn:microsoft.com/office/officeart/2005/8/layout/hierarchy1"/>
    <dgm:cxn modelId="{15F8E0B8-1355-4E7C-B4BC-1A681702E686}" type="presOf" srcId="{1AB7EA43-263A-464D-BCFB-33D658378985}" destId="{82A773B2-6FA3-417A-8C1C-0F93ADEFFAF4}" srcOrd="0" destOrd="0" presId="urn:microsoft.com/office/officeart/2005/8/layout/hierarchy1"/>
    <dgm:cxn modelId="{4656BDC1-EAAF-48D2-B3FC-ABBCBB691C6B}" srcId="{CB01B831-49CB-426C-964C-CF30D0581C0A}" destId="{0680DC4E-4875-4C19-B515-CBAD0EB13A30}" srcOrd="0" destOrd="0" parTransId="{D6BB8FF2-2EA7-412F-BFBD-614DAC5279D0}" sibTransId="{8AFBA7E2-08AB-49EE-B574-339EA534E5D5}"/>
    <dgm:cxn modelId="{4CDD5FC6-5256-40AE-BBFD-0CD231301EF3}" type="presOf" srcId="{CB01B831-49CB-426C-964C-CF30D0581C0A}" destId="{B32E07F9-32CB-4D76-9369-2A36D9A207EE}" srcOrd="0" destOrd="0" presId="urn:microsoft.com/office/officeart/2005/8/layout/hierarchy1"/>
    <dgm:cxn modelId="{DD2A50D4-54EF-4F39-8C2C-EA1B9A18A968}" type="presOf" srcId="{C5AEC436-3B0F-45E1-A6BB-4FAD6B4D3990}" destId="{AB784822-DAEF-4747-AB7B-A9E03B8567F6}" srcOrd="0" destOrd="0" presId="urn:microsoft.com/office/officeart/2005/8/layout/hierarchy1"/>
    <dgm:cxn modelId="{A6CCA9F1-0307-47EB-A7F7-93E75BC55509}" srcId="{F6ED31B0-CDA3-40D8-A4AE-FE4C8AC0E8C7}" destId="{C5AEC436-3B0F-45E1-A6BB-4FAD6B4D3990}" srcOrd="0" destOrd="0" parTransId="{E54A399E-91B8-45E6-BC23-E515FE0B8BD3}" sibTransId="{C859B55C-2957-4010-9220-D3F40DB11593}"/>
    <dgm:cxn modelId="{17A49F41-E2CA-42CB-9866-F28C9DE3A710}" type="presParOf" srcId="{B32E07F9-32CB-4D76-9369-2A36D9A207EE}" destId="{DEA63334-B2CE-4064-8ED4-016396A4FC1A}" srcOrd="0" destOrd="0" presId="urn:microsoft.com/office/officeart/2005/8/layout/hierarchy1"/>
    <dgm:cxn modelId="{534BB88C-39B6-4122-8E62-14ECCDCA3734}" type="presParOf" srcId="{DEA63334-B2CE-4064-8ED4-016396A4FC1A}" destId="{3D54E7EA-EDCF-47D8-B174-BD6A9B11A96D}" srcOrd="0" destOrd="0" presId="urn:microsoft.com/office/officeart/2005/8/layout/hierarchy1"/>
    <dgm:cxn modelId="{71363D54-8A63-4E02-9895-3FB3BFE146C4}" type="presParOf" srcId="{3D54E7EA-EDCF-47D8-B174-BD6A9B11A96D}" destId="{47C39BE3-123A-4376-A32D-2F9109EBEC24}" srcOrd="0" destOrd="0" presId="urn:microsoft.com/office/officeart/2005/8/layout/hierarchy1"/>
    <dgm:cxn modelId="{289503F0-9497-40DA-978E-8DF3577FAB27}" type="presParOf" srcId="{3D54E7EA-EDCF-47D8-B174-BD6A9B11A96D}" destId="{48C1872F-8C48-411D-99A8-0A77F73DEACF}" srcOrd="1" destOrd="0" presId="urn:microsoft.com/office/officeart/2005/8/layout/hierarchy1"/>
    <dgm:cxn modelId="{43D23391-A160-4141-A918-E332E509AC03}" type="presParOf" srcId="{DEA63334-B2CE-4064-8ED4-016396A4FC1A}" destId="{7B21C8B1-E3CC-4FBC-95FD-E0BBE07624D4}" srcOrd="1" destOrd="0" presId="urn:microsoft.com/office/officeart/2005/8/layout/hierarchy1"/>
    <dgm:cxn modelId="{26EA8AFD-66A2-423A-B56A-414FF40D5CF2}" type="presParOf" srcId="{7B21C8B1-E3CC-4FBC-95FD-E0BBE07624D4}" destId="{4A56B660-C217-477A-865B-C2C89F907560}" srcOrd="0" destOrd="0" presId="urn:microsoft.com/office/officeart/2005/8/layout/hierarchy1"/>
    <dgm:cxn modelId="{11C50AE4-23F1-4116-B002-DB83FDBCD340}" type="presParOf" srcId="{7B21C8B1-E3CC-4FBC-95FD-E0BBE07624D4}" destId="{01AC724F-5320-4DB3-B78D-AAB8F55F897F}" srcOrd="1" destOrd="0" presId="urn:microsoft.com/office/officeart/2005/8/layout/hierarchy1"/>
    <dgm:cxn modelId="{D5EB0F85-4F42-4BD8-B3DB-956DDD13CC35}" type="presParOf" srcId="{01AC724F-5320-4DB3-B78D-AAB8F55F897F}" destId="{018B191F-3B47-4423-AF85-D03B2C3B20CC}" srcOrd="0" destOrd="0" presId="urn:microsoft.com/office/officeart/2005/8/layout/hierarchy1"/>
    <dgm:cxn modelId="{2CB46B42-B152-47C7-A597-F904FE711FAE}" type="presParOf" srcId="{018B191F-3B47-4423-AF85-D03B2C3B20CC}" destId="{D112961B-0919-43AF-B2EB-43026333D9B2}" srcOrd="0" destOrd="0" presId="urn:microsoft.com/office/officeart/2005/8/layout/hierarchy1"/>
    <dgm:cxn modelId="{160E930A-AF8C-4715-BB58-210237225E78}" type="presParOf" srcId="{018B191F-3B47-4423-AF85-D03B2C3B20CC}" destId="{9F3E9CFC-6AB3-4247-ADF4-A2675588604A}" srcOrd="1" destOrd="0" presId="urn:microsoft.com/office/officeart/2005/8/layout/hierarchy1"/>
    <dgm:cxn modelId="{8CD0243B-721B-4780-8AE7-F652983954CD}" type="presParOf" srcId="{01AC724F-5320-4DB3-B78D-AAB8F55F897F}" destId="{03FD6767-7AC9-495B-8673-CE3EBCFF05A3}" srcOrd="1" destOrd="0" presId="urn:microsoft.com/office/officeart/2005/8/layout/hierarchy1"/>
    <dgm:cxn modelId="{CEF9B956-3931-4587-B400-352E45A937FA}" type="presParOf" srcId="{03FD6767-7AC9-495B-8673-CE3EBCFF05A3}" destId="{6A2A1A29-53E8-4B12-9320-69159083555E}" srcOrd="0" destOrd="0" presId="urn:microsoft.com/office/officeart/2005/8/layout/hierarchy1"/>
    <dgm:cxn modelId="{FC18841B-E8D1-4729-BAF6-E4CA9C8853AF}" type="presParOf" srcId="{03FD6767-7AC9-495B-8673-CE3EBCFF05A3}" destId="{3C671243-A939-4A9C-9982-78AAE8E4164A}" srcOrd="1" destOrd="0" presId="urn:microsoft.com/office/officeart/2005/8/layout/hierarchy1"/>
    <dgm:cxn modelId="{061CBF73-EE8C-4E0F-B594-5061499669B2}" type="presParOf" srcId="{3C671243-A939-4A9C-9982-78AAE8E4164A}" destId="{EF12549D-FF62-4489-9075-68BCD050FFED}" srcOrd="0" destOrd="0" presId="urn:microsoft.com/office/officeart/2005/8/layout/hierarchy1"/>
    <dgm:cxn modelId="{D809328F-E732-4B8E-A8FF-C981FB2E19A4}" type="presParOf" srcId="{EF12549D-FF62-4489-9075-68BCD050FFED}" destId="{E37A0218-F420-4F32-B4F7-F5A1F80F39A5}" srcOrd="0" destOrd="0" presId="urn:microsoft.com/office/officeart/2005/8/layout/hierarchy1"/>
    <dgm:cxn modelId="{87587A2B-BA00-445F-A87A-D6882213869B}" type="presParOf" srcId="{EF12549D-FF62-4489-9075-68BCD050FFED}" destId="{AB784822-DAEF-4747-AB7B-A9E03B8567F6}" srcOrd="1" destOrd="0" presId="urn:microsoft.com/office/officeart/2005/8/layout/hierarchy1"/>
    <dgm:cxn modelId="{391547FB-C39C-4EDA-9F08-5815DAF7F2A2}" type="presParOf" srcId="{3C671243-A939-4A9C-9982-78AAE8E4164A}" destId="{8EE6446E-2198-424D-960E-D77DBAF1756E}" srcOrd="1" destOrd="0" presId="urn:microsoft.com/office/officeart/2005/8/layout/hierarchy1"/>
    <dgm:cxn modelId="{C6989BA0-3629-4204-B5CC-F2A40173ADE3}" type="presParOf" srcId="{7B21C8B1-E3CC-4FBC-95FD-E0BBE07624D4}" destId="{2A4AC633-D1DE-4E67-80C2-FEAC6C0CD4C5}" srcOrd="2" destOrd="0" presId="urn:microsoft.com/office/officeart/2005/8/layout/hierarchy1"/>
    <dgm:cxn modelId="{A6D58223-C60A-4F37-BA38-B845FEDC5906}" type="presParOf" srcId="{7B21C8B1-E3CC-4FBC-95FD-E0BBE07624D4}" destId="{62DDA85C-484E-4FF1-A682-F440B64D5EA6}" srcOrd="3" destOrd="0" presId="urn:microsoft.com/office/officeart/2005/8/layout/hierarchy1"/>
    <dgm:cxn modelId="{1B1D5D08-32C1-4BE2-9ED7-104624313791}" type="presParOf" srcId="{62DDA85C-484E-4FF1-A682-F440B64D5EA6}" destId="{9F78B985-BEBA-4CA5-BF82-74A77094C8C7}" srcOrd="0" destOrd="0" presId="urn:microsoft.com/office/officeart/2005/8/layout/hierarchy1"/>
    <dgm:cxn modelId="{2A9FA42B-A401-4E47-855B-C4BF0D650356}" type="presParOf" srcId="{9F78B985-BEBA-4CA5-BF82-74A77094C8C7}" destId="{57F5A072-D2E3-47B6-A461-2786E95F4332}" srcOrd="0" destOrd="0" presId="urn:microsoft.com/office/officeart/2005/8/layout/hierarchy1"/>
    <dgm:cxn modelId="{B898E9D1-8B1F-4C07-9C89-9483A661DBCF}" type="presParOf" srcId="{9F78B985-BEBA-4CA5-BF82-74A77094C8C7}" destId="{7285480C-7672-4015-B5D1-A024D3FD5022}" srcOrd="1" destOrd="0" presId="urn:microsoft.com/office/officeart/2005/8/layout/hierarchy1"/>
    <dgm:cxn modelId="{26124B0D-C04D-4EDF-8327-6D4E65137579}" type="presParOf" srcId="{62DDA85C-484E-4FF1-A682-F440B64D5EA6}" destId="{CFC9FEA5-557D-49B4-ACCE-F98C36C9CCB2}" srcOrd="1" destOrd="0" presId="urn:microsoft.com/office/officeart/2005/8/layout/hierarchy1"/>
    <dgm:cxn modelId="{37A98EDD-2737-43B8-BAD5-B3F7B1B30186}" type="presParOf" srcId="{CFC9FEA5-557D-49B4-ACCE-F98C36C9CCB2}" destId="{E4AE1B0C-F665-45FA-A016-62519672E4F3}" srcOrd="0" destOrd="0" presId="urn:microsoft.com/office/officeart/2005/8/layout/hierarchy1"/>
    <dgm:cxn modelId="{0CF6828F-704C-4270-AD3D-957BB4083C05}" type="presParOf" srcId="{CFC9FEA5-557D-49B4-ACCE-F98C36C9CCB2}" destId="{64EA3A2F-C0A0-487F-8C8D-8519DD3CC8C9}" srcOrd="1" destOrd="0" presId="urn:microsoft.com/office/officeart/2005/8/layout/hierarchy1"/>
    <dgm:cxn modelId="{6781CD50-3208-448E-9559-643686D47190}" type="presParOf" srcId="{64EA3A2F-C0A0-487F-8C8D-8519DD3CC8C9}" destId="{D6AC6215-AC0F-4283-BFEA-A92530EA6CC9}" srcOrd="0" destOrd="0" presId="urn:microsoft.com/office/officeart/2005/8/layout/hierarchy1"/>
    <dgm:cxn modelId="{7C37A63F-2128-4913-8F17-C1B83A62AC80}" type="presParOf" srcId="{D6AC6215-AC0F-4283-BFEA-A92530EA6CC9}" destId="{49F6AFC0-5F9F-4B2C-A1CB-38EEDFC7A313}" srcOrd="0" destOrd="0" presId="urn:microsoft.com/office/officeart/2005/8/layout/hierarchy1"/>
    <dgm:cxn modelId="{49E79B76-8B17-459C-9BE1-E23F77B5298D}" type="presParOf" srcId="{D6AC6215-AC0F-4283-BFEA-A92530EA6CC9}" destId="{DE7DD92D-8436-44F3-9C2B-6D48B0BE234A}" srcOrd="1" destOrd="0" presId="urn:microsoft.com/office/officeart/2005/8/layout/hierarchy1"/>
    <dgm:cxn modelId="{2B046AF4-1A60-42BB-AB38-890B33A429EA}" type="presParOf" srcId="{64EA3A2F-C0A0-487F-8C8D-8519DD3CC8C9}" destId="{C9E8C18E-52BA-48DB-B545-A11DBE9DECFA}" srcOrd="1" destOrd="0" presId="urn:microsoft.com/office/officeart/2005/8/layout/hierarchy1"/>
    <dgm:cxn modelId="{D5FC29A0-34A2-43CF-8536-39D34C2763FD}" type="presParOf" srcId="{7B21C8B1-E3CC-4FBC-95FD-E0BBE07624D4}" destId="{404F30BA-7597-46C2-96CE-17968A034303}" srcOrd="4" destOrd="0" presId="urn:microsoft.com/office/officeart/2005/8/layout/hierarchy1"/>
    <dgm:cxn modelId="{4E79E73A-F5D1-40CB-A136-86E6E709AD19}" type="presParOf" srcId="{7B21C8B1-E3CC-4FBC-95FD-E0BBE07624D4}" destId="{0FC12AD5-FE3C-4059-8C19-F7FC4BF16674}" srcOrd="5" destOrd="0" presId="urn:microsoft.com/office/officeart/2005/8/layout/hierarchy1"/>
    <dgm:cxn modelId="{17457C0C-5BA0-44E1-84D7-FCFA18A5E197}" type="presParOf" srcId="{0FC12AD5-FE3C-4059-8C19-F7FC4BF16674}" destId="{1BF695F1-8868-462D-827F-3C44BD5AE793}" srcOrd="0" destOrd="0" presId="urn:microsoft.com/office/officeart/2005/8/layout/hierarchy1"/>
    <dgm:cxn modelId="{166C995B-374F-44E8-BB4B-CD69394A18C5}" type="presParOf" srcId="{1BF695F1-8868-462D-827F-3C44BD5AE793}" destId="{4947769E-AA13-4361-B746-2B5BC4325B5C}" srcOrd="0" destOrd="0" presId="urn:microsoft.com/office/officeart/2005/8/layout/hierarchy1"/>
    <dgm:cxn modelId="{058213AB-E3DB-4C8A-B650-3597901F3E50}" type="presParOf" srcId="{1BF695F1-8868-462D-827F-3C44BD5AE793}" destId="{71ADCD80-9C27-4FC9-8C3A-591CD6EBD11F}" srcOrd="1" destOrd="0" presId="urn:microsoft.com/office/officeart/2005/8/layout/hierarchy1"/>
    <dgm:cxn modelId="{ABBF938E-5DE7-4217-B1BC-47C59D12323A}" type="presParOf" srcId="{0FC12AD5-FE3C-4059-8C19-F7FC4BF16674}" destId="{701884BD-C38A-4C78-B4C5-6E8F219571D0}" srcOrd="1" destOrd="0" presId="urn:microsoft.com/office/officeart/2005/8/layout/hierarchy1"/>
    <dgm:cxn modelId="{36A8D774-7AF0-441D-B882-1C360F3DED48}" type="presParOf" srcId="{701884BD-C38A-4C78-B4C5-6E8F219571D0}" destId="{82A773B2-6FA3-417A-8C1C-0F93ADEFFAF4}" srcOrd="0" destOrd="0" presId="urn:microsoft.com/office/officeart/2005/8/layout/hierarchy1"/>
    <dgm:cxn modelId="{C8E97D44-3ADD-4724-85E9-5025B48B43CF}" type="presParOf" srcId="{701884BD-C38A-4C78-B4C5-6E8F219571D0}" destId="{62DD1EC7-41AC-43AD-8239-CD4ACAA98B75}" srcOrd="1" destOrd="0" presId="urn:microsoft.com/office/officeart/2005/8/layout/hierarchy1"/>
    <dgm:cxn modelId="{05AD27BC-3909-4CDE-9BE0-B0737B84A8E5}" type="presParOf" srcId="{62DD1EC7-41AC-43AD-8239-CD4ACAA98B75}" destId="{B300B781-B466-4335-9596-910CAEF65721}" srcOrd="0" destOrd="0" presId="urn:microsoft.com/office/officeart/2005/8/layout/hierarchy1"/>
    <dgm:cxn modelId="{E7903607-F137-4025-9B6A-50B8A6A226A9}" type="presParOf" srcId="{B300B781-B466-4335-9596-910CAEF65721}" destId="{EE1A5924-E412-4F3D-8BEF-C5720B3213B8}" srcOrd="0" destOrd="0" presId="urn:microsoft.com/office/officeart/2005/8/layout/hierarchy1"/>
    <dgm:cxn modelId="{A6D76658-2D0A-49F0-8316-0863BF6ED114}" type="presParOf" srcId="{B300B781-B466-4335-9596-910CAEF65721}" destId="{F739D903-DA0E-431C-B543-52F888BCFF15}" srcOrd="1" destOrd="0" presId="urn:microsoft.com/office/officeart/2005/8/layout/hierarchy1"/>
    <dgm:cxn modelId="{90EC3F8B-B5A8-4FD6-AE03-8E8F2F080246}" type="presParOf" srcId="{62DD1EC7-41AC-43AD-8239-CD4ACAA98B75}" destId="{2EE77536-99B3-4414-A674-B896D4107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522083,6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527685,3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- 5601,7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AEC62C87-7790-434B-97E7-421561D0CCEC}" type="presOf" srcId="{6E2F84B4-716C-498B-A595-ED6AAF12A49F}" destId="{AA05B320-FAF2-4395-9A73-D21B35C939CD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C87FE2BF-BFDB-4182-AF58-8EF77BAB1FD0}" type="presOf" srcId="{EF133C14-7D9B-47A5-AB66-79D6F444C926}" destId="{4DDB5B80-292E-4E41-8CA0-11F9941FC397}" srcOrd="0" destOrd="0" presId="urn:microsoft.com/office/officeart/2005/8/layout/chevron1"/>
    <dgm:cxn modelId="{542F42C6-8E0E-4A16-B977-6C69235DA9BE}" type="presOf" srcId="{6D13A27F-FF5B-4F12-8B1F-15BA18D4C945}" destId="{BFF41A48-3F88-4F3C-982E-97BCB324B1FA}" srcOrd="0" destOrd="0" presId="urn:microsoft.com/office/officeart/2005/8/layout/chevron1"/>
    <dgm:cxn modelId="{B066A6F1-1994-4A68-9FD0-2095E0618FB2}" type="presOf" srcId="{29250FE5-BFC4-4DAE-A1C8-4434DD93C016}" destId="{3F57EA3C-7949-46A7-921E-242E9F02A604}" srcOrd="0" destOrd="0" presId="urn:microsoft.com/office/officeart/2005/8/layout/chevron1"/>
    <dgm:cxn modelId="{2755FF24-25A2-4913-943D-C114463D5DD8}" type="presParOf" srcId="{AA05B320-FAF2-4395-9A73-D21B35C939CD}" destId="{4DDB5B80-292E-4E41-8CA0-11F9941FC397}" srcOrd="0" destOrd="0" presId="urn:microsoft.com/office/officeart/2005/8/layout/chevron1"/>
    <dgm:cxn modelId="{75DD91EE-879E-42A9-9C8B-1A75203B3DF3}" type="presParOf" srcId="{AA05B320-FAF2-4395-9A73-D21B35C939CD}" destId="{AE48CEAA-5ABB-4080-B711-CEBF8B98E567}" srcOrd="1" destOrd="0" presId="urn:microsoft.com/office/officeart/2005/8/layout/chevron1"/>
    <dgm:cxn modelId="{90C8F5C3-FA14-42BA-B8E0-02964E2BEB6C}" type="presParOf" srcId="{AA05B320-FAF2-4395-9A73-D21B35C939CD}" destId="{3F57EA3C-7949-46A7-921E-242E9F02A604}" srcOrd="2" destOrd="0" presId="urn:microsoft.com/office/officeart/2005/8/layout/chevron1"/>
    <dgm:cxn modelId="{3660C1CE-1DA9-43CB-9C93-ACA80935CA3E}" type="presParOf" srcId="{AA05B320-FAF2-4395-9A73-D21B35C939CD}" destId="{2E1AFE07-D13A-4674-B642-20AA0628002B}" srcOrd="3" destOrd="0" presId="urn:microsoft.com/office/officeart/2005/8/layout/chevron1"/>
    <dgm:cxn modelId="{D9185D0C-8CCA-4AC1-9627-C2ED10DD1A7A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538746,1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538746,1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0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87E0925E-91BC-45E5-93E1-6BF22D780A50}" type="presOf" srcId="{6D13A27F-FF5B-4F12-8B1F-15BA18D4C945}" destId="{BFF41A48-3F88-4F3C-982E-97BCB324B1FA}" srcOrd="0" destOrd="0" presId="urn:microsoft.com/office/officeart/2005/8/layout/chevron1"/>
    <dgm:cxn modelId="{D7DA7765-4615-4F71-BB1E-527372A3F467}" type="presOf" srcId="{EF133C14-7D9B-47A5-AB66-79D6F444C926}" destId="{4DDB5B80-292E-4E41-8CA0-11F9941FC397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D68FFD81-40F0-4D79-B81F-22E2CBC4ED97}" type="presOf" srcId="{29250FE5-BFC4-4DAE-A1C8-4434DD93C016}" destId="{3F57EA3C-7949-46A7-921E-242E9F02A604}" srcOrd="0" destOrd="0" presId="urn:microsoft.com/office/officeart/2005/8/layout/chevron1"/>
    <dgm:cxn modelId="{CB57189D-FBF4-4E36-93A0-32BBC5172C5F}" type="presOf" srcId="{6E2F84B4-716C-498B-A595-ED6AAF12A49F}" destId="{AA05B320-FAF2-4395-9A73-D21B35C939CD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B8B537A0-DCEF-48E8-A924-57D339AC3778}" type="presParOf" srcId="{AA05B320-FAF2-4395-9A73-D21B35C939CD}" destId="{4DDB5B80-292E-4E41-8CA0-11F9941FC397}" srcOrd="0" destOrd="0" presId="urn:microsoft.com/office/officeart/2005/8/layout/chevron1"/>
    <dgm:cxn modelId="{8738D7A3-EEE9-4EBE-B9AA-A044386C2369}" type="presParOf" srcId="{AA05B320-FAF2-4395-9A73-D21B35C939CD}" destId="{AE48CEAA-5ABB-4080-B711-CEBF8B98E567}" srcOrd="1" destOrd="0" presId="urn:microsoft.com/office/officeart/2005/8/layout/chevron1"/>
    <dgm:cxn modelId="{B7566FAC-46B3-4D21-815E-F336AABB1570}" type="presParOf" srcId="{AA05B320-FAF2-4395-9A73-D21B35C939CD}" destId="{3F57EA3C-7949-46A7-921E-242E9F02A604}" srcOrd="2" destOrd="0" presId="urn:microsoft.com/office/officeart/2005/8/layout/chevron1"/>
    <dgm:cxn modelId="{45FC4CA3-E483-4A62-AD72-3271A865DC43}" type="presParOf" srcId="{AA05B320-FAF2-4395-9A73-D21B35C939CD}" destId="{2E1AFE07-D13A-4674-B642-20AA0628002B}" srcOrd="3" destOrd="0" presId="urn:microsoft.com/office/officeart/2005/8/layout/chevron1"/>
    <dgm:cxn modelId="{AAD85434-11E0-4C23-A537-44BBE2D485B2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547760,7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547760,7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0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785E2F-D210-4480-8509-1382ABADC9BC}" type="presOf" srcId="{29250FE5-BFC4-4DAE-A1C8-4434DD93C016}" destId="{3F57EA3C-7949-46A7-921E-242E9F02A604}" srcOrd="0" destOrd="0" presId="urn:microsoft.com/office/officeart/2005/8/layout/chevron1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40C0849E-6CFB-4261-8CC2-72487FBB7AA0}" type="presOf" srcId="{EF133C14-7D9B-47A5-AB66-79D6F444C926}" destId="{4DDB5B80-292E-4E41-8CA0-11F9941FC397}" srcOrd="0" destOrd="0" presId="urn:microsoft.com/office/officeart/2005/8/layout/chevron1"/>
    <dgm:cxn modelId="{71A157B3-75E5-455F-8009-445D99AC5E99}" type="presOf" srcId="{6D13A27F-FF5B-4F12-8B1F-15BA18D4C945}" destId="{BFF41A48-3F88-4F3C-982E-97BCB324B1FA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39B9D9BA-320B-43A9-9A63-056B8C2863AD}" type="presOf" srcId="{6E2F84B4-716C-498B-A595-ED6AAF12A49F}" destId="{AA05B320-FAF2-4395-9A73-D21B35C939CD}" srcOrd="0" destOrd="0" presId="urn:microsoft.com/office/officeart/2005/8/layout/chevron1"/>
    <dgm:cxn modelId="{61A771D2-D682-4985-A626-777174D280A9}" type="presParOf" srcId="{AA05B320-FAF2-4395-9A73-D21B35C939CD}" destId="{4DDB5B80-292E-4E41-8CA0-11F9941FC397}" srcOrd="0" destOrd="0" presId="urn:microsoft.com/office/officeart/2005/8/layout/chevron1"/>
    <dgm:cxn modelId="{32DC3BB0-7922-44C3-A5D7-5886B478C54B}" type="presParOf" srcId="{AA05B320-FAF2-4395-9A73-D21B35C939CD}" destId="{AE48CEAA-5ABB-4080-B711-CEBF8B98E567}" srcOrd="1" destOrd="0" presId="urn:microsoft.com/office/officeart/2005/8/layout/chevron1"/>
    <dgm:cxn modelId="{7FB1C326-CE8A-4DCF-B9D4-1884FE93CE15}" type="presParOf" srcId="{AA05B320-FAF2-4395-9A73-D21B35C939CD}" destId="{3F57EA3C-7949-46A7-921E-242E9F02A604}" srcOrd="2" destOrd="0" presId="urn:microsoft.com/office/officeart/2005/8/layout/chevron1"/>
    <dgm:cxn modelId="{DC3C7543-A053-4A7F-A1EF-F26B3E73903C}" type="presParOf" srcId="{AA05B320-FAF2-4395-9A73-D21B35C939CD}" destId="{2E1AFE07-D13A-4674-B642-20AA0628002B}" srcOrd="3" destOrd="0" presId="urn:microsoft.com/office/officeart/2005/8/layout/chevron1"/>
    <dgm:cxn modelId="{D72813D9-D61B-453B-AB00-80556C01583F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6E4B7-7B30-43EF-B6A5-B9D9326E544D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620878-E5A8-4A96-B275-787D9BFEAE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effectLst/>
              <a:latin typeface="Times New Roman"/>
              <a:ea typeface="Times New Roman"/>
            </a:rPr>
            <a:t>УПРАВЛЕНИЕ ФИНАНСОВ 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r>
            <a:rPr lang="ru-RU" b="1" dirty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Факс</a:t>
          </a:r>
          <a:r>
            <a:rPr lang="en-US" b="1" dirty="0">
              <a:effectLst/>
              <a:latin typeface="Times New Roman"/>
              <a:ea typeface="Times New Roman"/>
            </a:rPr>
            <a:t> (34133) 3-24-47  </a:t>
          </a:r>
          <a:endParaRPr lang="ru-RU" b="1" dirty="0">
            <a:effectLst/>
            <a:latin typeface="Times New Roman"/>
            <a:ea typeface="Times New Roman"/>
          </a:endParaRPr>
        </a:p>
        <a:p>
          <a:r>
            <a:rPr lang="en-US" b="1" dirty="0">
              <a:effectLst/>
              <a:latin typeface="Times New Roman"/>
              <a:ea typeface="Times New Roman"/>
            </a:rPr>
            <a:t> E-Mail: </a:t>
          </a:r>
          <a:r>
            <a:rPr lang="en-US" b="1" u="sng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hlinkClick xmlns:r="http://schemas.openxmlformats.org/officeDocument/2006/relationships" r:id="rId1"/>
            </a:rPr>
            <a:t>uprfin@kiya.udmr.ru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B74FD38F-5CE2-4A2C-B68E-43EC19A0749B}" type="parTrans" cxnId="{EF8E462A-6091-47A3-AE42-B2C76671FE6F}">
      <dgm:prSet/>
      <dgm:spPr/>
      <dgm:t>
        <a:bodyPr/>
        <a:lstStyle/>
        <a:p>
          <a:endParaRPr lang="ru-RU"/>
        </a:p>
      </dgm:t>
    </dgm:pt>
    <dgm:pt modelId="{A9E03E38-D4B2-4681-8CF0-EDEDA89A4389}" type="sibTrans" cxnId="{EF8E462A-6091-47A3-AE42-B2C76671FE6F}">
      <dgm:prSet/>
      <dgm:spPr/>
      <dgm:t>
        <a:bodyPr/>
        <a:lstStyle/>
        <a:p>
          <a:endParaRPr lang="ru-RU"/>
        </a:p>
      </dgm:t>
    </dgm:pt>
    <dgm:pt modelId="{3F5D05D7-30B7-482A-9C66-C0E15120457D}" type="pres">
      <dgm:prSet presAssocID="{4236E4B7-7B30-43EF-B6A5-B9D9326E544D}" presName="Name0" presStyleCnt="0">
        <dgm:presLayoutVars>
          <dgm:dir/>
          <dgm:animLvl val="lvl"/>
          <dgm:resizeHandles val="exact"/>
        </dgm:presLayoutVars>
      </dgm:prSet>
      <dgm:spPr/>
    </dgm:pt>
    <dgm:pt modelId="{55B376EC-130F-46AC-85F4-D9011C083719}" type="pres">
      <dgm:prSet presAssocID="{7E620878-E5A8-4A96-B275-787D9BFEAEA8}" presName="linNode" presStyleCnt="0"/>
      <dgm:spPr/>
    </dgm:pt>
    <dgm:pt modelId="{D4D9FF78-A546-4FEA-9C79-C90730C289AB}" type="pres">
      <dgm:prSet presAssocID="{7E620878-E5A8-4A96-B275-787D9BFEAEA8}" presName="parentText" presStyleLbl="node1" presStyleIdx="0" presStyleCnt="1" custScaleX="268441">
        <dgm:presLayoutVars>
          <dgm:chMax val="1"/>
          <dgm:bulletEnabled val="1"/>
        </dgm:presLayoutVars>
      </dgm:prSet>
      <dgm:spPr/>
    </dgm:pt>
  </dgm:ptLst>
  <dgm:cxnLst>
    <dgm:cxn modelId="{8B272306-BEB3-4F7C-A1B2-2A5FA5F94A72}" type="presOf" srcId="{4236E4B7-7B30-43EF-B6A5-B9D9326E544D}" destId="{3F5D05D7-30B7-482A-9C66-C0E15120457D}" srcOrd="0" destOrd="0" presId="urn:microsoft.com/office/officeart/2005/8/layout/vList5"/>
    <dgm:cxn modelId="{EF8E462A-6091-47A3-AE42-B2C76671FE6F}" srcId="{4236E4B7-7B30-43EF-B6A5-B9D9326E544D}" destId="{7E620878-E5A8-4A96-B275-787D9BFEAEA8}" srcOrd="0" destOrd="0" parTransId="{B74FD38F-5CE2-4A2C-B68E-43EC19A0749B}" sibTransId="{A9E03E38-D4B2-4681-8CF0-EDEDA89A4389}"/>
    <dgm:cxn modelId="{C42549E4-95CD-422F-959E-4CECEB5D9BBF}" type="presOf" srcId="{7E620878-E5A8-4A96-B275-787D9BFEAEA8}" destId="{D4D9FF78-A546-4FEA-9C79-C90730C289AB}" srcOrd="0" destOrd="0" presId="urn:microsoft.com/office/officeart/2005/8/layout/vList5"/>
    <dgm:cxn modelId="{431B2DFB-AE8D-4A4F-A92A-0C55C08AC2CA}" type="presParOf" srcId="{3F5D05D7-30B7-482A-9C66-C0E15120457D}" destId="{55B376EC-130F-46AC-85F4-D9011C083719}" srcOrd="0" destOrd="0" presId="urn:microsoft.com/office/officeart/2005/8/layout/vList5"/>
    <dgm:cxn modelId="{168A8D47-0DB2-4AED-BFCA-31FE1C15668B}" type="presParOf" srcId="{55B376EC-130F-46AC-85F4-D9011C083719}" destId="{D4D9FF78-A546-4FEA-9C79-C90730C28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773B2-6FA3-417A-8C1C-0F93ADEFFAF4}">
      <dsp:nvSpPr>
        <dsp:cNvPr id="0" name=""/>
        <dsp:cNvSpPr/>
      </dsp:nvSpPr>
      <dsp:spPr>
        <a:xfrm>
          <a:off x="7281477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30BA-7597-46C2-96CE-17968A034303}">
      <dsp:nvSpPr>
        <dsp:cNvPr id="0" name=""/>
        <dsp:cNvSpPr/>
      </dsp:nvSpPr>
      <dsp:spPr>
        <a:xfrm>
          <a:off x="4370734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6"/>
              </a:lnTo>
              <a:lnTo>
                <a:pt x="2956462" y="267296"/>
              </a:lnTo>
              <a:lnTo>
                <a:pt x="2956462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E1B0C-F665-45FA-A016-62519672E4F3}">
      <dsp:nvSpPr>
        <dsp:cNvPr id="0" name=""/>
        <dsp:cNvSpPr/>
      </dsp:nvSpPr>
      <dsp:spPr>
        <a:xfrm>
          <a:off x="4342183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C633-D1DE-4E67-80C2-FEAC6C0CD4C5}">
      <dsp:nvSpPr>
        <dsp:cNvPr id="0" name=""/>
        <dsp:cNvSpPr/>
      </dsp:nvSpPr>
      <dsp:spPr>
        <a:xfrm>
          <a:off x="4325014" y="860143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96"/>
              </a:lnTo>
              <a:lnTo>
                <a:pt x="62888" y="267296"/>
              </a:lnTo>
              <a:lnTo>
                <a:pt x="62888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1A29-53E8-4B12-9320-69159083555E}">
      <dsp:nvSpPr>
        <dsp:cNvPr id="0" name=""/>
        <dsp:cNvSpPr/>
      </dsp:nvSpPr>
      <dsp:spPr>
        <a:xfrm>
          <a:off x="1368552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6B660-C217-477A-865B-C2C89F907560}">
      <dsp:nvSpPr>
        <dsp:cNvPr id="0" name=""/>
        <dsp:cNvSpPr/>
      </dsp:nvSpPr>
      <dsp:spPr>
        <a:xfrm>
          <a:off x="1414272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2956462" y="0"/>
              </a:moveTo>
              <a:lnTo>
                <a:pt x="2956462" y="267296"/>
              </a:lnTo>
              <a:lnTo>
                <a:pt x="0" y="267296"/>
              </a:lnTo>
              <a:lnTo>
                <a:pt x="0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9BE3-123A-4376-A32D-2F9109EBEC24}">
      <dsp:nvSpPr>
        <dsp:cNvPr id="0" name=""/>
        <dsp:cNvSpPr/>
      </dsp:nvSpPr>
      <dsp:spPr>
        <a:xfrm>
          <a:off x="3696406" y="3746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1872F-8C48-411D-99A8-0A77F73DEACF}">
      <dsp:nvSpPr>
        <dsp:cNvPr id="0" name=""/>
        <dsp:cNvSpPr/>
      </dsp:nvSpPr>
      <dsp:spPr>
        <a:xfrm>
          <a:off x="3846257" y="146104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Доходы бюджета</a:t>
          </a:r>
        </a:p>
      </dsp:txBody>
      <dsp:txXfrm>
        <a:off x="3871340" y="171187"/>
        <a:ext cx="1298491" cy="806231"/>
      </dsp:txXfrm>
    </dsp:sp>
    <dsp:sp modelId="{D112961B-0919-43AF-B2EB-43026333D9B2}">
      <dsp:nvSpPr>
        <dsp:cNvPr id="0" name=""/>
        <dsp:cNvSpPr/>
      </dsp:nvSpPr>
      <dsp:spPr>
        <a:xfrm>
          <a:off x="739943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E9CFC-6AB3-4247-ADF4-A2675588604A}">
      <dsp:nvSpPr>
        <dsp:cNvPr id="0" name=""/>
        <dsp:cNvSpPr/>
      </dsp:nvSpPr>
      <dsp:spPr>
        <a:xfrm>
          <a:off x="889794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Налоговые доходы</a:t>
          </a:r>
        </a:p>
      </dsp:txBody>
      <dsp:txXfrm>
        <a:off x="914877" y="1419819"/>
        <a:ext cx="1298491" cy="806231"/>
      </dsp:txXfrm>
    </dsp:sp>
    <dsp:sp modelId="{E37A0218-F420-4F32-B4F7-F5A1F80F39A5}">
      <dsp:nvSpPr>
        <dsp:cNvPr id="0" name=""/>
        <dsp:cNvSpPr/>
      </dsp:nvSpPr>
      <dsp:spPr>
        <a:xfrm>
          <a:off x="55675" y="2501010"/>
          <a:ext cx="2717194" cy="312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84822-DAEF-4747-AB7B-A9E03B8567F6}">
      <dsp:nvSpPr>
        <dsp:cNvPr id="0" name=""/>
        <dsp:cNvSpPr/>
      </dsp:nvSpPr>
      <dsp:spPr>
        <a:xfrm>
          <a:off x="205526" y="2643368"/>
          <a:ext cx="2717194" cy="3126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уплаты налогов, установленных Налоговым кодексом Российской Федерации: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-налог на доходы физических лиц;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-акцизы;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-налоги на совокупный доход;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-другие налоги</a:t>
          </a:r>
        </a:p>
      </dsp:txBody>
      <dsp:txXfrm>
        <a:off x="285110" y="2722952"/>
        <a:ext cx="2558026" cy="2967547"/>
      </dsp:txXfrm>
    </dsp:sp>
    <dsp:sp modelId="{57F5A072-D2E3-47B6-A461-2786E95F4332}">
      <dsp:nvSpPr>
        <dsp:cNvPr id="0" name=""/>
        <dsp:cNvSpPr/>
      </dsp:nvSpPr>
      <dsp:spPr>
        <a:xfrm>
          <a:off x="3713574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5480C-7672-4015-B5D1-A024D3FD5022}">
      <dsp:nvSpPr>
        <dsp:cNvPr id="0" name=""/>
        <dsp:cNvSpPr/>
      </dsp:nvSpPr>
      <dsp:spPr>
        <a:xfrm>
          <a:off x="3863425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Неналого</a:t>
          </a:r>
          <a:r>
            <a:rPr lang="ru-RU" sz="1600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вые доходы</a:t>
          </a:r>
        </a:p>
      </dsp:txBody>
      <dsp:txXfrm>
        <a:off x="3888508" y="1419819"/>
        <a:ext cx="1298491" cy="806231"/>
      </dsp:txXfrm>
    </dsp:sp>
    <dsp:sp modelId="{49F6AFC0-5F9F-4B2C-A1CB-38EEDFC7A313}">
      <dsp:nvSpPr>
        <dsp:cNvPr id="0" name=""/>
        <dsp:cNvSpPr/>
      </dsp:nvSpPr>
      <dsp:spPr>
        <a:xfrm>
          <a:off x="3072571" y="2501010"/>
          <a:ext cx="2630664" cy="312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DD92D-8436-44F3-9C2B-6D48B0BE234A}">
      <dsp:nvSpPr>
        <dsp:cNvPr id="0" name=""/>
        <dsp:cNvSpPr/>
      </dsp:nvSpPr>
      <dsp:spPr>
        <a:xfrm>
          <a:off x="3222422" y="2643368"/>
          <a:ext cx="2630664" cy="3124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 - </a:t>
          </a:r>
          <a:r>
            <a:rPr lang="ru-RU" sz="1600" kern="1200" dirty="0"/>
            <a:t>доходы от использования имущества и земли;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- штрафные санкции;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- другие</a:t>
          </a:r>
        </a:p>
      </dsp:txBody>
      <dsp:txXfrm>
        <a:off x="3299472" y="2720418"/>
        <a:ext cx="2476564" cy="2970491"/>
      </dsp:txXfrm>
    </dsp:sp>
    <dsp:sp modelId="{4947769E-AA13-4361-B746-2B5BC4325B5C}">
      <dsp:nvSpPr>
        <dsp:cNvPr id="0" name=""/>
        <dsp:cNvSpPr/>
      </dsp:nvSpPr>
      <dsp:spPr>
        <a:xfrm>
          <a:off x="6652868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CD80-9C27-4FC9-8C3A-591CD6EBD11F}">
      <dsp:nvSpPr>
        <dsp:cNvPr id="0" name=""/>
        <dsp:cNvSpPr/>
      </dsp:nvSpPr>
      <dsp:spPr>
        <a:xfrm>
          <a:off x="6802719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Безвозмездные поступления</a:t>
          </a:r>
        </a:p>
      </dsp:txBody>
      <dsp:txXfrm>
        <a:off x="6827802" y="1419819"/>
        <a:ext cx="1298491" cy="806231"/>
      </dsp:txXfrm>
    </dsp:sp>
    <dsp:sp modelId="{EE1A5924-E412-4F3D-8BEF-C5720B3213B8}">
      <dsp:nvSpPr>
        <dsp:cNvPr id="0" name=""/>
        <dsp:cNvSpPr/>
      </dsp:nvSpPr>
      <dsp:spPr>
        <a:xfrm>
          <a:off x="6002937" y="2501010"/>
          <a:ext cx="2648520" cy="3185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9D903-DA0E-431C-B543-52F888BCFF15}">
      <dsp:nvSpPr>
        <dsp:cNvPr id="0" name=""/>
        <dsp:cNvSpPr/>
      </dsp:nvSpPr>
      <dsp:spPr>
        <a:xfrm>
          <a:off x="6152788" y="2643368"/>
          <a:ext cx="2648520" cy="318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-дотации;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-субвенции;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-субсидии;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-иные межбюджетные трансферты</a:t>
          </a:r>
        </a:p>
      </dsp:txBody>
      <dsp:txXfrm>
        <a:off x="6230361" y="2720941"/>
        <a:ext cx="2493374" cy="3030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15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 dirty="0">
              <a:solidFill>
                <a:schemeClr val="tx1"/>
              </a:solidFill>
            </a:rPr>
            <a:t>522083,6</a:t>
          </a:r>
        </a:p>
      </dsp:txBody>
      <dsp:txXfrm>
        <a:off x="541959" y="108328"/>
        <a:ext cx="1619230" cy="1079487"/>
      </dsp:txXfrm>
    </dsp:sp>
    <dsp:sp modelId="{3F57EA3C-7949-46A7-921E-242E9F02A604}">
      <dsp:nvSpPr>
        <dsp:cNvPr id="0" name=""/>
        <dsp:cNvSpPr/>
      </dsp:nvSpPr>
      <dsp:spPr>
        <a:xfrm>
          <a:off x="2431061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 dirty="0">
              <a:solidFill>
                <a:schemeClr val="tx1"/>
              </a:solidFill>
            </a:rPr>
            <a:t>527685,3</a:t>
          </a:r>
        </a:p>
      </dsp:txBody>
      <dsp:txXfrm>
        <a:off x="2970805" y="108328"/>
        <a:ext cx="1619230" cy="1079487"/>
      </dsp:txXfrm>
    </dsp:sp>
    <dsp:sp modelId="{BFF41A48-3F88-4F3C-982E-97BCB324B1FA}">
      <dsp:nvSpPr>
        <dsp:cNvPr id="0" name=""/>
        <dsp:cNvSpPr/>
      </dsp:nvSpPr>
      <dsp:spPr>
        <a:xfrm>
          <a:off x="4859907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 dirty="0">
              <a:solidFill>
                <a:schemeClr val="tx1"/>
              </a:solidFill>
            </a:rPr>
            <a:t>- 5601,7</a:t>
          </a:r>
        </a:p>
      </dsp:txBody>
      <dsp:txXfrm>
        <a:off x="5399651" y="108328"/>
        <a:ext cx="1619230" cy="1079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36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538746,1</a:t>
          </a:r>
        </a:p>
      </dsp:txBody>
      <dsp:txXfrm>
        <a:off x="547120" y="103188"/>
        <a:ext cx="1634652" cy="1089767"/>
      </dsp:txXfrm>
    </dsp:sp>
    <dsp:sp modelId="{3F57EA3C-7949-46A7-921E-242E9F02A604}">
      <dsp:nvSpPr>
        <dsp:cNvPr id="0" name=""/>
        <dsp:cNvSpPr/>
      </dsp:nvSpPr>
      <dsp:spPr>
        <a:xfrm>
          <a:off x="2454214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538746,1</a:t>
          </a:r>
        </a:p>
      </dsp:txBody>
      <dsp:txXfrm>
        <a:off x="2999098" y="103188"/>
        <a:ext cx="1634652" cy="1089767"/>
      </dsp:txXfrm>
    </dsp:sp>
    <dsp:sp modelId="{BFF41A48-3F88-4F3C-982E-97BCB324B1FA}">
      <dsp:nvSpPr>
        <dsp:cNvPr id="0" name=""/>
        <dsp:cNvSpPr/>
      </dsp:nvSpPr>
      <dsp:spPr>
        <a:xfrm>
          <a:off x="4906191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0</a:t>
          </a:r>
        </a:p>
      </dsp:txBody>
      <dsp:txXfrm>
        <a:off x="5451075" y="103188"/>
        <a:ext cx="1634652" cy="1089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5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547760,7</a:t>
          </a:r>
        </a:p>
      </dsp:txBody>
      <dsp:txXfrm>
        <a:off x="552281" y="98047"/>
        <a:ext cx="1650073" cy="1100048"/>
      </dsp:txXfrm>
    </dsp:sp>
    <dsp:sp modelId="{3F57EA3C-7949-46A7-921E-242E9F02A604}">
      <dsp:nvSpPr>
        <dsp:cNvPr id="0" name=""/>
        <dsp:cNvSpPr/>
      </dsp:nvSpPr>
      <dsp:spPr>
        <a:xfrm>
          <a:off x="247736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547760,7</a:t>
          </a:r>
        </a:p>
      </dsp:txBody>
      <dsp:txXfrm>
        <a:off x="3027391" y="98047"/>
        <a:ext cx="1650073" cy="1100048"/>
      </dsp:txXfrm>
    </dsp:sp>
    <dsp:sp modelId="{BFF41A48-3F88-4F3C-982E-97BCB324B1FA}">
      <dsp:nvSpPr>
        <dsp:cNvPr id="0" name=""/>
        <dsp:cNvSpPr/>
      </dsp:nvSpPr>
      <dsp:spPr>
        <a:xfrm>
          <a:off x="4952476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0</a:t>
          </a:r>
        </a:p>
      </dsp:txBody>
      <dsp:txXfrm>
        <a:off x="5502500" y="98047"/>
        <a:ext cx="1650073" cy="1100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FF78-A546-4FEA-9C79-C90730C289AB}">
      <dsp:nvSpPr>
        <dsp:cNvPr id="0" name=""/>
        <dsp:cNvSpPr/>
      </dsp:nvSpPr>
      <dsp:spPr>
        <a:xfrm>
          <a:off x="144011" y="0"/>
          <a:ext cx="8280928" cy="5688632"/>
        </a:xfrm>
        <a:prstGeom prst="roundRect">
          <a:avLst/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УПРАВЛЕНИЕ ФИНАНСОВ 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Факс</a:t>
          </a:r>
          <a:r>
            <a:rPr lang="en-US" sz="3100" b="1" kern="1200" dirty="0">
              <a:effectLst/>
              <a:latin typeface="Times New Roman"/>
              <a:ea typeface="Times New Roman"/>
            </a:rPr>
            <a:t> (34133) 3-24-47  </a:t>
          </a:r>
          <a:endParaRPr lang="ru-RU" sz="3100" b="1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effectLst/>
              <a:latin typeface="Times New Roman"/>
              <a:ea typeface="Times New Roman"/>
            </a:rPr>
            <a:t> E-Mail: </a:t>
          </a:r>
          <a:r>
            <a:rPr lang="en-US" sz="3100" b="1" u="sng" kern="1200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hlinkClick xmlns:r="http://schemas.openxmlformats.org/officeDocument/2006/relationships" r:id="rId1"/>
            </a:rPr>
            <a:t>uprfin@kiya.udmr.ru</a:t>
          </a:r>
          <a:endParaRPr lang="ru-RU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1707" y="277696"/>
        <a:ext cx="7725536" cy="513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0.32562</cdr:x>
      <cdr:y>0.45205</cdr:y>
    </cdr:from>
    <cdr:to>
      <cdr:x>0.52719</cdr:x>
      <cdr:y>0.54795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376264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47,9 %</a:t>
          </a:r>
        </a:p>
      </cdr:txBody>
    </cdr:sp>
  </cdr:relSizeAnchor>
  <cdr:relSizeAnchor xmlns:cdr="http://schemas.openxmlformats.org/drawingml/2006/chartDrawing">
    <cdr:from>
      <cdr:x>0.10854</cdr:x>
      <cdr:y>0.47945</cdr:y>
    </cdr:from>
    <cdr:to>
      <cdr:x>0.29461</cdr:x>
      <cdr:y>0.56164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252028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52,1 %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0.24013</cdr:x>
      <cdr:y>0.1114</cdr:y>
    </cdr:from>
    <cdr:to>
      <cdr:x>0.32675</cdr:x>
      <cdr:y>0.17094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5736" y="67359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0.46063</cdr:x>
      <cdr:y>0.30193</cdr:y>
    </cdr:from>
    <cdr:to>
      <cdr:x>0.55512</cdr:x>
      <cdr:y>0.36147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11960" y="182572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0.29525</cdr:x>
      <cdr:y>0.43292</cdr:y>
    </cdr:from>
    <cdr:to>
      <cdr:x>0.374</cdr:x>
      <cdr:y>0.48056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99792" y="261781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4D25-A07C-4C7A-971E-5724D5B0B54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EFEB-987C-4AED-A076-766968876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1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2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440BE-8716-4512-AEF9-8BED9063BF47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0.xml"/><Relationship Id="rId5" Type="http://schemas.openxmlformats.org/officeDocument/2006/relationships/image" Target="../media/image16.w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1.xml"/><Relationship Id="rId6" Type="http://schemas.openxmlformats.org/officeDocument/2006/relationships/image" Target="../media/image17.wmf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2.xml"/><Relationship Id="rId5" Type="http://schemas.openxmlformats.org/officeDocument/2006/relationships/image" Target="../media/image18.w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3.xml"/><Relationship Id="rId5" Type="http://schemas.openxmlformats.org/officeDocument/2006/relationships/image" Target="../media/image19.wmf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4.xml"/><Relationship Id="rId5" Type="http://schemas.openxmlformats.org/officeDocument/2006/relationships/image" Target="../media/image20.wmf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5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6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7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8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9.x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0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1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2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3.x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4.x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5.x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6.x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7.xml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8.x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wmf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9.xml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0.xml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5.xml"/><Relationship Id="rId5" Type="http://schemas.openxmlformats.org/officeDocument/2006/relationships/image" Target="../media/image9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5.xml"/><Relationship Id="rId1" Type="http://schemas.openxmlformats.org/officeDocument/2006/relationships/control" Target="../activeX/activeX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19" Type="http://schemas.openxmlformats.org/officeDocument/2006/relationships/image" Target="../media/image12.wmf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7.xml"/><Relationship Id="rId5" Type="http://schemas.openxmlformats.org/officeDocument/2006/relationships/image" Target="../media/image13.wmf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8.xml"/><Relationship Id="rId5" Type="http://schemas.openxmlformats.org/officeDocument/2006/relationships/image" Target="../media/image14.w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9.xml"/><Relationship Id="rId6" Type="http://schemas.openxmlformats.org/officeDocument/2006/relationships/image" Target="../media/image15.wmf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996953"/>
            <a:ext cx="7772400" cy="15841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ПРОЕКТ БЮДЖЕТА</a:t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МУНИЦИПАЛЬНОГО ОБРАЗОВАНИЯ «МУНИЦИПАЛЬНЫЙ ОКРУГ КИЯСОВСКИЙ РАЙОН УДМУРТСКОЙ РЕСПУБЛИКИ» </a:t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НА 2024 ГОД</a:t>
            </a:r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 ПЛАНОВЫЙ ПЕРИОД 2025 И 2026 ГОДОВ</a:t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339" y="260648"/>
            <a:ext cx="2880890" cy="16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4725144"/>
            <a:ext cx="2895600" cy="23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5576887"/>
            <a:ext cx="156597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963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Безвозмездные поступления в бюджет муниципального образования «Муниципальный округ Киясовский район Удмуртской Республики»  в 2024 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13948"/>
              </p:ext>
            </p:extLst>
          </p:nvPr>
        </p:nvGraphicFramePr>
        <p:xfrm>
          <a:off x="251520" y="1196750"/>
          <a:ext cx="8640960" cy="1946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Сумма, тыс.руб.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Дотации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126643,3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Субсидии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48773,9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Субвенции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222094,9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1170,5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606704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398682,6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3781589"/>
              </p:ext>
            </p:extLst>
          </p:nvPr>
        </p:nvGraphicFramePr>
        <p:xfrm>
          <a:off x="251520" y="3068960"/>
          <a:ext cx="86409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83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Общая сумма бюджета муниципального образования «Муниципальный округ Киясовский район Удмуртской Республики»  в 2024году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34201626"/>
              </p:ext>
            </p:extLst>
          </p:nvPr>
        </p:nvGraphicFramePr>
        <p:xfrm>
          <a:off x="1" y="1484784"/>
          <a:ext cx="44999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87003352"/>
              </p:ext>
            </p:extLst>
          </p:nvPr>
        </p:nvGraphicFramePr>
        <p:xfrm>
          <a:off x="4499992" y="1484784"/>
          <a:ext cx="46440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445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Расходы бюджета муниципального образования «Муниципальный округ Киясовский район Удмуртской Республики» на 2024 год и плановый период 2025 и 2026 годов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8720"/>
              </p:ext>
            </p:extLst>
          </p:nvPr>
        </p:nvGraphicFramePr>
        <p:xfrm>
          <a:off x="251520" y="1484785"/>
          <a:ext cx="8568952" cy="518935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2024</a:t>
                      </a:r>
                      <a:r>
                        <a:rPr lang="ru-RU" sz="1800" baseline="0" dirty="0">
                          <a:effectLst/>
                        </a:rPr>
                        <a:t>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Общегосударственные вопросы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59604,4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59616,4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59778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оборона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2525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2525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2525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экономика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57073,1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58320,5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64768,5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Жилищно-коммунальное хозяйство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7999,2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1967,9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Охрана</a:t>
                      </a:r>
                      <a:r>
                        <a:rPr lang="ru-RU" sz="1700" baseline="0" dirty="0">
                          <a:effectLst/>
                        </a:rPr>
                        <a:t> окружающей среды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Образование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309726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316354,2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315919,4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Культура и кинематография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85099,4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88158,9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91788,5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Социальная политика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4946,2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4078,5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2955,2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Физическая культура и спорт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Обслуживание муниципального долга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Условно утвержденные расходы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7023,7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7314,2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Итого</a:t>
                      </a:r>
                      <a:endParaRPr lang="ru-RU" sz="17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527685,3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538746,1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547760,7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792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619328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4712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Муниципальные программы МО «Муниципальный округ </a:t>
            </a:r>
            <a:r>
              <a:rPr lang="ru-RU" sz="20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</a:t>
            </a:r>
            <a:r>
              <a:rPr lang="ru-RU" sz="2000" dirty="0" err="1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иясовский</a:t>
            </a: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район Удмуртской Республики»</a:t>
            </a: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на 2024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41055750"/>
              </p:ext>
            </p:extLst>
          </p:nvPr>
        </p:nvGraphicFramePr>
        <p:xfrm>
          <a:off x="0" y="811186"/>
          <a:ext cx="9144000" cy="604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7525" y="863526"/>
            <a:ext cx="1128075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Тыс. руб</a:t>
            </a:r>
            <a:r>
              <a:rPr lang="ru-RU" dirty="0"/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78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83961770-EC0D-C7B1-0BC5-FCA53538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ПОДДЕРЖКИ ОТДЕЛЬНЫХ ЦЕЛЕВЫХ ГРУПП            на 2024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178ED0C-1925-B457-3189-32D5ADAC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83606"/>
              </p:ext>
            </p:extLst>
          </p:nvPr>
        </p:nvGraphicFramePr>
        <p:xfrm>
          <a:off x="323850" y="1557338"/>
          <a:ext cx="8496622" cy="50323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7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Количество, чел.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2024 год, тыс.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7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в детских садах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первого ребенка (20%)  - 11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294,4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второго ребенка (50%)  - 26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третьего и послед. детей (70%)  - 22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200" b="1" i="0" u="none" strike="noStrike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обеспечению жильем молодых семей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Доплата к пенсии муниципальных служащих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11">
                <a:tc>
                  <a:txBody>
                    <a:bodyPr/>
                    <a:lstStyle/>
                    <a:p>
                      <a:pPr algn="l" fontAlgn="ctr"/>
                      <a:endParaRPr lang="ru-RU" sz="1200" b="1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многодетных семей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 – 209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2245,6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4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Денежная компенсация расходов по оплате жилых помещений и коммунальных услуг специалистам, проживающим и работающим в сельской местности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7029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4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материальной помощи гражданам,</a:t>
                      </a:r>
                      <a:r>
                        <a:rPr lang="ru-RU" sz="1200" b="1" i="0" u="none" strike="noStrike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оказавшимся в трудной жизненной ситуации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116632"/>
            <a:ext cx="8568952" cy="1080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«Развитие образования и воспитание»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38287"/>
              </p:ext>
            </p:extLst>
          </p:nvPr>
        </p:nvGraphicFramePr>
        <p:xfrm>
          <a:off x="143509" y="1369822"/>
          <a:ext cx="8856984" cy="537154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71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Цели и задачи программы 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 общедоступного и бесплатного дошкольного образования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повышение его доступности и качества;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 и повышение качества общего образования по основным общеобразовательным программам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обеспечение равного доступа к качественному образованию для всех категорий детей;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предоставления, повышение качества и доступности дополнительного образования детей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способного обеспечить дальнейшую самореализацию личности, её профессиональное самоопределение;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Создание условий и возможностей для успешной социализации и эффективной самореализации детей и молодежи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развитие их потенциала в интересах общества;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Повышение эффективности и результативности системы образования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193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 «Охрана здоровья и формирование здорового образа жизни населения» 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404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70C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Создание условий для оказания медицинской помощи населению,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Обеспечение условий для развития на территории района  физической культуры и массового спорта.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678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>
                <a:solidFill>
                  <a:srgbClr val="00B050"/>
                </a:solidFill>
              </a:rPr>
              <a:t>«Развитие культуры»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54438"/>
              </p:ext>
            </p:extLst>
          </p:nvPr>
        </p:nvGraphicFramePr>
        <p:xfrm>
          <a:off x="143509" y="1412776"/>
          <a:ext cx="8856984" cy="52077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Совершенствование системы библиотечного обслуживания, повышение качества и доступности библиотечных услуг для населения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района, вне зависимости от места проживания;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Охрана и сохранение культурного и исторического наследия, расширение доступа к культурным ценностям и 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 Создание условий для раскрытия творческого потенциала личности, удовлетворения жителями района своих духовных и культурных потребностей, содержательного использования свободного времени;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Сохранение и развитие национальных культур народов, проживающих на территории района, укрепление их духовной общности;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Сохранение кадрового потенциала отрасли, повышение престижности и привлекательности профессий в сфере культуры;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Выполнение полномочий в сфере культуры, отнесенных к вопросам местного значения муниципального района, а также переданных органами местного самоуправления поселений, повышение эффективности и результативности деятельности сферы культуры в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районе.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620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«Социальная поддержка населения»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481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Повышение эффективности и усиление адресной направленности мер по социальной защите населения и граждан, оказавшихся в трудной жизненной ситуации;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Укрепление и развитие института семьи в районе;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Обеспечение жильем отдельных категорий граждан, стимулирование улучшения жилищных условий;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Социальная поддержка граждан, расходы которых на оплату жилого помещения и 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Дальнейшее расширение занятости населения;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Сдерживание регистрируемого уровня безработицы;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Стабилизация ситуации на рынке труда;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-Создание эффективной системы управления муниципальной программой.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599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2088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Что такое бюджет для граждан!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4969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Бюджет для граждан — это упрощенная версия бюджетного документа в доступном для граждан формате. Создан для обеспечения открытости и прозрачности бюджета и бюджетного процесса для населения.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996952"/>
            <a:ext cx="799288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Публичные слушания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396" y="3933056"/>
            <a:ext cx="8496944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Публичные слушания 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района и отчету по его исполнению.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6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656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«Создание условий для устойчивого экономического развития»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41421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effectLst/>
                        </a:rPr>
                        <a:t> и з</a:t>
                      </a:r>
                      <a:r>
                        <a:rPr lang="ru-RU" sz="1600" dirty="0">
                          <a:effectLst/>
                        </a:rPr>
                        <a:t>адачи программы </a:t>
                      </a:r>
                      <a:endParaRPr lang="en-US" sz="16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Развитие сельскохозяйственного производства и повышение его эффективности, расширение рынка сельскохозяйственной продукции, сырья и продовольствия;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Создание благоприятных условий для развития предпринимательства, в том числе в производственной сфере, на территории района;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Развитие потребительского рынка на территории района, повышение качества и доступности услуг общественного питания, торговли и бытового обслуживания;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Улучшение качества питания учащихся общеобразовательных школ в </a:t>
                      </a:r>
                      <a:r>
                        <a:rPr lang="ru-RU" sz="1600" dirty="0" err="1">
                          <a:effectLst/>
                        </a:rPr>
                        <a:t>Киясовском</a:t>
                      </a:r>
                      <a:r>
                        <a:rPr lang="ru-RU" sz="1600" dirty="0">
                          <a:effectLst/>
                        </a:rPr>
                        <a:t> районе;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-Создание условий для эффективного функционирования системы защиты прав потребителей в соответствии с действующим законодательством Российской Федерации;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Формирование благоприятного инвестиционного климата, позволяющего увеличивать приток инвестиций на территорию района в интересах его устойчивого социально-экономического развития.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798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 «Безопасность»</a:t>
            </a:r>
            <a:endParaRPr lang="ru-RU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557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 Предупреждение и ликвидация последствий чрезвычайных ситуаций, реализация мер пожарной безопасности на территории муниципального образования «Муниципальный округ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Обеспечение безопасности граждан на территории муниципального образования, профилактика преступлений и иных правонарушений;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089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81708"/>
              </p:ext>
            </p:extLst>
          </p:nvPr>
        </p:nvGraphicFramePr>
        <p:xfrm>
          <a:off x="143509" y="908720"/>
          <a:ext cx="8856984" cy="56923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8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Реализация целенаправленной градостроительной политики по формированию комфортной и безопасной для проживания  среды, сохранению исторического и культурного наследия, созданию условий для развития жилищного строительства, иного развития территории, а также повышение бюджетной эффективности землепользования;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Создание безопасных и благоприятных условий проживания граждан 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 район</a:t>
                      </a:r>
                      <a:r>
                        <a:rPr lang="ru-RU" sz="1600" baseline="0" dirty="0">
                          <a:solidFill>
                            <a:srgbClr val="008000"/>
                          </a:solidFill>
                          <a:effectLst/>
                        </a:rPr>
                        <a:t> Удмуртской Республики»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, повышение качества жилищно-коммунальных услуг;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-Обеспечение надежной и эффективной работы инженерно-коммунальной инфраструктуры района, ее развитие с учетом потребности в новых мощностях, обеспечение  потребителей необходимым набором коммунальных услуг, отвечающих по качеству установленным нормативным требованиям;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Повышение качества благоустройства территорий сельских поселений и охраны окружающей среды  муниципального образования «Муниципальный округ </a:t>
                      </a:r>
                      <a:r>
                        <a:rPr lang="ru-RU" sz="1600" dirty="0" err="1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 район Удмуртской Республики»;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-Обеспечение доступности, повышение уровня сервиса и комфорта общественного транспорта, в том числе такси, на территории района. Улучшение состояния и развитие сети автомобильных дорог общего пользования местного значения, повышение безопасности дорожного движения.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Муниципальная программа</a:t>
            </a:r>
            <a:r>
              <a:rPr lang="en-US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«Муниципального хозяйство»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965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 «Энергосбережение и повышение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энергетической эффективности»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48729"/>
              </p:ext>
            </p:extLst>
          </p:nvPr>
        </p:nvGraphicFramePr>
        <p:xfrm>
          <a:off x="143509" y="1412776"/>
          <a:ext cx="8856984" cy="52839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Стимулирование рационального использования топливно-энергетических ресурсов потребителями посредством комплексного оснащения средствами учета, контроля и автоматического регулирования потребления энергоносителей на производстве и в быту;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Повышение эффективности бюджетных расходов путем снижения  доли затрат на оплату коммунальных услуг в общих затратах на муниципальное управление;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Снижение удельного потребления энергетических ресурсов при осуществлении регулируемых видов деятельности в муниципальном образовании;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Снижение удельного потребления энергетических ресурсов в жилищном фонде муниципального образования;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Развитие информационного обеспечения мероприятий по энергосбережению и повышению энергетической эффективности;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эффективности.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159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ая программа «Муниципальное управление»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75265"/>
              </p:ext>
            </p:extLst>
          </p:nvPr>
        </p:nvGraphicFramePr>
        <p:xfrm>
          <a:off x="143509" y="1412776"/>
          <a:ext cx="8856984" cy="53285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Совершенствование муниципального управления  в МО «Муниципальный округ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исполнения расходных обязательств при сохранении долгосрочной сбалансированности и устойчивости бюджета муниципального образования «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повышение качества управления муниципальными финансами;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Повышение эффективности управления муниципальным имуществом и земельными участками на территории муниципального образования на основе современных принципов и методов управления, а также оптимизация состава муниципальной собственности и увеличение поступлений в бюджет муниципального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образования «Муниципальный округ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 от использования  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муниципального имущества и земельных ресурсов;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Обеспечение хранения, комплектования, учета и использования документов Архивного фонда Удмуртской Республики и других архивных документов  в интересах граждан, общества и государства;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государственной регистрации актов гражданского состояния на территории  района;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Создание условий для обеспечения сохранности и использования документов отдела  ЗАГС Администрации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муниципального образования «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Перевод государственных услуг в сфере государственной регистрации актов гражданского состояния в электронный вид.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141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БЕЗОПАСНЫЙ ТРУД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2785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Совершенствование системы управления охраной труда в организациях района на основе внедрения механизмов управления профессиональными рисками;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Увеличение продолжительности жизни и улучшение здоровья работающего населения;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нижение профессиональных рисков работников организаций осуществляющих производственную деятельность на территории района;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нормативно-правовой базы в области охраны труда;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Снижение уровня производственного травматизма, профессиональных заболеваний, в том числе снижение смертности от предотвратимых производственных причин;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системы подготовки и повышения квалификации по охране труда работников, в том числе руководителей.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53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ая программа «Комплексные меры противодействия немедицинскому потреблению наркотических средств и их незаконному обороту»</a:t>
            </a:r>
            <a:endParaRPr lang="ru-RU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278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и з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адачи программы 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Обеспечить координацию деятельности субъектов системы профилактики наркомании; усилить взаимодействие органов местного самоуправления, правоохранительных органов, общественных организаций, религиозных конфессий и граждан в сфере профилактики наркомании и связанной с ней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наркопреступности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, реабилитации и социальной;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адаптации больных наркоманией;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Проводить целенаправленную работу по профилактике немедицинского потребления наркотиков среди подростков и молодежи; Формировать у детей, подростков и молодежи систему ценностей, ориентированных на ведение здорового образа жизни;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Совершенствовать систему выявления, лечения и реабилитации лиц, употребляющих наркотики без назначения врача;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Осуществлять подготовку, переподготовку и повышение квалификации специалистов, организующих работу по лечению наркомании, профилактике употребления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 и формированию здорового образа жизни;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-Обеспечить снижение доступности наркотических средств и психотропных веществ для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незаконного потребления;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-Обеспечить информационно - пропагандистское сопровождение профилактики наркомании среди населения. Способствовать созданию обстановки общественной нетерпимости к употреблению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веществ, стимулировать и поощрять граждан, информирующих общественность и компетентные органы о местах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наркоприобретения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, сбыта, распространения и употребления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08721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C00CC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ая программа «Устойчивое развитие сельских территорий»</a:t>
            </a:r>
            <a:endParaRPr lang="ru-RU" sz="2000" dirty="0">
              <a:solidFill>
                <a:srgbClr val="CC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09670"/>
              </p:ext>
            </p:extLst>
          </p:nvPr>
        </p:nvGraphicFramePr>
        <p:xfrm>
          <a:off x="143509" y="1340768"/>
          <a:ext cx="8856984" cy="54273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CC00CC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улучшение условий жизнедеятельности на сельских территориях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улучшение инвестиционного климата в сфере АПК на сельских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территориях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района за счет реализации инфра-структурных мероприятий в рамках Программы;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содействие созданию высокотехнологичных рабочих мест на сельских территориях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активизация участия граждан, проживающих на сельских территориях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района, в решении вопросов местного значения;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формирование в Удмурткой Республике позитивного отношения к развитию сельских территорий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удовлетворение потребностей в благоустроенном жилье населения, проживающего на сельских территориях района,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в том числе молодых семей и молодых специалистов;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повышение уровня комплексного обустройства объектами социальной и инженерной инфраструктуры сельских территорий;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реализация общественно значимых проектов в интересах сельских жителей района с помощью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грантовой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поддержки;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проведение мероприятий по поощрению и популяризации достижений в сельском развитии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района.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134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Обслуживание муниципального долга</a:t>
            </a:r>
            <a:endParaRPr lang="ru-RU" sz="11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8019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2024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35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844824"/>
            <a:ext cx="2218725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На обслуживание муниципального долга выделено: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2218725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Предельный объём муниципального долга  (тыс. руб.)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7" y="4509120"/>
            <a:ext cx="1656184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На 01.01.2025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26229" y="2780928"/>
            <a:ext cx="51757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24488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2025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24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7355" y="1844824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2026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16 тыс. руб.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799243" y="2863480"/>
            <a:ext cx="56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35996" y="2863480"/>
            <a:ext cx="6120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25532" y="4509120"/>
            <a:ext cx="1822731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01.01.2026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16822" y="4509120"/>
            <a:ext cx="1656184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01.01.2027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33242" y="5393269"/>
            <a:ext cx="4835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1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417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Киясовский район Удмуртской Республики» на 2024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66960"/>
              </p:ext>
            </p:extLst>
          </p:nvPr>
        </p:nvGraphicFramePr>
        <p:xfrm>
          <a:off x="395536" y="1124744"/>
          <a:ext cx="8424936" cy="4857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0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крупным и средним предприятиям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1033,0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Темп роста в сопоставимых ценах к предыдущему году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Продукция сельского хозяйства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2020</a:t>
                      </a:r>
                      <a:r>
                        <a:rPr lang="ru-RU" sz="1200" dirty="0">
                          <a:effectLst/>
                        </a:rPr>
                        <a:t>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2042</a:t>
                      </a:r>
                      <a:r>
                        <a:rPr lang="ru-RU" sz="1200" dirty="0">
                          <a:effectLst/>
                        </a:rPr>
                        <a:t>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производства продукции сельского хозяйства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сопост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ценах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розничного товарооборота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 крупным и средним предприятиям)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272</a:t>
                      </a:r>
                      <a:r>
                        <a:rPr lang="ru-RU" sz="1200" dirty="0">
                          <a:effectLst/>
                        </a:rPr>
                        <a:t>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273,8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</a:t>
                      </a:r>
                      <a:r>
                        <a:rPr lang="ru-RU" sz="1200" dirty="0">
                          <a:effectLst/>
                        </a:rPr>
                        <a:t>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98</a:t>
                      </a:r>
                      <a:r>
                        <a:rPr lang="ru-RU" sz="1200" dirty="0">
                          <a:effectLst/>
                        </a:rPr>
                        <a:t>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Инвестиции в основной капитал по организациям, не относящимся к субъектам малого предпринимательства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предыдущему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105,1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/>
                          <a:cs typeface="Times New Roman"/>
                        </a:rPr>
                        <a:t>   5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Номинальная начисленная среднемесячная заработная плата одного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работника по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42503,0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42542,0</a:t>
                      </a: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2710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Бюджет -  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это план доходов и расходов на определенный период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 </a:t>
            </a:r>
            <a:r>
              <a:rPr lang="ru-RU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старонормандского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en-US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bougette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– это сумка, кошелек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1821424"/>
              </p:ext>
            </p:extLst>
          </p:nvPr>
        </p:nvGraphicFramePr>
        <p:xfrm>
          <a:off x="216024" y="1340768"/>
          <a:ext cx="90364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67744" y="1556792"/>
            <a:ext cx="4752528" cy="1224136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Бюджет муниципального образования «Муниципальный округ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Киясовский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район Удмуртской Республики»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501008"/>
            <a:ext cx="2664296" cy="115212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Доходы бюджета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 </a:t>
            </a:r>
          </a:p>
          <a:p>
            <a:pPr lvl="0"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поступающие в бюджет денежные средства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3429000"/>
            <a:ext cx="2592288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Расходы бюджета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выплачиваемые из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бюджета денежные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средства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247608" y="2852936"/>
            <a:ext cx="4846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483768" y="2852936"/>
            <a:ext cx="484632" cy="50405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301208"/>
            <a:ext cx="7776864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Бюджетное равновесие, при котором общий объем предусмотренных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бюджетом расходов соответствует общему объему поступлений в бюджет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называется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сбалансированностью бюджета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является основополагающим принципом при составлении проектов бюджетов </a:t>
            </a: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0450" y="2996952"/>
            <a:ext cx="20516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860584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0"/>
            <a:ext cx="7704856" cy="9807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Киясовский район Удмуртской Республики» на 2024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50221"/>
              </p:ext>
            </p:extLst>
          </p:nvPr>
        </p:nvGraphicFramePr>
        <p:xfrm>
          <a:off x="251519" y="1124744"/>
          <a:ext cx="8568952" cy="346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665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2024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предприятий (по крупным и средним организациям)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1,538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1,540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Фонд заработной платы по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784,4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786,2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официально зарегистрированной безработицы ( на конец года)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зарегистрированных безработных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малых предприятий, в том числе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микропредприятий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Среднесписочная численность работников (без внешних совместителей) по малым предприятиям (включая микропредприятия),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325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19" y="5733256"/>
            <a:ext cx="867696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rgbClr val="FF0000"/>
                </a:solidFill>
              </a:rPr>
              <a:t>         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 Прогноз разработан в двух вариантах: вариант 1 (консервативный) и вариант 2 (базовый).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- Первый вариант (консервативный) </a:t>
            </a:r>
            <a:r>
              <a:rPr lang="ru-RU" sz="1000" dirty="0">
                <a:solidFill>
                  <a:srgbClr val="FF0000"/>
                </a:solidFill>
              </a:rPr>
              <a:t>разрабатывается на основе </a:t>
            </a:r>
            <a:r>
              <a:rPr lang="ru-RU" sz="1000" b="1" dirty="0">
                <a:solidFill>
                  <a:srgbClr val="FF0000"/>
                </a:solidFill>
              </a:rPr>
              <a:t>консервативных</a:t>
            </a:r>
            <a:r>
              <a:rPr lang="ru-RU" sz="1000" dirty="0">
                <a:solidFill>
                  <a:srgbClr val="FF0000"/>
                </a:solidFill>
              </a:rPr>
              <a:t> оценок темпов экономического роста с учетом возможности ухудшения внешнеэкономических условий.</a:t>
            </a:r>
            <a:endParaRPr lang="ru-RU" sz="1000" b="1" dirty="0">
              <a:solidFill>
                <a:srgbClr val="FF0000"/>
              </a:solidFill>
            </a:endParaRP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- Второй вариант (базовый)  - </a:t>
            </a:r>
            <a:r>
              <a:rPr lang="ru-RU" sz="1000" dirty="0">
                <a:solidFill>
                  <a:srgbClr val="FF0000"/>
                </a:solidFill>
              </a:rPr>
              <a:t> характеризует </a:t>
            </a:r>
            <a:r>
              <a:rPr lang="ru-RU" sz="1000" b="1" dirty="0">
                <a:solidFill>
                  <a:srgbClr val="FF0000"/>
                </a:solidFill>
              </a:rPr>
              <a:t>основные</a:t>
            </a:r>
            <a:r>
              <a:rPr lang="ru-RU" sz="1000" dirty="0">
                <a:solidFill>
                  <a:srgbClr val="FF0000"/>
                </a:solidFill>
              </a:rPr>
              <a:t> тенденции и параметры </a:t>
            </a:r>
            <a:r>
              <a:rPr lang="ru-RU" sz="1000" b="1" dirty="0">
                <a:solidFill>
                  <a:srgbClr val="FF0000"/>
                </a:solidFill>
              </a:rPr>
              <a:t>развития</a:t>
            </a:r>
            <a:r>
              <a:rPr lang="ru-RU" sz="1000" dirty="0">
                <a:solidFill>
                  <a:srgbClr val="FF0000"/>
                </a:solidFill>
              </a:rPr>
              <a:t> экономики в условиях </a:t>
            </a:r>
            <a:r>
              <a:rPr lang="ru-RU" sz="1000" b="1" dirty="0">
                <a:solidFill>
                  <a:srgbClr val="FF0000"/>
                </a:solidFill>
              </a:rPr>
              <a:t>консервативного</a:t>
            </a:r>
            <a:r>
              <a:rPr lang="ru-RU" sz="1000" dirty="0">
                <a:solidFill>
                  <a:srgbClr val="FF0000"/>
                </a:solidFill>
              </a:rPr>
              <a:t> изменения внешних условий</a:t>
            </a:r>
            <a:r>
              <a:rPr lang="ru-RU" sz="1000" b="1" dirty="0">
                <a:solidFill>
                  <a:srgbClr val="FF0000"/>
                </a:solidFill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19417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Основные направления бюджетной и налоговой политики муниципального образования «Муниципальный округ Киясовский район Удмуртской Республики» на 2024 год и на плановый период 2025 и 2026 годов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340768"/>
            <a:ext cx="8352928" cy="5184576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/>
              <a:t>Обеспечение сбалансированности и повышение устойчивости бюджета муниципального образования «Муниципальный округ </a:t>
            </a:r>
            <a:r>
              <a:rPr lang="ru-RU" dirty="0" err="1"/>
              <a:t>Киясовский</a:t>
            </a:r>
            <a:r>
              <a:rPr lang="ru-RU" dirty="0"/>
              <a:t> район Удмуртской Республики»;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Гарантированное исполнение социальных обязательств бюджета муниципального образования «Муниципальный округ </a:t>
            </a:r>
            <a:r>
              <a:rPr lang="ru-RU" dirty="0" err="1"/>
              <a:t>Киясовский</a:t>
            </a:r>
            <a:r>
              <a:rPr lang="ru-RU" dirty="0"/>
              <a:t> район Удмуртской Республики»; </a:t>
            </a:r>
          </a:p>
          <a:p>
            <a:endParaRPr lang="ru-RU" dirty="0"/>
          </a:p>
          <a:p>
            <a:r>
              <a:rPr lang="ru-RU" dirty="0"/>
              <a:t>3. Создание условий для социально-экономического развития муниципального образования «Муниципальный округ </a:t>
            </a:r>
            <a:r>
              <a:rPr lang="ru-RU" dirty="0" err="1"/>
              <a:t>Киясовский</a:t>
            </a:r>
            <a:r>
              <a:rPr lang="ru-RU" dirty="0"/>
              <a:t> район Удмуртской Республики»; </a:t>
            </a:r>
          </a:p>
          <a:p>
            <a:endParaRPr lang="ru-RU" dirty="0"/>
          </a:p>
          <a:p>
            <a:r>
              <a:rPr lang="ru-RU" dirty="0"/>
              <a:t>4. Формирование реалистичных планов по доходам и расходам бюджета муниципального образования «Муниципальный округ Киясовский район Удмуртской Республики», основанных на объективной оценке ожидаемого исполнения бюджета в 2023 году, и объективного прогноза показателей социально-экономического развития муниципального образования «Киясовский район» на 2024 год и на плановый период 2025 и 2026 годов.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880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Контактная информация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5736609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296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293" y="166454"/>
            <a:ext cx="8352928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Доходы бюджета –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это безвозмездные и безвозвратные поступления денежных средств в бюджет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4819703"/>
              </p:ext>
            </p:extLst>
          </p:nvPr>
        </p:nvGraphicFramePr>
        <p:xfrm>
          <a:off x="179512" y="112474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268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9694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Расходы бюджета 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9694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расходов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осуществляется в соответствии с расходными обязательствами, обусловленными установленным законодательством  разграничением полномочий, исполнение которых должно происходить за счет средств бюджетов.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2420888"/>
            <a:ext cx="633670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Доходы – Расходы = Дефицит (Профицит)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Дефицит ( расходы больше доходов	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Профицит ( доходы больше расходов)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047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дефицитном бюджете растет долг и</a:t>
            </a:r>
            <a:r>
              <a:rPr lang="ru-RU" dirty="0"/>
              <a:t> </a:t>
            </a:r>
            <a:r>
              <a:rPr lang="ru-RU" b="1" dirty="0"/>
              <a:t>(или) снижаются</a:t>
            </a:r>
            <a:r>
              <a:rPr lang="ru-RU" dirty="0"/>
              <a:t> </a:t>
            </a:r>
            <a:r>
              <a:rPr lang="ru-RU" b="1" dirty="0"/>
              <a:t>остатки средств</a:t>
            </a:r>
            <a:r>
              <a:rPr lang="ru-RU" dirty="0"/>
              <a:t> </a:t>
            </a:r>
            <a:r>
              <a:rPr lang="ru-RU" b="1" dirty="0"/>
              <a:t>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70035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</a:t>
            </a:r>
            <a:r>
              <a:rPr lang="ru-RU" b="1" dirty="0" err="1"/>
              <a:t>профицитном</a:t>
            </a:r>
            <a:r>
              <a:rPr lang="ru-RU" b="1" dirty="0"/>
              <a:t> бюджете снижается долг и (или) растут остатки средств 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23728" y="3789040"/>
            <a:ext cx="288032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94" y="3801160"/>
            <a:ext cx="347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1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2663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характеристики проекта бюджета муниципального образования «Муниципальный округ Киясовский район Удмуртской Республики» на 2024 год и на плановый период 2025 и 20</a:t>
            </a:r>
            <a:r>
              <a:rPr lang="en-US" dirty="0"/>
              <a:t>2</a:t>
            </a:r>
            <a:r>
              <a:rPr lang="ru-RU" dirty="0"/>
              <a:t>6 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569032"/>
              </p:ext>
            </p:extLst>
          </p:nvPr>
        </p:nvGraphicFramePr>
        <p:xfrm>
          <a:off x="1331640" y="2780928"/>
          <a:ext cx="75608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89379613"/>
              </p:ext>
            </p:extLst>
          </p:nvPr>
        </p:nvGraphicFramePr>
        <p:xfrm>
          <a:off x="1331640" y="4149080"/>
          <a:ext cx="76328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25871993"/>
              </p:ext>
            </p:extLst>
          </p:nvPr>
        </p:nvGraphicFramePr>
        <p:xfrm>
          <a:off x="1259632" y="5548736"/>
          <a:ext cx="77048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9" name="Овал 18"/>
          <p:cNvSpPr/>
          <p:nvPr/>
        </p:nvSpPr>
        <p:spPr>
          <a:xfrm>
            <a:off x="179512" y="2938972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2024 год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179512" y="4293096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 год</a:t>
            </a:r>
          </a:p>
        </p:txBody>
      </p:sp>
      <p:sp>
        <p:nvSpPr>
          <p:cNvPr id="23" name="Овал 22"/>
          <p:cNvSpPr/>
          <p:nvPr/>
        </p:nvSpPr>
        <p:spPr>
          <a:xfrm>
            <a:off x="179512" y="5661248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2026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76264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Профицит(+)</a:t>
            </a:r>
          </a:p>
          <a:p>
            <a:pPr algn="ctr"/>
            <a:endParaRPr lang="ru-RU" dirty="0"/>
          </a:p>
        </p:txBody>
      </p:sp>
      <p:sp>
        <p:nvSpPr>
          <p:cNvPr id="24" name="Равно 23"/>
          <p:cNvSpPr/>
          <p:nvPr/>
        </p:nvSpPr>
        <p:spPr>
          <a:xfrm>
            <a:off x="5868144" y="2051284"/>
            <a:ext cx="360040" cy="360040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3419872" y="2051284"/>
            <a:ext cx="432048" cy="360040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967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2021" y="0"/>
            <a:ext cx="956455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Основные параметры бюджета муниципального образования «Муниципальный округ Киясовский район Удмуртской Республики» на 2024 год и плановый период 2025 и 2026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7933"/>
              </p:ext>
            </p:extLst>
          </p:nvPr>
        </p:nvGraphicFramePr>
        <p:xfrm>
          <a:off x="251520" y="1124745"/>
          <a:ext cx="8640960" cy="28825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5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522083,6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538746,1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547760,7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из них: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123401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129139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141737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398682,6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409607,1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406023,7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Расходы,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527685,3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538746,1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547760,7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Дефицит (-), профицит (+)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-5601,7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2793850"/>
              </p:ext>
            </p:extLst>
          </p:nvPr>
        </p:nvGraphicFramePr>
        <p:xfrm>
          <a:off x="251520" y="3933056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5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579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1536" y="0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Налоговые и неналоговые доходы бюджета муниципального образования «Муниципальный округ Киясовский район Удмуртской Республики»  в 2024 году и плановый период 2025 и 2026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22722"/>
              </p:ext>
            </p:extLst>
          </p:nvPr>
        </p:nvGraphicFramePr>
        <p:xfrm>
          <a:off x="251520" y="1116387"/>
          <a:ext cx="8640961" cy="7080251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2024 год тыс.руб.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2025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2026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83433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18070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18496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24944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 на совокупный доход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4331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</a:t>
                      </a:r>
                      <a:r>
                        <a:rPr lang="ru-RU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имущество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965717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4327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оказания платных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неналоговые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123401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129139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141737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9563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7" cy="87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76262220"/>
              </p:ext>
            </p:extLst>
          </p:nvPr>
        </p:nvGraphicFramePr>
        <p:xfrm>
          <a:off x="179511" y="260648"/>
          <a:ext cx="8964487" cy="828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54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7513</TotalTime>
  <Words>3231</Words>
  <Application>Microsoft Office PowerPoint</Application>
  <PresentationFormat>Экран (4:3)</PresentationFormat>
  <Paragraphs>525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</vt:lpstr>
      <vt:lpstr>Candara</vt:lpstr>
      <vt:lpstr>Comic Sans MS</vt:lpstr>
      <vt:lpstr>Symbol</vt:lpstr>
      <vt:lpstr>Times New Roman</vt:lpstr>
      <vt:lpstr>Волна</vt:lpstr>
      <vt:lpstr>ПРОЕКТ БЮДЖЕТА МУНИЦИПАЛЬНОГО ОБРАЗОВАНИЯ «МУНИЦИПАЛЬНЫЙ ОКРУГ КИЯСОВСКИЙ РАЙОН УДМУРТСКОЙ РЕСПУБЛИКИ» 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СОЦИАЛЬНОЙ ПОДДЕРЖКИ ОТДЕЛЬНЫХ ЦЕЛЕВЫХ ГРУПП           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UprFin</dc:creator>
  <cp:lastModifiedBy>Киясовский район Управление финансов</cp:lastModifiedBy>
  <cp:revision>546</cp:revision>
  <cp:lastPrinted>2018-12-12T10:58:12Z</cp:lastPrinted>
  <dcterms:created xsi:type="dcterms:W3CDTF">2015-02-06T05:12:18Z</dcterms:created>
  <dcterms:modified xsi:type="dcterms:W3CDTF">2023-11-20T12:08:33Z</dcterms:modified>
</cp:coreProperties>
</file>