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4.xml" ContentType="application/vnd.ms-office.activeX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5.xml" ContentType="application/vnd.ms-office.activeX+xml"/>
  <Override PartName="/ppt/activeX/activeX6.xml" ContentType="application/vnd.ms-office.activeX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8.xml" ContentType="application/vnd.ms-office.activeX+xml"/>
  <Override PartName="/ppt/notesSlides/notesSlide1.xml" ContentType="application/vnd.openxmlformats-officedocument.presentationml.notesSlide+xml"/>
  <Override PartName="/ppt/activeX/activeX9.xml" ContentType="application/vnd.ms-office.activeX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activeX/activeX10.xml" ContentType="application/vnd.ms-office.activeX+xml"/>
  <Override PartName="/ppt/charts/chart3.xml" ContentType="application/vnd.openxmlformats-officedocument.drawingml.chart+xml"/>
  <Override PartName="/ppt/activeX/activeX11.xml" ContentType="application/vnd.ms-office.activeX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activeX/activeX12.xml" ContentType="application/vnd.ms-office.activeX+xml"/>
  <Override PartName="/ppt/notesSlides/notesSlide3.xml" ContentType="application/vnd.openxmlformats-officedocument.presentationml.notesSlide+xml"/>
  <Override PartName="/ppt/activeX/activeX13.xml" ContentType="application/vnd.ms-office.activeX+xml"/>
  <Override PartName="/ppt/charts/chart6.xml" ContentType="application/vnd.openxmlformats-officedocument.drawingml.chart+xml"/>
  <Override PartName="/ppt/activeX/activeX14.xml" ContentType="application/vnd.ms-office.activeX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98" r:id="rId3"/>
    <p:sldId id="299" r:id="rId4"/>
    <p:sldId id="296" r:id="rId5"/>
    <p:sldId id="297" r:id="rId6"/>
    <p:sldId id="315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270" r:id="rId15"/>
    <p:sldId id="27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6" r:id="rId30"/>
    <p:sldId id="318" r:id="rId31"/>
    <p:sldId id="317" r:id="rId32"/>
    <p:sldId id="314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ясовский район Управление финансов" initials="КУ" lastIdx="1" clrIdx="0">
    <p:extLst>
      <p:ext uri="{19B8F6BF-5375-455C-9EA6-DF929625EA0E}">
        <p15:presenceInfo xmlns:p15="http://schemas.microsoft.com/office/powerpoint/2012/main" userId="7763db27232fa1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  <a:srgbClr val="F5CF45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101" d="100"/>
          <a:sy n="101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123401</c:v>
                </c:pt>
                <c:pt idx="1">
                  <c:v>129139</c:v>
                </c:pt>
                <c:pt idx="2">
                  <c:v>141737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764-9E03-3B40668EEA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458300.5</c:v>
                </c:pt>
                <c:pt idx="1">
                  <c:v>430216.3</c:v>
                </c:pt>
                <c:pt idx="2">
                  <c:v>406622.7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7-4764-9E03-3B40668EEA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587303.19999999995</c:v>
                </c:pt>
                <c:pt idx="1">
                  <c:v>559355.30000000005</c:v>
                </c:pt>
                <c:pt idx="2">
                  <c:v>548359.69999999995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7-4764-9E03-3B40668EE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955200"/>
        <c:axId val="181961088"/>
        <c:axId val="0"/>
      </c:bar3DChart>
      <c:catAx>
        <c:axId val="18195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961088"/>
        <c:crosses val="autoZero"/>
        <c:auto val="1"/>
        <c:lblAlgn val="ctr"/>
        <c:lblOffset val="100"/>
        <c:noMultiLvlLbl val="0"/>
      </c:catAx>
      <c:valAx>
        <c:axId val="18196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955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и неналоговых доходов</a:t>
            </a:r>
            <a:r>
              <a:rPr lang="ru-RU" baseline="0" dirty="0"/>
              <a:t> </a:t>
            </a:r>
          </a:p>
          <a:p>
            <a:pPr>
              <a:defRPr/>
            </a:pPr>
            <a:r>
              <a:rPr lang="ru-RU" baseline="0" dirty="0"/>
              <a:t>на 2024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320293999792926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8D-414A-8CAD-0E64929F1ADB}"/>
              </c:ext>
            </c:extLst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C8D-414A-8CAD-0E64929F1ADB}"/>
              </c:ext>
            </c:extLst>
          </c:dPt>
          <c:dPt>
            <c:idx val="11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B2A-4A5B-B18A-DEB3FE1FE8E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/>
                      <a:t>67,6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8D-414A-8CAD-0E64929F1A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/>
                      <a:t>14,7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8D-414A-8CAD-0E64929F1A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800" dirty="0"/>
                      <a:t>3,5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8D-414A-8CAD-0E64929F1A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dirty="0"/>
                      <a:t>6,1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8D-414A-8CAD-0E64929F1ADB}"/>
                </c:ext>
              </c:extLst>
            </c:dLbl>
            <c:dLbl>
              <c:idx val="4"/>
              <c:layout>
                <c:manualLayout>
                  <c:x val="-5.2977264622058116E-2"/>
                  <c:y val="-7.353289248054563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8D-414A-8CAD-0E64929F1ADB}"/>
                </c:ext>
              </c:extLst>
            </c:dLbl>
            <c:dLbl>
              <c:idx val="5"/>
              <c:layout>
                <c:manualLayout>
                  <c:x val="-5.9092282692807745E-2"/>
                  <c:y val="-5.181078913937096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0,4%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8D-414A-8CAD-0E64929F1A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800" dirty="0"/>
                      <a:t>3,5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8D-414A-8CAD-0E64929F1A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800" dirty="0"/>
                      <a:t>0,2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C8D-414A-8CAD-0E64929F1ADB}"/>
                </c:ext>
              </c:extLst>
            </c:dLbl>
            <c:dLbl>
              <c:idx val="8"/>
              <c:layout>
                <c:manualLayout>
                  <c:x val="-5.4876822685450011E-3"/>
                  <c:y val="-4.469400403700462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2,7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C8D-414A-8CAD-0E64929F1A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C8D-414A-8CAD-0E64929F1A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800" dirty="0"/>
                      <a:t>0</a:t>
                    </a:r>
                    <a:r>
                      <a:rPr lang="en-US" dirty="0"/>
                      <a:t>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C8D-414A-8CAD-0E64929F1ADB}"/>
                </c:ext>
              </c:extLst>
            </c:dLbl>
            <c:dLbl>
              <c:idx val="11"/>
              <c:layout>
                <c:manualLayout>
                  <c:x val="4.6251670619858118E-2"/>
                  <c:y val="2.364109301864981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367877381048128E-2"/>
                      <c:h val="3.83028697294503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B2A-4A5B-B18A-DEB3FE1FE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83433</c:v>
                </c:pt>
                <c:pt idx="1">
                  <c:v>18070</c:v>
                </c:pt>
                <c:pt idx="2">
                  <c:v>4331</c:v>
                </c:pt>
                <c:pt idx="3">
                  <c:v>7544</c:v>
                </c:pt>
                <c:pt idx="4">
                  <c:v>71</c:v>
                </c:pt>
                <c:pt idx="5">
                  <c:v>544</c:v>
                </c:pt>
                <c:pt idx="6">
                  <c:v>4327</c:v>
                </c:pt>
                <c:pt idx="7">
                  <c:v>277</c:v>
                </c:pt>
                <c:pt idx="8">
                  <c:v>3300</c:v>
                </c:pt>
                <c:pt idx="9">
                  <c:v>300</c:v>
                </c:pt>
                <c:pt idx="10">
                  <c:v>430</c:v>
                </c:pt>
                <c:pt idx="11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C8D-414A-8CAD-0E64929F1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169159930735575"/>
          <c:y val="9.5082671973645436E-2"/>
          <c:w val="0.35664632304399602"/>
          <c:h val="0.8528250484245710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24-4F9A-8835-DE58EA10FD86}"/>
                </c:ext>
              </c:extLst>
            </c:dLbl>
            <c:dLbl>
              <c:idx val="1"/>
              <c:layout>
                <c:manualLayout>
                  <c:x val="-6.1460879346739307E-2"/>
                  <c:y val="-0.15616946700911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24-4F9A-8835-DE58EA10FD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46,8%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24-4F9A-8835-DE58EA10FD86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729252305299409E-2"/>
                      <c:h val="8.559098008717985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7F7-4026-99E3-23636CD79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- 126643,3</c:v>
                </c:pt>
                <c:pt idx="1">
                  <c:v>Субсидии - 81066,4</c:v>
                </c:pt>
                <c:pt idx="2">
                  <c:v>Субвенции - 214358,2</c:v>
                </c:pt>
                <c:pt idx="3">
                  <c:v>Межбюджетные трансферты - 36232,6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27.6</c:v>
                </c:pt>
                <c:pt idx="1">
                  <c:v>17.7</c:v>
                </c:pt>
                <c:pt idx="2">
                  <c:v>46.8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4-4F9A-8835-DE58EA10F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487"/>
          <c:h val="0.755999141250331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доходов 581701,5 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6050298767264201"/>
                  <c:y val="0.1188967968551440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123401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41-4DA8-934C-9BB4924E1B3B}"/>
                </c:ext>
              </c:extLst>
            </c:dLbl>
            <c:dLbl>
              <c:idx val="1"/>
              <c:layout>
                <c:manualLayout>
                  <c:x val="0.19857195269946093"/>
                  <c:y val="-0.10589139258499433"/>
                </c:manualLayout>
              </c:layout>
              <c:tx>
                <c:rich>
                  <a:bodyPr/>
                  <a:lstStyle/>
                  <a:p>
                    <a:pPr>
                      <a:defRPr sz="1800" baseline="0"/>
                    </a:pPr>
                    <a:r>
                      <a:rPr lang="en-US" sz="1700" baseline="0" dirty="0"/>
                      <a:t>458300,5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531453729574"/>
                      <c:h val="0.1099288054751907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341-4DA8-934C-9BB4924E1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123401</c:v>
                </c:pt>
                <c:pt idx="1">
                  <c:v>458300.5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1-4DA8-934C-9BB4924E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740629215109133E-2"/>
          <c:y val="0.31582982408347426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33.6</c:v>
                </c:pt>
                <c:pt idx="1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3-45E9-BEE7-3334FDD6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089"/>
          <c:w val="0.4576835517301196"/>
          <c:h val="0.647549577824687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2024 год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277779448576088E-2"/>
          <c:y val="0.16309273840769911"/>
          <c:w val="0.60586795777208635"/>
          <c:h val="0.80782385535141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DD-4217-80B1-FFD560217C9E}"/>
                </c:ext>
              </c:extLst>
            </c:dLbl>
            <c:dLbl>
              <c:idx val="1"/>
              <c:layout>
                <c:manualLayout>
                  <c:x val="-4.2828744841288804E-2"/>
                  <c:y val="-9.87955672207640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DD-4217-80B1-FFD560217C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DD-4217-80B1-FFD560217C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DD-4217-80B1-FFD560217C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DD-4217-80B1-FFD560217C9E}"/>
                </c:ext>
              </c:extLst>
            </c:dLbl>
            <c:dLbl>
              <c:idx val="5"/>
              <c:layout>
                <c:manualLayout>
                  <c:x val="-0.47638894098741696"/>
                  <c:y val="-0.2712522601341498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0,1%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26389919771426E-2"/>
                      <c:h val="5.5509332166812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DDD-4217-80B1-FFD560217C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57,1%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DD-4217-80B1-FFD560217C9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DD-4217-80B1-FFD560217C9E}"/>
                </c:ext>
              </c:extLst>
            </c:dLbl>
            <c:dLbl>
              <c:idx val="8"/>
              <c:layout>
                <c:manualLayout>
                  <c:x val="-5.3614944621056936E-3"/>
                  <c:y val="1.102362204724409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0,9%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87560661369275E-2"/>
                      <c:h val="3.51389617964421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1DDD-4217-80B1-FFD560217C9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DD-4217-80B1-FFD560217C9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DD-4217-80B1-FFD560217C9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/>
                      <a:t>1,7%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DD-4217-80B1-FFD560217C9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DD-4217-80B1-FFD560217C9E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60771.8</c:v>
                </c:pt>
                <c:pt idx="1">
                  <c:v>786</c:v>
                </c:pt>
                <c:pt idx="2">
                  <c:v>2525</c:v>
                </c:pt>
                <c:pt idx="3">
                  <c:v>58815.7</c:v>
                </c:pt>
                <c:pt idx="4">
                  <c:v>37729.5</c:v>
                </c:pt>
                <c:pt idx="5">
                  <c:v>277</c:v>
                </c:pt>
                <c:pt idx="6">
                  <c:v>335512.40000000002</c:v>
                </c:pt>
                <c:pt idx="7">
                  <c:v>85375.5</c:v>
                </c:pt>
                <c:pt idx="8">
                  <c:v>5075.3</c:v>
                </c:pt>
                <c:pt idx="9">
                  <c:v>400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DD-4217-80B1-FFD560217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5"/>
      </c:pieChart>
    </c:plotArea>
    <c:legend>
      <c:legendPos val="r"/>
      <c:layout>
        <c:manualLayout>
          <c:xMode val="edge"/>
          <c:yMode val="edge"/>
          <c:x val="0.67986107610029534"/>
          <c:y val="0.10176582093904926"/>
          <c:w val="0.31875003485892772"/>
          <c:h val="0.82781729367162438"/>
        </c:manualLayout>
      </c:layout>
      <c:overlay val="0"/>
      <c:txPr>
        <a:bodyPr/>
        <a:lstStyle/>
        <a:p>
          <a:pPr>
            <a:defRPr sz="1400" kern="0" spc="-1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401031430559091E-2"/>
          <c:y val="3.437500000000001E-2"/>
          <c:w val="0.59486620678764068"/>
          <c:h val="0.84093233267716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308054.09999999998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B-482F-9212-7D9669D8D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B-482F-9212-7D9669D8D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84834.4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B-482F-9212-7D9669D8DC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2864.7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BB-482F-9212-7D9669D8DC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BB-482F-9212-7D9669D8DC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BB-482F-9212-7D9669D8DC2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BB-482F-9212-7D9669D8DC27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64183.3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BB-482F-9212-7D9669D8DC2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BB-482F-9212-7D9669D8DC2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42649.7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BB-482F-9212-7D9669D8DC27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BB-482F-9212-7D9669D8DC27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BB-482F-9212-7D9669D8DC27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23772.1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BB-482F-9212-7D9669D8D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10"/>
        <c:axId val="184124160"/>
        <c:axId val="184125696"/>
      </c:barChart>
      <c:catAx>
        <c:axId val="1841241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4125696"/>
        <c:crossesAt val="0.5"/>
        <c:auto val="1"/>
        <c:lblAlgn val="ctr"/>
        <c:lblOffset val="100"/>
        <c:noMultiLvlLbl val="0"/>
      </c:catAx>
      <c:valAx>
        <c:axId val="184125696"/>
        <c:scaling>
          <c:logBase val="5"/>
          <c:orientation val="minMax"/>
          <c:max val="184544.5"/>
        </c:scaling>
        <c:delete val="0"/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crossAx val="184124160"/>
        <c:crosses val="autoZero"/>
        <c:crossBetween val="between"/>
        <c:majorUnit val="10"/>
        <c:minorUnit val="10"/>
      </c:valAx>
    </c:plotArea>
    <c:legend>
      <c:legendPos val="r"/>
      <c:legendEntry>
        <c:idx val="12"/>
        <c:delete val="1"/>
      </c:legendEntry>
      <c:layout>
        <c:manualLayout>
          <c:xMode val="edge"/>
          <c:yMode val="edge"/>
          <c:x val="0.64042701666962343"/>
          <c:y val="8.4011183409974186E-3"/>
          <c:w val="0.35957294400699918"/>
          <c:h val="0.99159888165900267"/>
        </c:manualLayout>
      </c:layout>
      <c:overlay val="0"/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CEB669E1-5809-443F-8BF1-FD8F8D4CAC57}" type="presOf" srcId="{1711927D-E003-4E6B-81C7-6399944704FC}" destId="{E8377A75-F1C4-45CD-A01E-8F2FD9C46611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/>
            <a:t>Доходы бюджета</a:t>
          </a:r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/>
            <a:t>Налоговые доходы</a:t>
          </a:r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/>
            <a:t>Поступления от уплаты налогов, установленных Налоговым кодексом Российской Федерации:</a:t>
          </a:r>
          <a:endParaRPr lang="ru-RU" sz="1600" dirty="0"/>
        </a:p>
        <a:p>
          <a:pPr algn="l"/>
          <a:r>
            <a:rPr lang="ru-RU" sz="1600" dirty="0"/>
            <a:t>-налог на доходы физических лиц;</a:t>
          </a:r>
        </a:p>
        <a:p>
          <a:pPr algn="l"/>
          <a:r>
            <a:rPr lang="ru-RU" sz="1600" dirty="0"/>
            <a:t>-акцизы;</a:t>
          </a:r>
        </a:p>
        <a:p>
          <a:pPr algn="l"/>
          <a:r>
            <a:rPr lang="ru-RU" sz="1600" dirty="0"/>
            <a:t>-налоги на совокупный доход;</a:t>
          </a:r>
        </a:p>
        <a:p>
          <a:pPr algn="l"/>
          <a:r>
            <a:rPr lang="ru-RU" sz="1600" dirty="0"/>
            <a:t>-другие налоги</a:t>
          </a:r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/>
            <a:t>Неналого</a:t>
          </a:r>
          <a:r>
            <a:rPr lang="ru-RU" sz="1600" dirty="0"/>
            <a:t>-</a:t>
          </a:r>
        </a:p>
        <a:p>
          <a:r>
            <a:rPr lang="ru-RU" sz="1600" dirty="0"/>
            <a:t>вые доходы</a:t>
          </a:r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/>
            <a:t> - </a:t>
          </a:r>
          <a:r>
            <a:rPr lang="ru-RU" sz="1600" dirty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/>
            <a:t>- другие</a:t>
          </a:r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/>
            <a:t>Безвозмездные поступления</a:t>
          </a:r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/>
        </a:p>
        <a:p>
          <a:pPr algn="l"/>
          <a:r>
            <a:rPr lang="ru-RU" sz="1600" dirty="0"/>
            <a:t>-дотации;</a:t>
          </a:r>
        </a:p>
        <a:p>
          <a:pPr algn="l"/>
          <a:r>
            <a:rPr lang="ru-RU" sz="1600" dirty="0"/>
            <a:t>-субвенции;</a:t>
          </a:r>
        </a:p>
        <a:p>
          <a:pPr algn="l"/>
          <a:r>
            <a:rPr lang="ru-RU" sz="1600" dirty="0"/>
            <a:t>-субсидии;</a:t>
          </a:r>
        </a:p>
        <a:p>
          <a:pPr algn="l"/>
          <a:r>
            <a:rPr lang="ru-RU" sz="1600" dirty="0"/>
            <a:t>-иные межбюджетные трансферты</a:t>
          </a:r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581701,5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587303,2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>
              <a:solidFill>
                <a:schemeClr val="tx1"/>
              </a:solidFill>
            </a:rPr>
            <a:t>- 5601,7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559355,3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559355,3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0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#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548359,7</a:t>
          </a: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548359,7</a:t>
          </a: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0</a:t>
          </a: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r>
            <a:rPr lang="ru-RU" b="1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>
            <a:effectLst/>
            <a:latin typeface="Times New Roman"/>
            <a:ea typeface="Times New Roman"/>
          </a:endParaRPr>
        </a:p>
        <a:p>
          <a:r>
            <a:rPr lang="ru-RU" b="1" dirty="0">
              <a:effectLst/>
              <a:latin typeface="Times New Roman"/>
              <a:ea typeface="Times New Roman"/>
            </a:rPr>
            <a:t>Факс</a:t>
          </a:r>
          <a:r>
            <a:rPr lang="en-US" b="1" dirty="0">
              <a:effectLst/>
              <a:latin typeface="Times New Roman"/>
              <a:ea typeface="Times New Roman"/>
            </a:rPr>
            <a:t> (34133) 3-24-47  </a:t>
          </a:r>
          <a:endParaRPr lang="ru-RU" b="1" dirty="0">
            <a:effectLst/>
            <a:latin typeface="Times New Roman"/>
            <a:ea typeface="Times New Roman"/>
          </a:endParaRPr>
        </a:p>
        <a:p>
          <a:r>
            <a:rPr lang="en-US" b="1" dirty="0">
              <a:effectLst/>
              <a:latin typeface="Times New Roman"/>
              <a:ea typeface="Times New Roman"/>
            </a:rPr>
            <a:t> E-Mail: </a:t>
          </a:r>
          <a:r>
            <a:rPr lang="en-US" b="1" u="sng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</dgm:pt>
  </dgm:ptLst>
  <dgm:cxnLst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Доходы бюджета</a:t>
          </a:r>
        </a:p>
      </dsp:txBody>
      <dsp:txXfrm>
        <a:off x="3871340" y="171187"/>
        <a:ext cx="1298491" cy="806231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Налоговые доходы</a:t>
          </a:r>
        </a:p>
      </dsp:txBody>
      <dsp:txXfrm>
        <a:off x="914877" y="1419819"/>
        <a:ext cx="1298491" cy="806231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уплаты налогов, установленных Налоговым кодексом Российской Федерации: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-налог на доходы физических лиц;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-акцизы;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-налоги на совокупный доход;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-другие налоги</a:t>
          </a:r>
        </a:p>
      </dsp:txBody>
      <dsp:txXfrm>
        <a:off x="285110" y="2722952"/>
        <a:ext cx="2558026" cy="2967547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Неналого</a:t>
          </a:r>
          <a:r>
            <a:rPr lang="ru-RU" sz="1600" kern="1200" dirty="0"/>
            <a:t>-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вые доходы</a:t>
          </a:r>
        </a:p>
      </dsp:txBody>
      <dsp:txXfrm>
        <a:off x="3888508" y="1419819"/>
        <a:ext cx="1298491" cy="806231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- </a:t>
          </a:r>
          <a:r>
            <a:rPr lang="ru-RU" sz="1600" kern="1200" dirty="0"/>
            <a:t>доходы от использования имущества и земли;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- штрафные санкции;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- другие</a:t>
          </a:r>
        </a:p>
      </dsp:txBody>
      <dsp:txXfrm>
        <a:off x="3299472" y="2720418"/>
        <a:ext cx="2476564" cy="29704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Безвозмездные поступления</a:t>
          </a:r>
        </a:p>
      </dsp:txBody>
      <dsp:txXfrm>
        <a:off x="6827802" y="1419819"/>
        <a:ext cx="1298491" cy="806231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-дотации;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-субвенции;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-субсидии;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-иные межбюджетные трансферты</a:t>
          </a:r>
        </a:p>
      </dsp:txBody>
      <dsp:txXfrm>
        <a:off x="6230361" y="2720941"/>
        <a:ext cx="2493374" cy="3030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 dirty="0">
              <a:solidFill>
                <a:schemeClr val="tx1"/>
              </a:solidFill>
            </a:rPr>
            <a:t>581701,5</a:t>
          </a:r>
        </a:p>
      </dsp:txBody>
      <dsp:txXfrm>
        <a:off x="541959" y="108328"/>
        <a:ext cx="1619230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 dirty="0">
              <a:solidFill>
                <a:schemeClr val="tx1"/>
              </a:solidFill>
            </a:rPr>
            <a:t>587303,2</a:t>
          </a:r>
        </a:p>
      </dsp:txBody>
      <dsp:txXfrm>
        <a:off x="2970805" y="108328"/>
        <a:ext cx="1619230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 dirty="0">
              <a:solidFill>
                <a:schemeClr val="tx1"/>
              </a:solidFill>
            </a:rPr>
            <a:t>- 5601,7</a:t>
          </a:r>
        </a:p>
      </dsp:txBody>
      <dsp:txXfrm>
        <a:off x="5399651" y="108328"/>
        <a:ext cx="1619230" cy="1079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559355,3</a:t>
          </a:r>
        </a:p>
      </dsp:txBody>
      <dsp:txXfrm>
        <a:off x="547120" y="103188"/>
        <a:ext cx="1634652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559355,3</a:t>
          </a:r>
        </a:p>
      </dsp:txBody>
      <dsp:txXfrm>
        <a:off x="2999098" y="103188"/>
        <a:ext cx="1634652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0</a:t>
          </a:r>
        </a:p>
      </dsp:txBody>
      <dsp:txXfrm>
        <a:off x="5451075" y="103188"/>
        <a:ext cx="1634652" cy="1089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548359,7</a:t>
          </a:r>
        </a:p>
      </dsp:txBody>
      <dsp:txXfrm>
        <a:off x="552281" y="98047"/>
        <a:ext cx="1650073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548359,7</a:t>
          </a:r>
        </a:p>
      </dsp:txBody>
      <dsp:txXfrm>
        <a:off x="3027391" y="98047"/>
        <a:ext cx="1650073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tx1"/>
              </a:solidFill>
            </a:rPr>
            <a:t>0</a:t>
          </a:r>
        </a:p>
      </dsp:txBody>
      <dsp:txXfrm>
        <a:off x="5502500" y="98047"/>
        <a:ext cx="1650073" cy="1100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УПРАВЛЕНИЕ ФИНАНСОВ 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100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effectLst/>
              <a:latin typeface="Times New Roman"/>
              <a:ea typeface="Times New Roman"/>
            </a:rPr>
            <a:t>Факс</a:t>
          </a:r>
          <a:r>
            <a:rPr lang="en-US" sz="3100" b="1" kern="1200" dirty="0">
              <a:effectLst/>
              <a:latin typeface="Times New Roman"/>
              <a:ea typeface="Times New Roman"/>
            </a:rPr>
            <a:t> (34133) 3-24-47  </a:t>
          </a:r>
          <a:endParaRPr lang="ru-RU" sz="3100" b="1" kern="1200" dirty="0">
            <a:effectLst/>
            <a:latin typeface="Times New Roman"/>
            <a:ea typeface="Times New Roman"/>
          </a:endParaRP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effectLst/>
              <a:latin typeface="Times New Roman"/>
              <a:ea typeface="Times New Roman"/>
            </a:rPr>
            <a:t> E-Mail: </a:t>
          </a:r>
          <a:r>
            <a:rPr lang="en-US" sz="3100" b="1" u="sng" kern="1200" dirty="0">
              <a:solidFill>
                <a:schemeClr val="bg2">
                  <a:lumMod val="50000"/>
                </a:schemeClr>
              </a:solidFill>
              <a:effectLst/>
              <a:latin typeface="Times New Roman"/>
              <a:hlinkClick xmlns:r="http://schemas.openxmlformats.org/officeDocument/2006/relationships" r:id="rId1"/>
            </a:rPr>
            <a:t>uprfin@kiya.udmr.ru</a:t>
          </a:r>
          <a:endParaRPr lang="ru-RU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21707" y="277696"/>
        <a:ext cx="7725536" cy="5133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0.39726</cdr:y>
    </cdr:from>
    <cdr:to>
      <cdr:x>0.52719</cdr:x>
      <cdr:y>0.49315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82" y="2088233"/>
          <a:ext cx="93609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33,6 %</a:t>
          </a:r>
        </a:p>
      </cdr:txBody>
    </cdr:sp>
  </cdr:relSizeAnchor>
  <cdr:relSizeAnchor xmlns:cdr="http://schemas.openxmlformats.org/drawingml/2006/chartDrawing">
    <cdr:from>
      <cdr:x>0.20157</cdr:x>
      <cdr:y>0.60274</cdr:y>
    </cdr:from>
    <cdr:to>
      <cdr:x>0.43416</cdr:x>
      <cdr:y>0.69863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3168352"/>
          <a:ext cx="1080119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/>
            <a:t>78,8 %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D25-A07C-4C7A-971E-5724D5B0B54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EFEB-987C-4AED-A076-766968876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0.xml"/><Relationship Id="rId5" Type="http://schemas.openxmlformats.org/officeDocument/2006/relationships/image" Target="../media/image17.w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1.xml"/><Relationship Id="rId6" Type="http://schemas.openxmlformats.org/officeDocument/2006/relationships/image" Target="../media/image18.wmf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2.xml"/><Relationship Id="rId5" Type="http://schemas.openxmlformats.org/officeDocument/2006/relationships/image" Target="../media/image19.w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3.xml"/><Relationship Id="rId5" Type="http://schemas.openxmlformats.org/officeDocument/2006/relationships/image" Target="../media/image20.wmf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4.xml"/><Relationship Id="rId5" Type="http://schemas.openxmlformats.org/officeDocument/2006/relationships/image" Target="../media/image21.wmf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5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6.x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7.x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8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9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0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1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2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3.x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4.x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5.x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6.xml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7.x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8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wmf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29.xml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0.xml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3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5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6" Type="http://schemas.openxmlformats.org/officeDocument/2006/relationships/diagramQuickStyle" Target="../diagrams/quickStyle5.xml"/><Relationship Id="rId1" Type="http://schemas.openxmlformats.org/officeDocument/2006/relationships/control" Target="../activeX/activeX6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19" Type="http://schemas.openxmlformats.org/officeDocument/2006/relationships/image" Target="../media/image13.wmf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7.xml"/><Relationship Id="rId5" Type="http://schemas.openxmlformats.org/officeDocument/2006/relationships/image" Target="../media/image14.wmf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8.xml"/><Relationship Id="rId5" Type="http://schemas.openxmlformats.org/officeDocument/2006/relationships/image" Target="../media/image15.w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9.xml"/><Relationship Id="rId6" Type="http://schemas.openxmlformats.org/officeDocument/2006/relationships/image" Target="../media/image16.wmf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996953"/>
            <a:ext cx="7772400" cy="1584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БЮДЖЕТ</a:t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МУНИЦИПАЛЬНОГО ОБРАЗОВАНИЯ «МУНИЦИПАЛЬНЫЙ ОКРУГ КИЯСОВСКИЙ РАЙОН УДМУРТСКОЙ РЕСПУБЛИКИ» </a:t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НА 2024 ГОД</a:t>
            </a:r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2025 И 2026 ГОДОВ</a:t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63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73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«Муниципальный округ Киясовский район Удмуртской Республики»  в 2024 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90971"/>
              </p:ext>
            </p:extLst>
          </p:nvPr>
        </p:nvGraphicFramePr>
        <p:xfrm>
          <a:off x="251520" y="1196750"/>
          <a:ext cx="8640960" cy="1946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126643,3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81066,4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214358,2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36232,6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606704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458300,5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66743816"/>
              </p:ext>
            </p:extLst>
          </p:nvPr>
        </p:nvGraphicFramePr>
        <p:xfrm>
          <a:off x="251520" y="3068960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83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бюджета муниципального образования «Муниципальный округ Киясовский район Удмуртской Республики»  в 2024году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81719418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5823902"/>
              </p:ext>
            </p:extLst>
          </p:nvPr>
        </p:nvGraphicFramePr>
        <p:xfrm>
          <a:off x="4499992" y="1484784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445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«Муниципальный округ Киясовский район Удмуртской Республики» на 2024 год и плановый период 2025 и 2026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64041"/>
              </p:ext>
            </p:extLst>
          </p:nvPr>
        </p:nvGraphicFramePr>
        <p:xfrm>
          <a:off x="251520" y="1484785"/>
          <a:ext cx="8568952" cy="518935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</a:t>
                      </a:r>
                      <a:r>
                        <a:rPr lang="ru-RU" sz="1800" baseline="0" dirty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60771,8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60503,4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60697,2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оборона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2525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58815,7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58320,5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64768,5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37729,5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1967,9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2018,9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Охрана</a:t>
                      </a:r>
                      <a:r>
                        <a:rPr lang="ru-RU" sz="1700" baseline="0" dirty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20886,1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335512,4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314527,9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314477,6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85375,5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88284,3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92060,1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5075,3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4078,5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2955,2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7023,7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7314,2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587303,2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559355,3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548359,7</a:t>
                      </a: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792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912085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4712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Муниципальные программы МО «Муниципальный округ </a:t>
            </a:r>
            <a:r>
              <a:rPr lang="ru-RU" sz="20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ru-RU" sz="2000" dirty="0" err="1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иясовский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район Удмуртской Республики»</a:t>
            </a: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на 2024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9124171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525" y="863526"/>
            <a:ext cx="112807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Тыс. руб</a:t>
            </a:r>
            <a:r>
              <a:rPr lang="ru-RU" dirty="0"/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782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83961770-EC0D-C7B1-0BC5-FCA53538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 ОТДЕЛЬНЫХ ЦЕЛЕВЫХ ГРУПП            на 2024 ГОД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178ED0C-1925-B457-3189-32D5ADAC4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208771"/>
              </p:ext>
            </p:extLst>
          </p:nvPr>
        </p:nvGraphicFramePr>
        <p:xfrm>
          <a:off x="323850" y="1557338"/>
          <a:ext cx="8496622" cy="50323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7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Количество, чел.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2024 год, тыс. руб.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5969" marR="5969" marT="5968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7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содержание ребенка в детских садах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первого ребенка (20%)  - 11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279,7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второго ребенка (50%)  - 26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третьего и послед. детей (70%)  - 22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обеспечению жильем молодых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Доплата к пенсии муниципальных служащих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1996,0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11">
                <a:tc>
                  <a:txBody>
                    <a:bodyPr/>
                    <a:lstStyle/>
                    <a:p>
                      <a:pPr algn="l" fontAlgn="ctr"/>
                      <a:endParaRPr lang="ru-RU" sz="1200" b="1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многодетных семей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 – 209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2377,3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Денежная компенсация расходов по оплате жилых помещений и коммунальных услуг специалистам, проживающим и работающим в сельской местности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7029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414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Оказание материальной помощи гражданам,</a:t>
                      </a:r>
                      <a:r>
                        <a:rPr lang="ru-RU" sz="1200" b="1" i="0" u="none" strike="noStrike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оказавшимся в трудной жизненной ситуации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969" marR="5969" marT="59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5969" marR="5969" marT="596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116632"/>
            <a:ext cx="856895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38287"/>
              </p:ext>
            </p:extLst>
          </p:nvPr>
        </p:nvGraphicFramePr>
        <p:xfrm>
          <a:off x="143509" y="1369822"/>
          <a:ext cx="8856984" cy="53715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общедоступного и бесплатного дошкольного образования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повышение его доступности и качества;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 и повышение качества общего образования по основным общеобразовательным программам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обеспечение равного доступа к качественному образованию для всех категорий детей;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Организация предоставления, повышение качества и доступности дополнительного образования детей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способного обеспечить дальнейшую самореализацию личности, её профессиональное самоопределение;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Создание условий и возможностей для успешной социализации и эффективной самореализации детей и молодежи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развитие их потенциала в интересах общества;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- Повышение эффективности и результативности системы образования МО «Муниципальный округ </a:t>
                      </a:r>
                      <a:r>
                        <a:rPr lang="ru-RU" sz="1600" dirty="0" err="1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193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населения»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6678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rgbClr val="00B050"/>
                </a:solidFill>
              </a:rPr>
              <a:t>«Развитие 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54438"/>
              </p:ext>
            </p:extLst>
          </p:nvPr>
        </p:nvGraphicFramePr>
        <p:xfrm>
          <a:off x="143509" y="1412776"/>
          <a:ext cx="8856984" cy="52077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620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населения»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599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граждан!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Публичные 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6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656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развития»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effectLst/>
                        </a:rPr>
                        <a:t> и з</a:t>
                      </a:r>
                      <a:r>
                        <a:rPr lang="ru-RU" sz="1600" dirty="0">
                          <a:effectLst/>
                        </a:rPr>
                        <a:t>адачи программы </a:t>
                      </a:r>
                      <a:endParaRPr lang="en-US" sz="1600" dirty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>
                          <a:effectLst/>
                        </a:rPr>
                        <a:t>Киясовском</a:t>
                      </a:r>
                      <a:r>
                        <a:rPr lang="ru-RU" sz="1600" dirty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района в интересах его устойчивого социально-экономического развития.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798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089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1708"/>
              </p:ext>
            </p:extLst>
          </p:nvPr>
        </p:nvGraphicFramePr>
        <p:xfrm>
          <a:off x="143509" y="908720"/>
          <a:ext cx="8856984" cy="56923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МО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</a:t>
                      </a:r>
                      <a:r>
                        <a:rPr lang="ru-RU" sz="1600" baseline="0" dirty="0">
                          <a:solidFill>
                            <a:srgbClr val="008000"/>
                          </a:solidFill>
                          <a:effectLst/>
                        </a:rPr>
                        <a:t> Удмуртской Республики»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«Муниципальный округ </a:t>
                      </a:r>
                      <a:r>
                        <a:rPr lang="ru-RU" sz="1600" dirty="0" err="1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 район Удмуртской Республики»;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«Муниципального хозяйство»</a:t>
            </a:r>
            <a:endParaRPr lang="ru-RU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965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«Энергосбережение 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эффективности»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48729"/>
              </p:ext>
            </p:extLst>
          </p:nvPr>
        </p:nvGraphicFramePr>
        <p:xfrm>
          <a:off x="143509" y="1412776"/>
          <a:ext cx="8856984" cy="52839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0159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 программа «Муниципальное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Совершенствование муниципального управления  в МО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при сохранении долгосрочной сбалансированности и устойчивости бюджета муниципального образования «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образования «Муниципальный округ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 от использования  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района;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муниципального образования «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141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БЕЗОПАСНЫЙ ТРУД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квалификации по охране труда работников, в том числе руководителей.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3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 программа «Комплексные меры противодействия немедицинскому потреблению наркотических средств и их незаконному обороту»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0872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 программа «Устойчивое развитие сельских территорий»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09670"/>
              </p:ext>
            </p:extLst>
          </p:nvPr>
        </p:nvGraphicFramePr>
        <p:xfrm>
          <a:off x="143509" y="1340768"/>
          <a:ext cx="8856984" cy="54273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улучшение условий жизнедеятельности на сельских территориях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улучшение инвестиционного климата в сфере АПК на сельских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территориях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 за счет реализации инфра-структурных мероприятий в рамках Программы;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содействие созданию высокотехнологичных рабочих мест на сельских территориях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активизация участия граждан, проживающих на сельских территориях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района, в решении вопросов местного значения;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формирование в Удмурткой Республике позитивного отношения к развитию сельских территорий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удовлетворение потребностей в благоустроенном жилье населения, проживающего на сельских территориях района,</a:t>
                      </a:r>
                      <a:r>
                        <a:rPr lang="ru-RU" sz="1600" baseline="0" dirty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в том числе молодых семей и молодых специалистов;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повышение уровня комплексного обустройства объектами социальной и инженерной инфраструктуры сельских территорий;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реализация общественно значимых проектов в интересах сельских жителей района с помощью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грантовой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поддержки;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- проведение мероприятий по поощрению и популяризации достижений в сельском развитии </a:t>
                      </a:r>
                      <a:r>
                        <a:rPr lang="ru-RU" sz="1600" dirty="0" err="1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>
                          <a:solidFill>
                            <a:srgbClr val="CC00CC"/>
                          </a:solidFill>
                          <a:effectLst/>
                        </a:rPr>
                        <a:t> района.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134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2024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35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 обслуживание муниципального долга выделено: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Предельный объём муниципального долга  (тыс. руб.)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На 01.01.2025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2025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24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2026 год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16 тыс. руб.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01.01.2026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01.01.2027 года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417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66960"/>
              </p:ext>
            </p:extLst>
          </p:nvPr>
        </p:nvGraphicFramePr>
        <p:xfrm>
          <a:off x="395536" y="1124744"/>
          <a:ext cx="8424936" cy="4857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</a:t>
                      </a: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dirty="0">
                          <a:effectLst/>
                        </a:rPr>
                        <a:t>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крупным и средним предприятиям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1033,0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Темп роста в сопоставимых ценах к предыдущему году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2020</a:t>
                      </a:r>
                      <a:r>
                        <a:rPr lang="ru-RU" sz="1200" dirty="0">
                          <a:effectLst/>
                        </a:rPr>
                        <a:t>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2042</a:t>
                      </a:r>
                      <a:r>
                        <a:rPr lang="ru-RU" sz="1200" dirty="0">
                          <a:effectLst/>
                        </a:rPr>
                        <a:t>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производства продукции сельского хозяйства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сопост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ценах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розничного товарооборота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крупным и средним предприятиям)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272</a:t>
                      </a:r>
                      <a:r>
                        <a:rPr lang="ru-RU" sz="1200" dirty="0">
                          <a:effectLst/>
                        </a:rPr>
                        <a:t>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273,8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</a:t>
                      </a:r>
                      <a:r>
                        <a:rPr lang="ru-RU" sz="1200" dirty="0">
                          <a:effectLst/>
                        </a:rPr>
                        <a:t>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98</a:t>
                      </a:r>
                      <a:r>
                        <a:rPr lang="ru-RU" sz="1200" dirty="0">
                          <a:effectLst/>
                        </a:rPr>
                        <a:t>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155,0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предыдущему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предыд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105,1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Calibri"/>
                          <a:cs typeface="Times New Roman"/>
                        </a:rPr>
                        <a:t>   5</a:t>
                      </a: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среднемесячная заработная плата одного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работника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42503,0</a:t>
                      </a: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42542,0</a:t>
                      </a:r>
                    </a:p>
                  </a:txBody>
                  <a:tcPr marL="38455" marR="3845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710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Бюджет -  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1821424"/>
              </p:ext>
            </p:extLst>
          </p:nvPr>
        </p:nvGraphicFramePr>
        <p:xfrm>
          <a:off x="216024" y="1340768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67744" y="1556792"/>
            <a:ext cx="4752528" cy="1224136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муниципального образования «Муниципальный округ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Киясовский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район Удмуртской Республики»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01008"/>
            <a:ext cx="2664296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поступающие в бюджет денежные средства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429000"/>
            <a:ext cx="259228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Расходы бюджета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выплачиваемые из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бюджета денежные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средства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247608" y="2852936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483768" y="2852936"/>
            <a:ext cx="484632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301208"/>
            <a:ext cx="7776864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Бюджетное равновесие, при котором общий объем предусмотренных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бюджетом расходов соответствует общему объему поступлений в бюджет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называется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сбалансированностью бюджета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 является основополагающим принципом при составлении проектов бюджетов </a:t>
            </a: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450" y="2996952"/>
            <a:ext cx="2051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605841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0"/>
            <a:ext cx="7704856" cy="980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Киясовский район Удмуртской Республики» на 2024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50221"/>
              </p:ext>
            </p:extLst>
          </p:nvPr>
        </p:nvGraphicFramePr>
        <p:xfrm>
          <a:off x="251519" y="1124744"/>
          <a:ext cx="8568952" cy="34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2024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1,538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1,540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Фонд заработной платы по</a:t>
                      </a:r>
                      <a:r>
                        <a:rPr lang="ru-RU" sz="1200" baseline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784,4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786,2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официально зарегистрированной безработицы ( на конец года)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зарегистрированных безработных</a:t>
                      </a: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малых предприятий, в том числе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26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малым предприятиям (включая микропредприятия),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325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330</a:t>
                      </a:r>
                    </a:p>
                  </a:txBody>
                  <a:tcPr marL="52843" marR="5284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19" y="5733256"/>
            <a:ext cx="867696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 Прогноз разработан в двух вариантах: вариант 1 (консервативный) и вариант 2 (базовый).</a:t>
            </a: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Первый вариант (консервативный) </a:t>
            </a:r>
            <a:r>
              <a:rPr lang="ru-RU" sz="1000" dirty="0">
                <a:solidFill>
                  <a:srgbClr val="FF0000"/>
                </a:solidFill>
              </a:rPr>
              <a:t>разрабатывается на основе </a:t>
            </a:r>
            <a:r>
              <a:rPr lang="ru-RU" sz="1000" b="1" dirty="0">
                <a:solidFill>
                  <a:srgbClr val="FF0000"/>
                </a:solidFill>
              </a:rPr>
              <a:t>консервативных</a:t>
            </a:r>
            <a:r>
              <a:rPr lang="ru-RU" sz="1000" dirty="0">
                <a:solidFill>
                  <a:srgbClr val="FF0000"/>
                </a:solidFill>
              </a:rPr>
              <a:t> оценок темпов экономического роста с учетом возможности ухудшения внешнеэкономических условий.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>
                <a:solidFill>
                  <a:srgbClr val="FF0000"/>
                </a:solidFill>
              </a:rPr>
              <a:t>- Второй вариант (базовый)  - </a:t>
            </a:r>
            <a:r>
              <a:rPr lang="ru-RU" sz="1000" dirty="0">
                <a:solidFill>
                  <a:srgbClr val="FF0000"/>
                </a:solidFill>
              </a:rPr>
              <a:t> характеризует </a:t>
            </a:r>
            <a:r>
              <a:rPr lang="ru-RU" sz="1000" b="1" dirty="0">
                <a:solidFill>
                  <a:srgbClr val="FF0000"/>
                </a:solidFill>
              </a:rPr>
              <a:t>основные</a:t>
            </a:r>
            <a:r>
              <a:rPr lang="ru-RU" sz="1000" dirty="0">
                <a:solidFill>
                  <a:srgbClr val="FF0000"/>
                </a:solidFill>
              </a:rPr>
              <a:t> тенденции и параметры </a:t>
            </a:r>
            <a:r>
              <a:rPr lang="ru-RU" sz="1000" b="1" dirty="0">
                <a:solidFill>
                  <a:srgbClr val="FF0000"/>
                </a:solidFill>
              </a:rPr>
              <a:t>развития</a:t>
            </a:r>
            <a:r>
              <a:rPr lang="ru-RU" sz="1000" dirty="0">
                <a:solidFill>
                  <a:srgbClr val="FF0000"/>
                </a:solidFill>
              </a:rPr>
              <a:t> экономики в условиях </a:t>
            </a:r>
            <a:r>
              <a:rPr lang="ru-RU" sz="1000" b="1" dirty="0">
                <a:solidFill>
                  <a:srgbClr val="FF0000"/>
                </a:solidFill>
              </a:rPr>
              <a:t>консервативного</a:t>
            </a:r>
            <a:r>
              <a:rPr lang="ru-RU" sz="1000" dirty="0">
                <a:solidFill>
                  <a:srgbClr val="FF0000"/>
                </a:solidFill>
              </a:rPr>
              <a:t> изменения внешних условий</a:t>
            </a:r>
            <a:r>
              <a:rPr lang="ru-RU" sz="1000" b="1" dirty="0">
                <a:solidFill>
                  <a:srgbClr val="FF0000"/>
                </a:solidFill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19417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Основные направления бюджетной и налоговой политики муниципального образования «Муниципальный округ Киясовский район Удмуртской Республики» на 2024 год и на плановый период 2025 и 2026 годов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352928" cy="5184576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/>
              <a:t>Обеспечение сбалансированности и повышение устойчивости бюджета муниципального образования «Муниципальный округ </a:t>
            </a:r>
            <a:r>
              <a:rPr lang="ru-RU" dirty="0" err="1"/>
              <a:t>Киясовский</a:t>
            </a:r>
            <a:r>
              <a:rPr lang="ru-RU" dirty="0"/>
              <a:t> район Удмуртской Республики»;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Гарантированное исполнение социальных обязательств бюджета муниципального образования «Муниципальный округ </a:t>
            </a:r>
            <a:r>
              <a:rPr lang="ru-RU" dirty="0" err="1"/>
              <a:t>Киясовский</a:t>
            </a:r>
            <a:r>
              <a:rPr lang="ru-RU" dirty="0"/>
              <a:t> район Удмуртской Республики»; </a:t>
            </a:r>
          </a:p>
          <a:p>
            <a:endParaRPr lang="ru-RU" dirty="0"/>
          </a:p>
          <a:p>
            <a:r>
              <a:rPr lang="ru-RU" dirty="0"/>
              <a:t>3. Создание условий для социально-экономического развития муниципального образования «Муниципальный округ </a:t>
            </a:r>
            <a:r>
              <a:rPr lang="ru-RU" dirty="0" err="1"/>
              <a:t>Киясовский</a:t>
            </a:r>
            <a:r>
              <a:rPr lang="ru-RU" dirty="0"/>
              <a:t> район Удмуртской Республики»; </a:t>
            </a:r>
          </a:p>
          <a:p>
            <a:endParaRPr lang="ru-RU" dirty="0"/>
          </a:p>
          <a:p>
            <a:r>
              <a:rPr lang="ru-RU" dirty="0"/>
              <a:t>4. Формирование реалистичных планов по доходам и расходам бюджета муниципального образования «Муниципальный округ Киясовский район Удмуртской Республики», основанных на объективной оценке ожидаемого исполнения бюджета в 2023 году, и объективного прогноза показателей социально-экономического развития муниципального образования «Киясовский район» на 2024 год и на плановый период 2025 и 2026 годов.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88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75736609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3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296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268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Расходы 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Доходы 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1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266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характеристики бюджета муниципального образования «Муниципальный округ Киясовский район Удмуртской Республики» на 2024 год и на плановый период 2025 и 20</a:t>
            </a:r>
            <a:r>
              <a:rPr lang="en-US" dirty="0"/>
              <a:t>2</a:t>
            </a:r>
            <a:r>
              <a:rPr lang="ru-RU" dirty="0"/>
              <a:t>6 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4520662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71398946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5233251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2024 год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2025 год</a:t>
            </a:r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2026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967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021" y="0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«Муниципальный округ Киясовский район Удмуртской Республики» на 2024 год и плановый период 2025 и 2026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64980"/>
              </p:ext>
            </p:extLst>
          </p:nvPr>
        </p:nvGraphicFramePr>
        <p:xfrm>
          <a:off x="251520" y="1124745"/>
          <a:ext cx="8640960" cy="288254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581701,5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559355,3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548359,7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123401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129139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141737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458300,5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430216,3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406622,7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587303,2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559355,3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548359,7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-5601,7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55475219"/>
              </p:ext>
            </p:extLst>
          </p:nvPr>
        </p:nvGraphicFramePr>
        <p:xfrm>
          <a:off x="251520" y="393305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5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7579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1536" y="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«Муниципальный округ Киясовский район Удмуртской Республики»  в 2024 году и плановый период 2025 и 2026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22722"/>
              </p:ext>
            </p:extLst>
          </p:nvPr>
        </p:nvGraphicFramePr>
        <p:xfrm>
          <a:off x="251520" y="1116387"/>
          <a:ext cx="8640961" cy="7080251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2024 год тыс.руб.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2025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2026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83433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95138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18070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18496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24944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4331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</a:t>
                      </a:r>
                      <a:r>
                        <a:rPr lang="ru-RU" sz="20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965717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4327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неналоговые доходы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123401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129139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141737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9563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7" cy="875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46045637"/>
              </p:ext>
            </p:extLst>
          </p:nvPr>
        </p:nvGraphicFramePr>
        <p:xfrm>
          <a:off x="179511" y="260648"/>
          <a:ext cx="8964487" cy="828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254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8299</TotalTime>
  <Words>3230</Words>
  <Application>Microsoft Office PowerPoint</Application>
  <PresentationFormat>Экран (4:3)</PresentationFormat>
  <Paragraphs>526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Candara</vt:lpstr>
      <vt:lpstr>Comic Sans MS</vt:lpstr>
      <vt:lpstr>Symbol</vt:lpstr>
      <vt:lpstr>Times New Roman</vt:lpstr>
      <vt:lpstr>Волна</vt:lpstr>
      <vt:lpstr>БЮДЖЕТ МУНИЦИПАЛЬНОГО ОБРАЗОВАНИЯ «МУНИЦИПАЛЬНЫЙ ОКРУГ КИЯСОВСКИЙ РАЙОН УДМУРТСКОЙ РЕСПУБЛИКИ» 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СОЦИАЛЬНОЙ ПОДДЕРЖКИ ОТДЕЛЬНЫХ ЦЕЛЕВЫХ ГРУПП           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Киясовский район Управление финансов</cp:lastModifiedBy>
  <cp:revision>568</cp:revision>
  <cp:lastPrinted>2018-12-12T10:58:12Z</cp:lastPrinted>
  <dcterms:created xsi:type="dcterms:W3CDTF">2015-02-06T05:12:18Z</dcterms:created>
  <dcterms:modified xsi:type="dcterms:W3CDTF">2024-01-16T09:13:01Z</dcterms:modified>
</cp:coreProperties>
</file>