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4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5.xml" ContentType="application/vnd.ms-office.activeX+xml"/>
  <Override PartName="/ppt/activeX/activeX6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ppt/activeX/activeX9.xml" ContentType="application/vnd.ms-office.activeX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activeX/activeX10.xml" ContentType="application/vnd.ms-office.activeX+xml"/>
  <Override PartName="/ppt/charts/chart3.xml" ContentType="application/vnd.openxmlformats-officedocument.drawingml.chart+xml"/>
  <Override PartName="/ppt/activeX/activeX11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activeX/activeX12.xml" ContentType="application/vnd.ms-office.activeX+xml"/>
  <Override PartName="/ppt/notesSlides/notesSlide3.xml" ContentType="application/vnd.openxmlformats-officedocument.presentationml.notesSlide+xml"/>
  <Override PartName="/ppt/activeX/activeX13.xml" ContentType="application/vnd.ms-office.activeX+xml"/>
  <Override PartName="/ppt/charts/chart6.xml" ContentType="application/vnd.openxmlformats-officedocument.drawingml.chart+xml"/>
  <Override PartName="/ppt/activeX/activeX14.xml" ContentType="application/vnd.ms-office.activeX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98" r:id="rId3"/>
    <p:sldId id="299" r:id="rId4"/>
    <p:sldId id="279" r:id="rId5"/>
    <p:sldId id="296" r:id="rId6"/>
    <p:sldId id="297" r:id="rId7"/>
    <p:sldId id="315" r:id="rId8"/>
    <p:sldId id="261" r:id="rId9"/>
    <p:sldId id="262" r:id="rId10"/>
    <p:sldId id="263" r:id="rId11"/>
    <p:sldId id="264" r:id="rId12"/>
    <p:sldId id="289" r:id="rId13"/>
    <p:sldId id="265" r:id="rId14"/>
    <p:sldId id="266" r:id="rId15"/>
    <p:sldId id="270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9" r:id="rId30"/>
    <p:sldId id="316" r:id="rId31"/>
    <p:sldId id="318" r:id="rId32"/>
    <p:sldId id="317" r:id="rId33"/>
    <p:sldId id="320" r:id="rId34"/>
    <p:sldId id="314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F5CF45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156697</c:v>
                </c:pt>
                <c:pt idx="1">
                  <c:v>165589</c:v>
                </c:pt>
                <c:pt idx="2">
                  <c:v>180860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7-4764-9E03-3B40668EE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548783.1</c:v>
                </c:pt>
                <c:pt idx="1">
                  <c:v>512902.3</c:v>
                </c:pt>
                <c:pt idx="2">
                  <c:v>545717.9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37-4764-9E03-3B40668EEA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713314.1</c:v>
                </c:pt>
                <c:pt idx="1">
                  <c:v>678491.3</c:v>
                </c:pt>
                <c:pt idx="2">
                  <c:v>726577.9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37-4764-9E03-3B40668EE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057856"/>
        <c:axId val="164059392"/>
        <c:axId val="0"/>
      </c:bar3DChart>
      <c:catAx>
        <c:axId val="16405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059392"/>
        <c:crosses val="autoZero"/>
        <c:auto val="1"/>
        <c:lblAlgn val="ctr"/>
        <c:lblOffset val="100"/>
        <c:noMultiLvlLbl val="0"/>
      </c:catAx>
      <c:valAx>
        <c:axId val="16405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5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на 2025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320293999792926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8D-414A-8CAD-0E64929F1ADB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8D-414A-8CAD-0E64929F1ADB}"/>
              </c:ext>
            </c:extLst>
          </c:dPt>
          <c:dPt>
            <c:idx val="11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2A-4A5B-B18A-DEB3FE1FE8E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69,8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8D-414A-8CAD-0E64929F1AD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13,7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8D-414A-8CAD-0E64929F1AD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/>
                      <a:t>4,4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8D-414A-8CAD-0E64929F1AD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/>
                      <a:t>5,4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8D-414A-8CAD-0E64929F1ADB}"/>
                </c:ext>
              </c:extLst>
            </c:dLbl>
            <c:dLbl>
              <c:idx val="4"/>
              <c:layout>
                <c:manualLayout>
                  <c:x val="-5.2977264622058116E-2"/>
                  <c:y val="-7.353289248054563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8D-414A-8CAD-0E64929F1ADB}"/>
                </c:ext>
              </c:extLst>
            </c:dLbl>
            <c:dLbl>
              <c:idx val="5"/>
              <c:layout>
                <c:manualLayout>
                  <c:x val="-5.9092282692807745E-2"/>
                  <c:y val="-5.181078913937096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8D-414A-8CAD-0E64929F1AD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8D-414A-8CAD-0E64929F1AD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dirty="0"/>
                      <a:t>2,1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8D-414A-8CAD-0E64929F1ADB}"/>
                </c:ext>
              </c:extLst>
            </c:dLbl>
            <c:dLbl>
              <c:idx val="8"/>
              <c:layout>
                <c:manualLayout>
                  <c:x val="-5.4876822685450011E-3"/>
                  <c:y val="-4.469400403700462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8D-414A-8CAD-0E64929F1AD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C8D-414A-8CAD-0E64929F1ADB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8D-414A-8CAD-0E64929F1ADB}"/>
                </c:ext>
              </c:extLst>
            </c:dLbl>
            <c:dLbl>
              <c:idx val="11"/>
              <c:layout>
                <c:manualLayout>
                  <c:x val="4.6251670619858118E-2"/>
                  <c:y val="2.36410930186498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67877381048128E-2"/>
                      <c:h val="3.83028697294503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B2A-4A5B-B18A-DEB3FE1FE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109352</c:v>
                </c:pt>
                <c:pt idx="1">
                  <c:v>21458</c:v>
                </c:pt>
                <c:pt idx="2">
                  <c:v>6934</c:v>
                </c:pt>
                <c:pt idx="3">
                  <c:v>8404</c:v>
                </c:pt>
                <c:pt idx="4">
                  <c:v>820</c:v>
                </c:pt>
                <c:pt idx="5">
                  <c:v>4523</c:v>
                </c:pt>
                <c:pt idx="6">
                  <c:v>240</c:v>
                </c:pt>
                <c:pt idx="7">
                  <c:v>3300</c:v>
                </c:pt>
                <c:pt idx="8">
                  <c:v>300</c:v>
                </c:pt>
                <c:pt idx="9">
                  <c:v>831</c:v>
                </c:pt>
                <c:pt idx="10">
                  <c:v>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C8D-414A-8CAD-0E64929F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69159930735575"/>
          <c:y val="9.5082671973645436E-2"/>
          <c:w val="0.35664632304399602"/>
          <c:h val="0.8528250484245710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24-4F9A-8835-DE58EA10FD86}"/>
                </c:ext>
              </c:extLst>
            </c:dLbl>
            <c:dLbl>
              <c:idx val="1"/>
              <c:layout>
                <c:manualLayout>
                  <c:x val="-6.1460879346739307E-2"/>
                  <c:y val="-0.15616946700911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24-4F9A-8835-DE58EA10FD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37,97%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24-4F9A-8835-DE58EA10FD86}"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5,9%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0547716920342188E-2"/>
                      <c:h val="8.5590980087179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7F7-4026-99E3-23636CD79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- 126643,3</c:v>
                </c:pt>
                <c:pt idx="1">
                  <c:v>Субсидии - 181773,5</c:v>
                </c:pt>
                <c:pt idx="2">
                  <c:v>Субвенции - 207823,9</c:v>
                </c:pt>
                <c:pt idx="3">
                  <c:v>Межбюджетные трансферты - 32542,3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23.1</c:v>
                </c:pt>
                <c:pt idx="1">
                  <c:v>33.1</c:v>
                </c:pt>
                <c:pt idx="2">
                  <c:v>37.9</c:v>
                </c:pt>
                <c:pt idx="3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24-4F9A-8835-DE58EA10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487"/>
          <c:h val="0.755999141250331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доходов 705480,1 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156697</c:v>
                </c:pt>
              </c:strCache>
            </c:strRef>
          </c:tx>
          <c:dLbls>
            <c:dLbl>
              <c:idx val="0"/>
              <c:layout>
                <c:manualLayout>
                  <c:x val="-0.12663625327250655"/>
                  <c:y val="9.956865523313239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156697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41-4DA8-934C-9BB4924E1B3B}"/>
                </c:ext>
              </c:extLst>
            </c:dLbl>
            <c:dLbl>
              <c:idx val="1"/>
              <c:layout>
                <c:manualLayout>
                  <c:x val="0.19857195269946093"/>
                  <c:y val="-0.10589139258499433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en-US" sz="1700" baseline="0" dirty="0"/>
                      <a:t>548783,1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3531453729574"/>
                      <c:h val="0.109928805475190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341-4DA8-934C-9BB4924E1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123401</c:v>
                </c:pt>
                <c:pt idx="1">
                  <c:v>548783.1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41-4DA8-934C-9BB4924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0629215109133E-2"/>
          <c:y val="0.31582982408347426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55.4</c:v>
                </c:pt>
                <c:pt idx="1">
                  <c:v>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3-45E9-BEE7-3334FDD6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89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2025 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277779448576088E-2"/>
          <c:y val="0.16309273840769911"/>
          <c:w val="0.60586795777208635"/>
          <c:h val="0.80782385535141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13,1%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DD-4217-80B1-FFD560217C9E}"/>
                </c:ext>
              </c:extLst>
            </c:dLbl>
            <c:dLbl>
              <c:idx val="1"/>
              <c:layout>
                <c:manualLayout>
                  <c:x val="-4.0362865306525129E-2"/>
                  <c:y val="-2.1539953339165939E-2"/>
                </c:manualLayout>
              </c:layout>
              <c:tx>
                <c:rich>
                  <a:bodyPr/>
                  <a:lstStyle/>
                  <a:p>
                    <a:fld id="{0EDA4D5F-B912-4AAB-8FF7-AD70987DD0E9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DD-4217-80B1-FFD560217C9E}"/>
                </c:ext>
              </c:extLst>
            </c:dLbl>
            <c:dLbl>
              <c:idx val="2"/>
              <c:layout>
                <c:manualLayout>
                  <c:x val="1.2934603339304827E-2"/>
                  <c:y val="-1.4263196267133292E-2"/>
                </c:manualLayout>
              </c:layout>
              <c:tx>
                <c:rich>
                  <a:bodyPr/>
                  <a:lstStyle/>
                  <a:p>
                    <a:fld id="{A7E174B4-B5C0-477F-98B7-1BDB40EAD07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DD-4217-80B1-FFD560217C9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013F3FB-BA72-4F56-947F-A61F7357AB4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DD-4217-80B1-FFD560217C9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6E86EFA-359A-40F3-8F99-A9303C49968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DD-4217-80B1-FFD560217C9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DD-4217-80B1-FFD560217C9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BF93915-21B3-4432-A12E-2E6E72159F9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DD-4217-80B1-FFD560217C9E}"/>
                </c:ext>
              </c:extLst>
            </c:dLbl>
            <c:dLbl>
              <c:idx val="7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56292B36-6C87-43E7-9789-8C7CAEEC8D69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DD-4217-80B1-FFD560217C9E}"/>
                </c:ext>
              </c:extLst>
            </c:dLbl>
            <c:dLbl>
              <c:idx val="8"/>
              <c:layout>
                <c:manualLayout>
                  <c:x val="1.9489722166417534E-2"/>
                  <c:y val="-1.3065179352580945E-2"/>
                </c:manualLayout>
              </c:layout>
              <c:tx>
                <c:rich>
                  <a:bodyPr/>
                  <a:lstStyle/>
                  <a:p>
                    <a:fld id="{5F8DE245-C411-461C-A1E6-099CCA47366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DD-4217-80B1-FFD560217C9E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DD-4217-80B1-FFD560217C9E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DD-4217-80B1-FFD560217C9E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13.1</c:v>
                </c:pt>
                <c:pt idx="1">
                  <c:v>0.1</c:v>
                </c:pt>
                <c:pt idx="2">
                  <c:v>0.3</c:v>
                </c:pt>
                <c:pt idx="3">
                  <c:v>5.7</c:v>
                </c:pt>
                <c:pt idx="4">
                  <c:v>9.6</c:v>
                </c:pt>
                <c:pt idx="6">
                  <c:v>57.2</c:v>
                </c:pt>
                <c:pt idx="7">
                  <c:v>13.1</c:v>
                </c:pt>
                <c:pt idx="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DDD-4217-80B1-FFD560217C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5"/>
      </c:pieChart>
    </c:plotArea>
    <c:legend>
      <c:legendPos val="r"/>
      <c:layout>
        <c:manualLayout>
          <c:xMode val="edge"/>
          <c:yMode val="edge"/>
          <c:x val="0.67986107610029534"/>
          <c:y val="7.3213764946048736E-3"/>
          <c:w val="0.31875003485892772"/>
          <c:h val="0.99263210848643857"/>
        </c:manualLayout>
      </c:layout>
      <c:overlay val="0"/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01031430559091E-2"/>
          <c:y val="3.437500000000001E-2"/>
          <c:w val="0.59486620678764068"/>
          <c:h val="0.84093233267716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407380.6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BB-482F-9212-7D9669D8D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BB-482F-9212-7D9669D8D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93221.9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BB-482F-9212-7D9669D8DC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BB-482F-9212-7D9669D8DC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BB-482F-9212-7D9669D8DC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BB-482F-9212-7D9669D8DC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invertIfNegative val="0"/>
          <c:dLbls>
            <c:dLbl>
              <c:idx val="0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BB-482F-9212-7D9669D8DC2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108295.2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BB-482F-9212-7D9669D8DC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BB-482F-9212-7D9669D8DC2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62476.6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7BB-482F-9212-7D9669D8DC27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7BB-482F-9212-7D9669D8DC27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7BB-482F-9212-7D9669D8DC27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Комплексное развитие сельских территорий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7BB-482F-9212-7D9669D8DC27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51527777777777772"/>
                  <c:y val="2.100279585249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6-4F5F-B873-854F767CC7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36476.6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E6-4F5F-B873-854F767C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169537536"/>
        <c:axId val="169539072"/>
      </c:barChart>
      <c:catAx>
        <c:axId val="1695375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9539072"/>
        <c:crossesAt val="0.5"/>
        <c:auto val="1"/>
        <c:lblAlgn val="ctr"/>
        <c:lblOffset val="100"/>
        <c:noMultiLvlLbl val="0"/>
      </c:catAx>
      <c:valAx>
        <c:axId val="169539072"/>
        <c:scaling>
          <c:logBase val="5"/>
          <c:orientation val="minMax"/>
          <c:max val="184544.5"/>
        </c:scaling>
        <c:delete val="0"/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169537536"/>
        <c:crosses val="autoZero"/>
        <c:crossBetween val="between"/>
        <c:majorUnit val="10"/>
        <c:minorUnit val="10"/>
      </c:valAx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64042701666962343"/>
          <c:y val="8.4011183409974186E-3"/>
          <c:w val="0.33453477690288713"/>
          <c:h val="0.99129640832345778"/>
        </c:manualLayout>
      </c:layout>
      <c:overlay val="0"/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10D88-3E21-43B4-ACA3-E7361150DFB8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5C4F0-D990-4D5F-88F9-BBD5D47447B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Рассмотрение и утверждение бюджета</a:t>
          </a:r>
        </a:p>
      </dgm:t>
    </dgm:pt>
    <dgm:pt modelId="{4C6FFBB8-8BEF-4222-89E5-F0AC7FC413C1}" type="parTrans" cxnId="{6973BB26-E6F9-4C9F-9030-ACE85AF0F381}">
      <dgm:prSet/>
      <dgm:spPr/>
      <dgm:t>
        <a:bodyPr/>
        <a:lstStyle/>
        <a:p>
          <a:endParaRPr lang="ru-RU"/>
        </a:p>
      </dgm:t>
    </dgm:pt>
    <dgm:pt modelId="{E8EFFFE3-66D6-4ABE-B12B-B52C5760E0B1}" type="sibTrans" cxnId="{6973BB26-E6F9-4C9F-9030-ACE85AF0F381}">
      <dgm:prSet/>
      <dgm:spPr/>
      <dgm:t>
        <a:bodyPr/>
        <a:lstStyle/>
        <a:p>
          <a:endParaRPr lang="ru-RU"/>
        </a:p>
      </dgm:t>
    </dgm:pt>
    <dgm:pt modelId="{597764EF-95D9-446E-BC35-907C1E4AD5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Исполнение бюджета</a:t>
          </a:r>
        </a:p>
      </dgm:t>
    </dgm:pt>
    <dgm:pt modelId="{57FE17F8-441C-4C7A-B469-83D623B940E4}" type="parTrans" cxnId="{8FEE8036-4CF0-4D3D-AC7B-3B9430F11A30}">
      <dgm:prSet/>
      <dgm:spPr/>
      <dgm:t>
        <a:bodyPr/>
        <a:lstStyle/>
        <a:p>
          <a:endParaRPr lang="ru-RU"/>
        </a:p>
      </dgm:t>
    </dgm:pt>
    <dgm:pt modelId="{79401040-E51C-49E3-8F93-B447A5951CF7}" type="sibTrans" cxnId="{8FEE8036-4CF0-4D3D-AC7B-3B9430F11A30}">
      <dgm:prSet/>
      <dgm:spPr/>
      <dgm:t>
        <a:bodyPr/>
        <a:lstStyle/>
        <a:p>
          <a:endParaRPr lang="ru-RU"/>
        </a:p>
      </dgm:t>
    </dgm:pt>
    <dgm:pt modelId="{4687248D-AB13-4375-8B7C-988C24B0C6D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Контроль за исполнением бюджета</a:t>
          </a:r>
        </a:p>
      </dgm:t>
    </dgm:pt>
    <dgm:pt modelId="{129D1CF4-0ABF-43FE-A07C-878458D895F8}" type="parTrans" cxnId="{7337C562-F5E7-4730-8A24-01844693D304}">
      <dgm:prSet/>
      <dgm:spPr/>
      <dgm:t>
        <a:bodyPr/>
        <a:lstStyle/>
        <a:p>
          <a:endParaRPr lang="ru-RU"/>
        </a:p>
      </dgm:t>
    </dgm:pt>
    <dgm:pt modelId="{CC6D6144-28C0-4888-A29F-D5B892055AFB}" type="sibTrans" cxnId="{7337C562-F5E7-4730-8A24-01844693D304}">
      <dgm:prSet/>
      <dgm:spPr/>
      <dgm:t>
        <a:bodyPr/>
        <a:lstStyle/>
        <a:p>
          <a:endParaRPr lang="ru-RU"/>
        </a:p>
      </dgm:t>
    </dgm:pt>
    <dgm:pt modelId="{324C01D0-7AFA-41C9-89FA-EACA250D833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Отчет об исполнении бюджета</a:t>
          </a:r>
        </a:p>
      </dgm:t>
    </dgm:pt>
    <dgm:pt modelId="{E3EF2F59-4B5D-47C3-9E69-794765AE721F}" type="parTrans" cxnId="{F243ADEE-6F6A-4328-9740-8A60D720AF64}">
      <dgm:prSet/>
      <dgm:spPr/>
      <dgm:t>
        <a:bodyPr/>
        <a:lstStyle/>
        <a:p>
          <a:endParaRPr lang="ru-RU"/>
        </a:p>
      </dgm:t>
    </dgm:pt>
    <dgm:pt modelId="{6BA30A18-2B5A-4E9F-81D3-D274B22572E4}" type="sibTrans" cxnId="{F243ADEE-6F6A-4328-9740-8A60D720AF64}">
      <dgm:prSet/>
      <dgm:spPr/>
      <dgm:t>
        <a:bodyPr/>
        <a:lstStyle/>
        <a:p>
          <a:endParaRPr lang="ru-RU"/>
        </a:p>
      </dgm:t>
    </dgm:pt>
    <dgm:pt modelId="{91150687-143B-47B2-9BBA-56883FE76A5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Arial" pitchFamily="34" charset="0"/>
              <a:cs typeface="Arial" pitchFamily="34" charset="0"/>
            </a:rPr>
            <a:t>Составление проекта бюджета</a:t>
          </a:r>
        </a:p>
      </dgm:t>
    </dgm:pt>
    <dgm:pt modelId="{1A89B871-E2F1-40EA-9526-C47F0FEEB243}" type="parTrans" cxnId="{FD51034F-7B37-4DED-84E6-A8D6FB983803}">
      <dgm:prSet/>
      <dgm:spPr/>
      <dgm:t>
        <a:bodyPr/>
        <a:lstStyle/>
        <a:p>
          <a:endParaRPr lang="ru-RU"/>
        </a:p>
      </dgm:t>
    </dgm:pt>
    <dgm:pt modelId="{ACFD5DCA-7BD5-4BEA-99F3-97EEEC8D7B81}" type="sibTrans" cxnId="{FD51034F-7B37-4DED-84E6-A8D6FB983803}">
      <dgm:prSet/>
      <dgm:spPr/>
      <dgm:t>
        <a:bodyPr/>
        <a:lstStyle/>
        <a:p>
          <a:endParaRPr lang="ru-RU"/>
        </a:p>
      </dgm:t>
    </dgm:pt>
    <dgm:pt modelId="{D4F0E56E-52BC-4481-9953-87162A0575A8}" type="pres">
      <dgm:prSet presAssocID="{8D910D88-3E21-43B4-ACA3-E7361150DF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AB6BD-876D-44D4-8AB9-12857BD8903F}" type="pres">
      <dgm:prSet presAssocID="{99A5C4F0-D990-4D5F-88F9-BBD5D47447B7}" presName="dummy" presStyleCnt="0"/>
      <dgm:spPr/>
    </dgm:pt>
    <dgm:pt modelId="{A88A7D5F-006D-4BEA-9ABC-26596995C78E}" type="pres">
      <dgm:prSet presAssocID="{99A5C4F0-D990-4D5F-88F9-BBD5D47447B7}" presName="node" presStyleLbl="revTx" presStyleIdx="0" presStyleCnt="5" custScaleX="127434" custScaleY="72429" custRadScaleRad="116072" custRadScaleInc="3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4165-1FDF-45B8-881D-C09173C2E8A1}" type="pres">
      <dgm:prSet presAssocID="{E8EFFFE3-66D6-4ABE-B12B-B52C5760E0B1}" presName="sibTrans" presStyleLbl="node1" presStyleIdx="0" presStyleCnt="5" custLinFactNeighborX="-1782" custLinFactNeighborY="1126"/>
      <dgm:spPr/>
      <dgm:t>
        <a:bodyPr/>
        <a:lstStyle/>
        <a:p>
          <a:endParaRPr lang="ru-RU"/>
        </a:p>
      </dgm:t>
    </dgm:pt>
    <dgm:pt modelId="{73EC10B7-65C6-4A79-9D94-23D0317D52E3}" type="pres">
      <dgm:prSet presAssocID="{597764EF-95D9-446E-BC35-907C1E4AD508}" presName="dummy" presStyleCnt="0"/>
      <dgm:spPr/>
    </dgm:pt>
    <dgm:pt modelId="{5F116F0B-8710-4BA3-9735-93D090168076}" type="pres">
      <dgm:prSet presAssocID="{597764EF-95D9-446E-BC35-907C1E4AD508}" presName="node" presStyleLbl="revTx" presStyleIdx="1" presStyleCnt="5" custScaleX="94091" custScaleY="78542" custRadScaleRad="118751" custRadScaleInc="9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11D5-D9FF-44A8-BC68-B3DB0E1FC227}" type="pres">
      <dgm:prSet presAssocID="{79401040-E51C-49E3-8F93-B447A5951CF7}" presName="sibTrans" presStyleLbl="node1" presStyleIdx="1" presStyleCnt="5" custLinFactNeighborX="-294" custLinFactNeighborY="1647"/>
      <dgm:spPr/>
      <dgm:t>
        <a:bodyPr/>
        <a:lstStyle/>
        <a:p>
          <a:endParaRPr lang="ru-RU"/>
        </a:p>
      </dgm:t>
    </dgm:pt>
    <dgm:pt modelId="{6D3B1790-9EF0-4DFA-AB4A-713F4E58F474}" type="pres">
      <dgm:prSet presAssocID="{4687248D-AB13-4375-8B7C-988C24B0C6D2}" presName="dummy" presStyleCnt="0"/>
      <dgm:spPr/>
    </dgm:pt>
    <dgm:pt modelId="{C63F477F-2B93-435D-A8BF-018D8EA2B7C7}" type="pres">
      <dgm:prSet presAssocID="{4687248D-AB13-4375-8B7C-988C24B0C6D2}" presName="node" presStyleLbl="revTx" presStyleIdx="2" presStyleCnt="5" custScaleX="96970" custScaleY="72894" custRadScaleRad="97915" custRadScaleInc="-9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8F12-C4C3-40CD-B3D5-824953FAACF3}" type="pres">
      <dgm:prSet presAssocID="{CC6D6144-28C0-4888-A29F-D5B892055AFB}" presName="sibTrans" presStyleLbl="node1" presStyleIdx="2" presStyleCnt="5" custLinFactNeighborX="133" custLinFactNeighborY="605"/>
      <dgm:spPr/>
      <dgm:t>
        <a:bodyPr/>
        <a:lstStyle/>
        <a:p>
          <a:endParaRPr lang="ru-RU"/>
        </a:p>
      </dgm:t>
    </dgm:pt>
    <dgm:pt modelId="{DB8A7207-B4DB-4EF4-86A0-19383575EA08}" type="pres">
      <dgm:prSet presAssocID="{324C01D0-7AFA-41C9-89FA-EACA250D8335}" presName="dummy" presStyleCnt="0"/>
      <dgm:spPr/>
    </dgm:pt>
    <dgm:pt modelId="{EA6D6A5F-830B-4016-92AB-5916328771A5}" type="pres">
      <dgm:prSet presAssocID="{324C01D0-7AFA-41C9-89FA-EACA250D8335}" presName="node" presStyleLbl="revTx" presStyleIdx="3" presStyleCnt="5" custScaleX="89470" custScaleY="85085" custRadScaleRad="118644" custRadScaleInc="4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C0811-6BC0-4448-9A1C-945055CCAEE6}" type="pres">
      <dgm:prSet presAssocID="{6BA30A18-2B5A-4E9F-81D3-D274B22572E4}" presName="sibTrans" presStyleLbl="node1" presStyleIdx="3" presStyleCnt="5"/>
      <dgm:spPr/>
      <dgm:t>
        <a:bodyPr/>
        <a:lstStyle/>
        <a:p>
          <a:endParaRPr lang="ru-RU"/>
        </a:p>
      </dgm:t>
    </dgm:pt>
    <dgm:pt modelId="{87229249-D890-4629-8919-5E7C4D1FFB5B}" type="pres">
      <dgm:prSet presAssocID="{91150687-143B-47B2-9BBA-56883FE76A5F}" presName="dummy" presStyleCnt="0"/>
      <dgm:spPr/>
    </dgm:pt>
    <dgm:pt modelId="{58DB0CC2-E164-4E3C-B114-31A80891FE46}" type="pres">
      <dgm:prSet presAssocID="{91150687-143B-47B2-9BBA-56883FE76A5F}" presName="node" presStyleLbl="revTx" presStyleIdx="4" presStyleCnt="5" custScaleX="101350" custScaleY="80432" custRadScaleRad="116550" custRadScaleInc="-2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6900-9661-4F79-92B9-6B021D03520D}" type="pres">
      <dgm:prSet presAssocID="{ACFD5DCA-7BD5-4BEA-99F3-97EEEC8D7B81}" presName="sibTrans" presStyleLbl="node1" presStyleIdx="4" presStyleCnt="5" custLinFactNeighborX="-779" custLinFactNeighborY="775"/>
      <dgm:spPr/>
      <dgm:t>
        <a:bodyPr/>
        <a:lstStyle/>
        <a:p>
          <a:endParaRPr lang="ru-RU"/>
        </a:p>
      </dgm:t>
    </dgm:pt>
  </dgm:ptLst>
  <dgm:cxnLst>
    <dgm:cxn modelId="{8FEE8036-4CF0-4D3D-AC7B-3B9430F11A30}" srcId="{8D910D88-3E21-43B4-ACA3-E7361150DFB8}" destId="{597764EF-95D9-446E-BC35-907C1E4AD508}" srcOrd="1" destOrd="0" parTransId="{57FE17F8-441C-4C7A-B469-83D623B940E4}" sibTransId="{79401040-E51C-49E3-8F93-B447A5951CF7}"/>
    <dgm:cxn modelId="{73A9AB2A-883D-4A40-97EB-E546C8074D80}" type="presOf" srcId="{597764EF-95D9-446E-BC35-907C1E4AD508}" destId="{5F116F0B-8710-4BA3-9735-93D090168076}" srcOrd="0" destOrd="0" presId="urn:microsoft.com/office/officeart/2005/8/layout/cycle1"/>
    <dgm:cxn modelId="{F01AB190-90D7-4BF5-8D34-9CF1C6CFE3AC}" type="presOf" srcId="{79401040-E51C-49E3-8F93-B447A5951CF7}" destId="{5CB311D5-D9FF-44A8-BC68-B3DB0E1FC227}" srcOrd="0" destOrd="0" presId="urn:microsoft.com/office/officeart/2005/8/layout/cycle1"/>
    <dgm:cxn modelId="{6973BB26-E6F9-4C9F-9030-ACE85AF0F381}" srcId="{8D910D88-3E21-43B4-ACA3-E7361150DFB8}" destId="{99A5C4F0-D990-4D5F-88F9-BBD5D47447B7}" srcOrd="0" destOrd="0" parTransId="{4C6FFBB8-8BEF-4222-89E5-F0AC7FC413C1}" sibTransId="{E8EFFFE3-66D6-4ABE-B12B-B52C5760E0B1}"/>
    <dgm:cxn modelId="{62C6EE11-5DE7-412E-B286-A95CD5125DEB}" type="presOf" srcId="{324C01D0-7AFA-41C9-89FA-EACA250D8335}" destId="{EA6D6A5F-830B-4016-92AB-5916328771A5}" srcOrd="0" destOrd="0" presId="urn:microsoft.com/office/officeart/2005/8/layout/cycle1"/>
    <dgm:cxn modelId="{E815096F-3CC7-446E-B2C4-3FCF0F55C075}" type="presOf" srcId="{8D910D88-3E21-43B4-ACA3-E7361150DFB8}" destId="{D4F0E56E-52BC-4481-9953-87162A0575A8}" srcOrd="0" destOrd="0" presId="urn:microsoft.com/office/officeart/2005/8/layout/cycle1"/>
    <dgm:cxn modelId="{523D5E77-D4EA-47D2-90DC-09D6B3F9D995}" type="presOf" srcId="{E8EFFFE3-66D6-4ABE-B12B-B52C5760E0B1}" destId="{5A044165-1FDF-45B8-881D-C09173C2E8A1}" srcOrd="0" destOrd="0" presId="urn:microsoft.com/office/officeart/2005/8/layout/cycle1"/>
    <dgm:cxn modelId="{E9CBD22F-D679-4B32-9265-16AEE4D09831}" type="presOf" srcId="{CC6D6144-28C0-4888-A29F-D5B892055AFB}" destId="{0C0C8F12-C4C3-40CD-B3D5-824953FAACF3}" srcOrd="0" destOrd="0" presId="urn:microsoft.com/office/officeart/2005/8/layout/cycle1"/>
    <dgm:cxn modelId="{479AAD78-1464-43E7-8055-EBD7EE7077B6}" type="presOf" srcId="{6BA30A18-2B5A-4E9F-81D3-D274B22572E4}" destId="{78DC0811-6BC0-4448-9A1C-945055CCAEE6}" srcOrd="0" destOrd="0" presId="urn:microsoft.com/office/officeart/2005/8/layout/cycle1"/>
    <dgm:cxn modelId="{7337C562-F5E7-4730-8A24-01844693D304}" srcId="{8D910D88-3E21-43B4-ACA3-E7361150DFB8}" destId="{4687248D-AB13-4375-8B7C-988C24B0C6D2}" srcOrd="2" destOrd="0" parTransId="{129D1CF4-0ABF-43FE-A07C-878458D895F8}" sibTransId="{CC6D6144-28C0-4888-A29F-D5B892055AFB}"/>
    <dgm:cxn modelId="{6978ECF4-8216-4EA2-A3AC-C2D577CB1AD7}" type="presOf" srcId="{99A5C4F0-D990-4D5F-88F9-BBD5D47447B7}" destId="{A88A7D5F-006D-4BEA-9ABC-26596995C78E}" srcOrd="0" destOrd="0" presId="urn:microsoft.com/office/officeart/2005/8/layout/cycle1"/>
    <dgm:cxn modelId="{CCDC5B9C-7C5A-47F3-9C72-AF5662A56C36}" type="presOf" srcId="{91150687-143B-47B2-9BBA-56883FE76A5F}" destId="{58DB0CC2-E164-4E3C-B114-31A80891FE46}" srcOrd="0" destOrd="0" presId="urn:microsoft.com/office/officeart/2005/8/layout/cycle1"/>
    <dgm:cxn modelId="{85B68E06-CAB7-4215-A302-15AD53786179}" type="presOf" srcId="{ACFD5DCA-7BD5-4BEA-99F3-97EEEC8D7B81}" destId="{3D596900-9661-4F79-92B9-6B021D03520D}" srcOrd="0" destOrd="0" presId="urn:microsoft.com/office/officeart/2005/8/layout/cycle1"/>
    <dgm:cxn modelId="{FD51034F-7B37-4DED-84E6-A8D6FB983803}" srcId="{8D910D88-3E21-43B4-ACA3-E7361150DFB8}" destId="{91150687-143B-47B2-9BBA-56883FE76A5F}" srcOrd="4" destOrd="0" parTransId="{1A89B871-E2F1-40EA-9526-C47F0FEEB243}" sibTransId="{ACFD5DCA-7BD5-4BEA-99F3-97EEEC8D7B81}"/>
    <dgm:cxn modelId="{F243ADEE-6F6A-4328-9740-8A60D720AF64}" srcId="{8D910D88-3E21-43B4-ACA3-E7361150DFB8}" destId="{324C01D0-7AFA-41C9-89FA-EACA250D8335}" srcOrd="3" destOrd="0" parTransId="{E3EF2F59-4B5D-47C3-9E69-794765AE721F}" sibTransId="{6BA30A18-2B5A-4E9F-81D3-D274B22572E4}"/>
    <dgm:cxn modelId="{2F52AA31-7A89-4AC8-814F-F2C9450C67EB}" type="presOf" srcId="{4687248D-AB13-4375-8B7C-988C24B0C6D2}" destId="{C63F477F-2B93-435D-A8BF-018D8EA2B7C7}" srcOrd="0" destOrd="0" presId="urn:microsoft.com/office/officeart/2005/8/layout/cycle1"/>
    <dgm:cxn modelId="{FD5EEA92-E52C-4755-B045-A9F9DC6FFA74}" type="presParOf" srcId="{D4F0E56E-52BC-4481-9953-87162A0575A8}" destId="{BD7AB6BD-876D-44D4-8AB9-12857BD8903F}" srcOrd="0" destOrd="0" presId="urn:microsoft.com/office/officeart/2005/8/layout/cycle1"/>
    <dgm:cxn modelId="{4F6C4B64-9BD2-4CC8-ABD2-1AED131228A3}" type="presParOf" srcId="{D4F0E56E-52BC-4481-9953-87162A0575A8}" destId="{A88A7D5F-006D-4BEA-9ABC-26596995C78E}" srcOrd="1" destOrd="0" presId="urn:microsoft.com/office/officeart/2005/8/layout/cycle1"/>
    <dgm:cxn modelId="{A7A5B8AF-9B9C-49DF-B8C7-F301A4DF159F}" type="presParOf" srcId="{D4F0E56E-52BC-4481-9953-87162A0575A8}" destId="{5A044165-1FDF-45B8-881D-C09173C2E8A1}" srcOrd="2" destOrd="0" presId="urn:microsoft.com/office/officeart/2005/8/layout/cycle1"/>
    <dgm:cxn modelId="{7337EB92-B27D-4269-855E-109C25839F3F}" type="presParOf" srcId="{D4F0E56E-52BC-4481-9953-87162A0575A8}" destId="{73EC10B7-65C6-4A79-9D94-23D0317D52E3}" srcOrd="3" destOrd="0" presId="urn:microsoft.com/office/officeart/2005/8/layout/cycle1"/>
    <dgm:cxn modelId="{F845AD90-DD73-4646-B3C1-108BCA8137B6}" type="presParOf" srcId="{D4F0E56E-52BC-4481-9953-87162A0575A8}" destId="{5F116F0B-8710-4BA3-9735-93D090168076}" srcOrd="4" destOrd="0" presId="urn:microsoft.com/office/officeart/2005/8/layout/cycle1"/>
    <dgm:cxn modelId="{C3D994D2-4E64-40CF-B53C-94FF3D3E37DF}" type="presParOf" srcId="{D4F0E56E-52BC-4481-9953-87162A0575A8}" destId="{5CB311D5-D9FF-44A8-BC68-B3DB0E1FC227}" srcOrd="5" destOrd="0" presId="urn:microsoft.com/office/officeart/2005/8/layout/cycle1"/>
    <dgm:cxn modelId="{DC92F200-6D20-4DC1-B5EE-EFC43CA80CFC}" type="presParOf" srcId="{D4F0E56E-52BC-4481-9953-87162A0575A8}" destId="{6D3B1790-9EF0-4DFA-AB4A-713F4E58F474}" srcOrd="6" destOrd="0" presId="urn:microsoft.com/office/officeart/2005/8/layout/cycle1"/>
    <dgm:cxn modelId="{4C6AB84C-F948-4871-A5ED-44334B6040C6}" type="presParOf" srcId="{D4F0E56E-52BC-4481-9953-87162A0575A8}" destId="{C63F477F-2B93-435D-A8BF-018D8EA2B7C7}" srcOrd="7" destOrd="0" presId="urn:microsoft.com/office/officeart/2005/8/layout/cycle1"/>
    <dgm:cxn modelId="{ADD3B56B-7BAA-44BE-A70D-8456846F1FEC}" type="presParOf" srcId="{D4F0E56E-52BC-4481-9953-87162A0575A8}" destId="{0C0C8F12-C4C3-40CD-B3D5-824953FAACF3}" srcOrd="8" destOrd="0" presId="urn:microsoft.com/office/officeart/2005/8/layout/cycle1"/>
    <dgm:cxn modelId="{70B12A38-804A-42C2-98A4-CDD4DE8ABCA1}" type="presParOf" srcId="{D4F0E56E-52BC-4481-9953-87162A0575A8}" destId="{DB8A7207-B4DB-4EF4-86A0-19383575EA08}" srcOrd="9" destOrd="0" presId="urn:microsoft.com/office/officeart/2005/8/layout/cycle1"/>
    <dgm:cxn modelId="{1FA2ECC3-34EA-4311-BB7F-69133E4AC32D}" type="presParOf" srcId="{D4F0E56E-52BC-4481-9953-87162A0575A8}" destId="{EA6D6A5F-830B-4016-92AB-5916328771A5}" srcOrd="10" destOrd="0" presId="urn:microsoft.com/office/officeart/2005/8/layout/cycle1"/>
    <dgm:cxn modelId="{06A20CD8-DDDE-4D33-BCF3-FAE6EFD60A1C}" type="presParOf" srcId="{D4F0E56E-52BC-4481-9953-87162A0575A8}" destId="{78DC0811-6BC0-4448-9A1C-945055CCAEE6}" srcOrd="11" destOrd="0" presId="urn:microsoft.com/office/officeart/2005/8/layout/cycle1"/>
    <dgm:cxn modelId="{85F7F963-01FB-4604-B3B7-EA9E6E1E91AE}" type="presParOf" srcId="{D4F0E56E-52BC-4481-9953-87162A0575A8}" destId="{87229249-D890-4629-8919-5E7C4D1FFB5B}" srcOrd="12" destOrd="0" presId="urn:microsoft.com/office/officeart/2005/8/layout/cycle1"/>
    <dgm:cxn modelId="{E319A9A0-848E-411F-B0A6-F13036D62C75}" type="presParOf" srcId="{D4F0E56E-52BC-4481-9953-87162A0575A8}" destId="{58DB0CC2-E164-4E3C-B114-31A80891FE46}" srcOrd="13" destOrd="0" presId="urn:microsoft.com/office/officeart/2005/8/layout/cycle1"/>
    <dgm:cxn modelId="{ACC0E40A-63E7-4156-A67E-384AE2E209A9}" type="presParOf" srcId="{D4F0E56E-52BC-4481-9953-87162A0575A8}" destId="{3D596900-9661-4F79-92B9-6B021D0352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/>
            <a:t>Доходы бюджета</a:t>
          </a:r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/>
            <a:t>Налоговые доходы</a:t>
          </a:r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/>
            <a:t>Поступления от уплаты налогов, установленных Налоговым кодексом Российской Федерации:</a:t>
          </a:r>
          <a:endParaRPr lang="ru-RU" sz="1600" dirty="0"/>
        </a:p>
        <a:p>
          <a:pPr algn="l"/>
          <a:r>
            <a:rPr lang="ru-RU" sz="1600" dirty="0"/>
            <a:t>-налог на доходы физических лиц;</a:t>
          </a:r>
        </a:p>
        <a:p>
          <a:pPr algn="l"/>
          <a:r>
            <a:rPr lang="ru-RU" sz="1600" dirty="0"/>
            <a:t>-акцизы;</a:t>
          </a:r>
        </a:p>
        <a:p>
          <a:pPr algn="l"/>
          <a:r>
            <a:rPr lang="ru-RU" sz="1600" dirty="0"/>
            <a:t>-налоги на совокупный доход;</a:t>
          </a:r>
        </a:p>
        <a:p>
          <a:pPr algn="l"/>
          <a:r>
            <a:rPr lang="ru-RU" sz="1600" dirty="0"/>
            <a:t>-другие налоги</a:t>
          </a:r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/>
            <a:t>Неналого</a:t>
          </a:r>
          <a:r>
            <a:rPr lang="ru-RU" sz="1600" dirty="0"/>
            <a:t>-</a:t>
          </a:r>
        </a:p>
        <a:p>
          <a:r>
            <a:rPr lang="ru-RU" sz="1600" dirty="0"/>
            <a:t>вые доходы</a:t>
          </a:r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 - </a:t>
          </a:r>
          <a:r>
            <a:rPr lang="ru-RU" sz="1600" dirty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другие</a:t>
          </a:r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/>
            <a:t>Безвозмездные поступления</a:t>
          </a:r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/>
        </a:p>
        <a:p>
          <a:pPr algn="l"/>
          <a:r>
            <a:rPr lang="ru-RU" sz="1600" dirty="0"/>
            <a:t>-дотации;</a:t>
          </a:r>
        </a:p>
        <a:p>
          <a:pPr algn="l"/>
          <a:r>
            <a:rPr lang="ru-RU" sz="1600" dirty="0"/>
            <a:t>-субвенции;</a:t>
          </a:r>
        </a:p>
        <a:p>
          <a:pPr algn="l"/>
          <a:r>
            <a:rPr lang="ru-RU" sz="1600" dirty="0"/>
            <a:t>-субсидии;</a:t>
          </a:r>
        </a:p>
        <a:p>
          <a:pPr algn="l"/>
          <a:r>
            <a:rPr lang="ru-RU" sz="1600" dirty="0"/>
            <a:t>-иные межбюджетные трансферты</a:t>
          </a:r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705480,1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713314,1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- 7834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678491,3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678491,3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726577,9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726577,9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r>
            <a:rPr lang="ru-RU" b="1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Факс</a:t>
          </a:r>
          <a:r>
            <a:rPr lang="en-US" b="1" dirty="0">
              <a:effectLst/>
              <a:latin typeface="Times New Roman"/>
              <a:ea typeface="Times New Roman"/>
            </a:rPr>
            <a:t> (34133) 3-24-47  </a:t>
          </a:r>
          <a:endParaRPr lang="ru-RU" b="1" dirty="0">
            <a:effectLst/>
            <a:latin typeface="Times New Roman"/>
            <a:ea typeface="Times New Roman"/>
          </a:endParaRPr>
        </a:p>
        <a:p>
          <a:r>
            <a:rPr lang="en-US" b="1" dirty="0">
              <a:effectLst/>
              <a:latin typeface="Times New Roman"/>
              <a:ea typeface="Times New Roman"/>
            </a:rPr>
            <a:t> E-Mail: </a:t>
          </a:r>
          <a:r>
            <a:rPr lang="en-US" b="1" u="sng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7D5F-006D-4BEA-9ABC-26596995C78E}">
      <dsp:nvSpPr>
        <dsp:cNvPr id="0" name=""/>
        <dsp:cNvSpPr/>
      </dsp:nvSpPr>
      <dsp:spPr>
        <a:xfrm>
          <a:off x="4992891" y="307601"/>
          <a:ext cx="1761996" cy="1001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Рассмотрение и утверждение бюджета</a:t>
          </a:r>
        </a:p>
      </dsp:txBody>
      <dsp:txXfrm>
        <a:off x="4992891" y="307601"/>
        <a:ext cx="1761996" cy="1001456"/>
      </dsp:txXfrm>
    </dsp:sp>
    <dsp:sp modelId="{5A044165-1FDF-45B8-881D-C09173C2E8A1}">
      <dsp:nvSpPr>
        <dsp:cNvPr id="0" name=""/>
        <dsp:cNvSpPr/>
      </dsp:nvSpPr>
      <dsp:spPr>
        <a:xfrm>
          <a:off x="1728169" y="144031"/>
          <a:ext cx="5187392" cy="5187392"/>
        </a:xfrm>
        <a:prstGeom prst="circularArrow">
          <a:avLst>
            <a:gd name="adj1" fmla="val 5198"/>
            <a:gd name="adj2" fmla="val 335729"/>
            <a:gd name="adj3" fmla="val 290620"/>
            <a:gd name="adj4" fmla="val 1940774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16F0B-8710-4BA3-9735-93D090168076}">
      <dsp:nvSpPr>
        <dsp:cNvPr id="0" name=""/>
        <dsp:cNvSpPr/>
      </dsp:nvSpPr>
      <dsp:spPr>
        <a:xfrm>
          <a:off x="5887058" y="3096347"/>
          <a:ext cx="1300971" cy="108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Исполнение бюджета</a:t>
          </a:r>
        </a:p>
      </dsp:txBody>
      <dsp:txXfrm>
        <a:off x="5887058" y="3096347"/>
        <a:ext cx="1300971" cy="1085979"/>
      </dsp:txXfrm>
    </dsp:sp>
    <dsp:sp modelId="{5CB311D5-D9FF-44A8-BC68-B3DB0E1FC227}">
      <dsp:nvSpPr>
        <dsp:cNvPr id="0" name=""/>
        <dsp:cNvSpPr/>
      </dsp:nvSpPr>
      <dsp:spPr>
        <a:xfrm>
          <a:off x="2075344" y="-77"/>
          <a:ext cx="5187392" cy="5187392"/>
        </a:xfrm>
        <a:prstGeom prst="circularArrow">
          <a:avLst>
            <a:gd name="adj1" fmla="val 5198"/>
            <a:gd name="adj2" fmla="val 335729"/>
            <a:gd name="adj3" fmla="val 4987096"/>
            <a:gd name="adj4" fmla="val 280003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F477F-2B93-435D-A8BF-018D8EA2B7C7}">
      <dsp:nvSpPr>
        <dsp:cNvPr id="0" name=""/>
        <dsp:cNvSpPr/>
      </dsp:nvSpPr>
      <dsp:spPr>
        <a:xfrm>
          <a:off x="3395178" y="4435696"/>
          <a:ext cx="1340778" cy="100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Контроль за исполнением бюджета</a:t>
          </a:r>
        </a:p>
      </dsp:txBody>
      <dsp:txXfrm>
        <a:off x="3395178" y="4435696"/>
        <a:ext cx="1340778" cy="1007886"/>
      </dsp:txXfrm>
    </dsp:sp>
    <dsp:sp modelId="{0C0C8F12-C4C3-40CD-B3D5-824953FAACF3}">
      <dsp:nvSpPr>
        <dsp:cNvPr id="0" name=""/>
        <dsp:cNvSpPr/>
      </dsp:nvSpPr>
      <dsp:spPr>
        <a:xfrm>
          <a:off x="773206" y="1840"/>
          <a:ext cx="5187392" cy="5187392"/>
        </a:xfrm>
        <a:prstGeom prst="circularArrow">
          <a:avLst>
            <a:gd name="adj1" fmla="val 5198"/>
            <a:gd name="adj2" fmla="val 335729"/>
            <a:gd name="adj3" fmla="val 8006184"/>
            <a:gd name="adj4" fmla="val 534745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6D6A5F-830B-4016-92AB-5916328771A5}">
      <dsp:nvSpPr>
        <dsp:cNvPr id="0" name=""/>
        <dsp:cNvSpPr/>
      </dsp:nvSpPr>
      <dsp:spPr>
        <a:xfrm>
          <a:off x="745013" y="2896728"/>
          <a:ext cx="1237078" cy="117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Отчет об исполнении бюджета</a:t>
          </a:r>
        </a:p>
      </dsp:txBody>
      <dsp:txXfrm>
        <a:off x="745013" y="2896728"/>
        <a:ext cx="1237078" cy="1176448"/>
      </dsp:txXfrm>
    </dsp:sp>
    <dsp:sp modelId="{78DC0811-6BC0-4448-9A1C-945055CCAEE6}">
      <dsp:nvSpPr>
        <dsp:cNvPr id="0" name=""/>
        <dsp:cNvSpPr/>
      </dsp:nvSpPr>
      <dsp:spPr>
        <a:xfrm>
          <a:off x="946697" y="51065"/>
          <a:ext cx="5187392" cy="5187392"/>
        </a:xfrm>
        <a:prstGeom prst="circularArrow">
          <a:avLst>
            <a:gd name="adj1" fmla="val 5198"/>
            <a:gd name="adj2" fmla="val 335729"/>
            <a:gd name="adj3" fmla="val 12719391"/>
            <a:gd name="adj4" fmla="val 1042290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DB0CC2-E164-4E3C-B114-31A80891FE46}">
      <dsp:nvSpPr>
        <dsp:cNvPr id="0" name=""/>
        <dsp:cNvSpPr/>
      </dsp:nvSpPr>
      <dsp:spPr>
        <a:xfrm>
          <a:off x="1490280" y="128802"/>
          <a:ext cx="1401340" cy="111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Составление проекта бюджета</a:t>
          </a:r>
        </a:p>
      </dsp:txBody>
      <dsp:txXfrm>
        <a:off x="1490280" y="128802"/>
        <a:ext cx="1401340" cy="1112112"/>
      </dsp:txXfrm>
    </dsp:sp>
    <dsp:sp modelId="{3D596900-9661-4F79-92B9-6B021D03520D}">
      <dsp:nvSpPr>
        <dsp:cNvPr id="0" name=""/>
        <dsp:cNvSpPr/>
      </dsp:nvSpPr>
      <dsp:spPr>
        <a:xfrm>
          <a:off x="1341995" y="-289439"/>
          <a:ext cx="5187392" cy="5187392"/>
        </a:xfrm>
        <a:prstGeom prst="circularArrow">
          <a:avLst>
            <a:gd name="adj1" fmla="val 5198"/>
            <a:gd name="adj2" fmla="val 335729"/>
            <a:gd name="adj3" fmla="val 17771322"/>
            <a:gd name="adj4" fmla="val 14513328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Доходы бюджета</a:t>
          </a:r>
        </a:p>
      </dsp:txBody>
      <dsp:txXfrm>
        <a:off x="3871340" y="171187"/>
        <a:ext cx="1298491" cy="806231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Налоговые доходы</a:t>
          </a:r>
        </a:p>
      </dsp:txBody>
      <dsp:txXfrm>
        <a:off x="914877" y="1419819"/>
        <a:ext cx="1298491" cy="806231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Поступления от уплаты налогов, установленных Налоговым кодексом Российской Федерации: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-налог на доходы физических лиц;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-акцизы;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-налоги на совокупный доход;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-другие налоги</a:t>
          </a:r>
        </a:p>
      </dsp:txBody>
      <dsp:txXfrm>
        <a:off x="285110" y="2722952"/>
        <a:ext cx="2558026" cy="2967547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Неналого</a:t>
          </a:r>
          <a:r>
            <a:rPr lang="ru-RU" sz="1600" kern="1200" dirty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вые доходы</a:t>
          </a:r>
        </a:p>
      </dsp:txBody>
      <dsp:txXfrm>
        <a:off x="3888508" y="1419819"/>
        <a:ext cx="1298491" cy="806231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- </a:t>
          </a:r>
          <a:r>
            <a:rPr lang="ru-RU" sz="1600" kern="1200" dirty="0"/>
            <a:t>доходы от использования имущества и земли;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- штрафные санкции; 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- другие</a:t>
          </a:r>
        </a:p>
      </dsp:txBody>
      <dsp:txXfrm>
        <a:off x="3299472" y="2720418"/>
        <a:ext cx="2476564" cy="29704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Безвозмездные поступления</a:t>
          </a:r>
        </a:p>
      </dsp:txBody>
      <dsp:txXfrm>
        <a:off x="6827802" y="1419819"/>
        <a:ext cx="1298491" cy="806231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-дотации;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-субвенции;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-субсидии;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-иные межбюджетные трансферты</a:t>
          </a:r>
        </a:p>
      </dsp:txBody>
      <dsp:txXfrm>
        <a:off x="6230361" y="2720941"/>
        <a:ext cx="2493374" cy="3030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</a:rPr>
            <a:t>705480,1</a:t>
          </a:r>
        </a:p>
      </dsp:txBody>
      <dsp:txXfrm>
        <a:off x="541959" y="108328"/>
        <a:ext cx="1619230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</a:rPr>
            <a:t>713314,1</a:t>
          </a:r>
        </a:p>
      </dsp:txBody>
      <dsp:txXfrm>
        <a:off x="2970805" y="108328"/>
        <a:ext cx="1619230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</a:rPr>
            <a:t>- 7834</a:t>
          </a:r>
        </a:p>
      </dsp:txBody>
      <dsp:txXfrm>
        <a:off x="5399651" y="108328"/>
        <a:ext cx="1619230" cy="1079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</a:rPr>
            <a:t>678491,3</a:t>
          </a:r>
        </a:p>
      </dsp:txBody>
      <dsp:txXfrm>
        <a:off x="547120" y="103188"/>
        <a:ext cx="1634652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678491,3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999098" y="103188"/>
        <a:ext cx="1634652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solidFill>
                <a:schemeClr val="tx1"/>
              </a:solidFill>
            </a:rPr>
            <a:t>0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451075" y="103188"/>
        <a:ext cx="1634652" cy="1089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726577,9</a:t>
          </a:r>
        </a:p>
      </dsp:txBody>
      <dsp:txXfrm>
        <a:off x="552281" y="98047"/>
        <a:ext cx="1650073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726577,9</a:t>
          </a:r>
        </a:p>
      </dsp:txBody>
      <dsp:txXfrm>
        <a:off x="3027391" y="98047"/>
        <a:ext cx="1650073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solidFill>
                <a:schemeClr val="tx1"/>
              </a:solidFill>
            </a:rPr>
            <a:t>0</a:t>
          </a:r>
        </a:p>
      </dsp:txBody>
      <dsp:txXfrm>
        <a:off x="5502500" y="98047"/>
        <a:ext cx="1650073" cy="1100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707" y="277696"/>
        <a:ext cx="7725536" cy="51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55,4 %</a:t>
          </a:r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44,6 %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w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5.w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w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9.w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w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9.w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w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1.w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1.w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wmf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w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.w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3.w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3.wm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7.xml"/><Relationship Id="rId2" Type="http://schemas.openxmlformats.org/officeDocument/2006/relationships/control" Target="../activeX/activeX32.xml"/><Relationship Id="rId1" Type="http://schemas.openxmlformats.org/officeDocument/2006/relationships/vmlDrawing" Target="../drawings/vmlDrawing32.v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45.wmf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3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control" Target="../activeX/activeX6.xml"/><Relationship Id="rId16" Type="http://schemas.openxmlformats.org/officeDocument/2006/relationships/diagramLayout" Target="../diagrams/layout6.xml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42237"/>
            <a:ext cx="7630617" cy="28341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БЮДЖЕТ ДЛЯ ГРАЖДАН</a:t>
            </a:r>
            <a:b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К ПРОЕКТУ БЮДЖЕТА МУНИЦИПАЛЬНОГО ОБРАЗОВАНИЯ «МУНИЦИПАЛЬНЫЙ ОКРУГ КИЯСОВСКИЙ РАЙОН УДМУРТСКОЙ РЕСПУБЛИКИ» НА 2025 ГОД</a:t>
            </a:r>
            <a:r>
              <a:rPr lang="en-US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2026 И 2027 ГОДОВ</a:t>
            </a:r>
            <a:r>
              <a:rPr lang="ru-RU" sz="1600" dirty="0"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600" dirty="0"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87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7043287"/>
              </p:ext>
            </p:extLst>
          </p:nvPr>
        </p:nvGraphicFramePr>
        <p:xfrm>
          <a:off x="179511" y="116632"/>
          <a:ext cx="8964487" cy="8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1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«Муниципальный округ Киясовский район Удмуртской Республики»  в 2025 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23744"/>
              </p:ext>
            </p:extLst>
          </p:nvPr>
        </p:nvGraphicFramePr>
        <p:xfrm>
          <a:off x="251520" y="1196750"/>
          <a:ext cx="8640960" cy="1968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126643,3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181773,5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207823,9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32542,3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9260670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548783,1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7022122"/>
              </p:ext>
            </p:extLst>
          </p:nvPr>
        </p:nvGraphicFramePr>
        <p:xfrm>
          <a:off x="251520" y="3068960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4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образования «Муниципальный округ Киясовский район Удмуртской Республики»  в 2025году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92316143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4835605"/>
              </p:ext>
            </p:extLst>
          </p:nvPr>
        </p:nvGraphicFramePr>
        <p:xfrm>
          <a:off x="4499992" y="1512096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126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«Муниципальный округ Киясовский район Удмуртской Республики» на 2025 год и плановый период 2026 и 2027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23877"/>
              </p:ext>
            </p:extLst>
          </p:nvPr>
        </p:nvGraphicFramePr>
        <p:xfrm>
          <a:off x="251520" y="1484785"/>
          <a:ext cx="8568952" cy="52479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65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r>
                        <a:rPr lang="ru-RU" sz="1800" baseline="0" dirty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93793,8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96205,2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96232,6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819,6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40654,5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41884,8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52713,6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68208,6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4628,7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6984,1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Охрана</a:t>
                      </a:r>
                      <a:r>
                        <a:rPr lang="ru-RU" sz="1700" baseline="0" dirty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407788,8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431047,2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459522,5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93740,3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90034,2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91437,9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5407,5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5701,2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5701,2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4140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9043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713314,1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678491,3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726577,9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229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3116492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331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7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Структура расходов по муниципальным программам на 2025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9161284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</a:t>
            </a:r>
            <a:r>
              <a:rPr lang="ru-RU" dirty="0"/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3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7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40529"/>
              </p:ext>
            </p:extLst>
          </p:nvPr>
        </p:nvGraphicFramePr>
        <p:xfrm>
          <a:off x="179511" y="1369822"/>
          <a:ext cx="8856985" cy="702773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27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общедоступного и бесплатного дошкольного образования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повышение его доступности и качества;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и повышение качества общего образования по основным общеобразовательным программам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обеспечение равного доступа к качественному образованию для всех категорий детей;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предоставления, повышение качества и доступности дополнительного образования детей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способного обеспечить дальнейшую самореализацию личности, её профессиональное самоопределение;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Создание условий и возможностей для успешной социализации и эффективной самореализации детей и молодежи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развитие их потенциала в интересах общества;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Повышение эффективности и результативности системы образования МО «Муниципальный округ Киясовский район Удмуртской Республики»;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условий для организации безопасного и качественного питания детей и подростков.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Центров образования цифрового и гуманитарного профилей «Точка роста»  для внедрения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536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населения»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638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6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rgbClr val="00B050"/>
                </a:solidFill>
              </a:rPr>
              <a:t>«Развитие 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4438"/>
              </p:ext>
            </p:extLst>
          </p:nvPr>
        </p:nvGraphicFramePr>
        <p:xfrm>
          <a:off x="143509" y="1412776"/>
          <a:ext cx="8856984" cy="5224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741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6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населения»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843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9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656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развития»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effectLst/>
                        </a:rPr>
                        <a:t> и з</a:t>
                      </a:r>
                      <a:r>
                        <a:rPr lang="ru-RU" sz="1600" dirty="0">
                          <a:effectLst/>
                        </a:rPr>
                        <a:t>адачи программы </a:t>
                      </a:r>
                      <a:endParaRPr lang="en-US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945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48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1708"/>
              </p:ext>
            </p:extLst>
          </p:nvPr>
        </p:nvGraphicFramePr>
        <p:xfrm>
          <a:off x="143509" y="908720"/>
          <a:ext cx="8856984" cy="57089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«Муниципального хозяйство»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9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«Энергосбережение 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эффективности»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8729"/>
              </p:ext>
            </p:extLst>
          </p:nvPr>
        </p:nvGraphicFramePr>
        <p:xfrm>
          <a:off x="143509" y="1412776"/>
          <a:ext cx="8856984" cy="53004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253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1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 программа «Муниципальное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355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ТРУД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457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 программа «Комплексные меры противодействия немедицинскому потреблению наркотических средств и их 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560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87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 программа «Комплексное развитие сельских 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2912"/>
              </p:ext>
            </p:extLst>
          </p:nvPr>
        </p:nvGraphicFramePr>
        <p:xfrm>
          <a:off x="179512" y="1340768"/>
          <a:ext cx="8820981" cy="48245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20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8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и качества жизни сельского населения;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условий для обеспечения доступным и комфортным жильем сельского населения;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уровня комплексного обустройства населенных пунктов, расположенных в сельской местности, объектами социальной, инженерной и транспортной инфраструктуры;  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стимулирование инвестиционной активности для создания инфраструктурных объектов на территории Киясовского района;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реализация общественно значимых проектов в интересах жителей Киясовского района с помощью грантовой поддержки местных инициатив граждан.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b="1" kern="1200" dirty="0">
                          <a:solidFill>
                            <a:srgbClr val="CC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активизация участия граждан, проживающих на территории Киясовского района, в решении вопросов местного значения.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662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2025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35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 обслуживание муниципального долга выделено: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Верхний предел муниципального долга  (тыс. руб.)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На 01.01.2026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2026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26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2027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9 тыс. 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01.01.2027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01.01.2028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65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4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83961770-EC0D-C7B1-0BC5-FCA53538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ОТДЕЛЬНЫХ ЦЕЛЕВЫХ ГРУПП            на 2025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178ED0C-1925-B457-3189-32D5ADAC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32136"/>
              </p:ext>
            </p:extLst>
          </p:nvPr>
        </p:nvGraphicFramePr>
        <p:xfrm>
          <a:off x="323850" y="1557338"/>
          <a:ext cx="8496622" cy="39516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7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7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Количество,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2025 год,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обеспечению жильем молодых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2225,3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11">
                <a:tc>
                  <a:txBody>
                    <a:bodyPr/>
                    <a:lstStyle/>
                    <a:p>
                      <a:pPr algn="l" fontAlgn="ctr"/>
                      <a:endParaRPr lang="ru-RU" sz="1200" b="1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 – 224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2830,7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 и работающим в сельской местности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9251,3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гражданам,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оказавшимся в трудной жизненной ситуации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7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605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2025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62522"/>
              </p:ext>
            </p:extLst>
          </p:nvPr>
        </p:nvGraphicFramePr>
        <p:xfrm>
          <a:off x="395536" y="1124744"/>
          <a:ext cx="8424936" cy="5113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1357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1386,7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розничного товарооборота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предприятиям)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338,2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   5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49658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42542,0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Темп роста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107,9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108,4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="" xmlns:a16="http://schemas.microsoft.com/office/drawing/2014/main" val="36367267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867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7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2025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7053"/>
              </p:ext>
            </p:extLst>
          </p:nvPr>
        </p:nvGraphicFramePr>
        <p:xfrm>
          <a:off x="251519" y="1124744"/>
          <a:ext cx="8568952" cy="4372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4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7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23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2025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населения ( на 1 января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8,433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366661508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детей до 18 лет на начало года (до 17 лет включительно)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1,883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1,890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425408912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1,290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1,295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769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775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 Прогноз разработан в двух вариантах: вариант 1 (консервативный) и вариант 2 (базовый).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Первый вариант (консервативный) </a:t>
            </a:r>
            <a:r>
              <a:rPr lang="ru-RU" sz="1000" dirty="0">
                <a:solidFill>
                  <a:srgbClr val="FF0000"/>
                </a:solidFill>
              </a:rPr>
              <a:t>основан на предпосылках к ухудшению внешнеэкономических условий и сдержанном восстановлении спроса.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Второй вариант (базовый)  - </a:t>
            </a:r>
            <a:r>
              <a:rPr lang="ru-RU" sz="1000" dirty="0">
                <a:solidFill>
                  <a:srgbClr val="FF0000"/>
                </a:solidFill>
              </a:rPr>
              <a:t>  наиболее вероятный сценарий развития экономики с учетом относительно оптимистичных изменений внешних условий.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69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9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бюджетной политики муниципального образования «Муниципальный округ Киясовский район Удмуртской Республики» на 2025 год и на плановый период 2026 и 2027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297384"/>
            <a:ext cx="8352928" cy="5443983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Обеспечение сбалансированности и финансовой устойчивости бюджета муниципального образования «Муниципальный округ Киясовский район Удмуртской Республики»;  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rgbClr val="002060"/>
              </a:solidFill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</a:rPr>
              <a:t>Проведение ответственной долговой политики;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 3. Повышение эффективности управления бюджетными ресурсами, в том числе за счет: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-расширения применения проектных принципов управления;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-использования всех возможностей для привлечения средств внебюджетных источников, а также средств из федерального бюджета и бюджета Удмуртской Республики;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</a:t>
            </a:r>
            <a:r>
              <a:rPr lang="ru-RU" sz="1000" dirty="0" err="1">
                <a:solidFill>
                  <a:srgbClr val="002060"/>
                </a:solidFill>
              </a:rPr>
              <a:t>приоритизации</a:t>
            </a:r>
            <a:r>
              <a:rPr lang="ru-RU" sz="1000" dirty="0">
                <a:solidFill>
                  <a:srgbClr val="002060"/>
                </a:solidFill>
              </a:rPr>
              <a:t> действующих расходных обязательств, учитывающей полное и своевременное обеспечение социально значимых расходных обязательств;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-развития системы управления налоговыми расходами и обеспечения интеграции результатов оценки налоговых расходов в бюджетный процесс;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-дальнейшего развития контрактной системы в сфере закупок товаров, работ, услуг для обеспечения муниципальных нужд МО;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-развития системы управления муниципальными программами, обеспечения своевременной корректировки муниципальных программ на основе оценки эффективности их реализации;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-совершенствования процессов планирования и исполнения бюджета МО;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- качественной реализации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-снижения рисков возникновения просроченной кредиторской задолженности;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 -оптимизации и повышения эффективности деятельности органов местного самоуправления за счет системного применения ценностей, принципов и инструментов бережливого управления;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4. Повышение уровня финансовой грамотности населения и формирование финансовой культуры, в том числе через реализацию практик инициативного бюджетирования и самообложения граждан;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5.  Осуществление внутреннего муниципального финансового контроля в соответствии с федеральными стандартами внутреннего государственного (муниципального) финансового контроля, реализация проактивного подхода по выявлению и минимизации рисков финансовых нарушений;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6. Развитие централизованной системы бухгалтерского учета, закупочной деятельности и управления кадрами;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dirty="0">
                <a:solidFill>
                  <a:srgbClr val="002060"/>
                </a:solidFill>
              </a:rPr>
              <a:t> 7. Обеспечение информационной открытости, доступности и прозрачности бюджетного процесса для общества.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2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налоговой политики муниципального образования «Муниципальный округ Киясовский район Удмуртской Республики» на 2025 год и на плановый период 2026 и 2027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569060"/>
            <a:ext cx="8352928" cy="5427984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1. Укрепление доходной базы бюджета муниципального образования «Муниципальный округ Киясовский район Удмуртской Республики», реализация мероприятий, направленных на повышение уровня собираемости налогов и снижение доли теневого сектора экономики, повышение эффективного управления дебиторской задолженностью по доходам;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2. Повышение качества администрирования доходов бюджета муниципального образования «Муниципальный округ Киясовский район Удмуртской Республики»;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3. Создание благоприятного инвестиционного климата путем сохранения стабильных условий для деятельности инвесторов и развития механизмов привлечения инвестиций в муниципальное образование «Муниципальный округ Киясовский район Удмуртской Республики»  в целях реализации эффективных инвестиционных проектов, способных обеспечить рост доходов в бюджет муниципального образования «Муниципальный округ Киясовский район Удмуртской Республики»;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4. Эффективное использование и управление имущественными и земельными ресурсами.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002060"/>
                </a:solidFill>
              </a:rPr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4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4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5736609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277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2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C994684-3FA3-B374-F883-D59EB7940172}"/>
              </a:ext>
            </a:extLst>
          </p:cNvPr>
          <p:cNvSpPr/>
          <p:nvPr/>
        </p:nvSpPr>
        <p:spPr>
          <a:xfrm>
            <a:off x="370773" y="296652"/>
            <a:ext cx="8496944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Какие этапы проходит бюджет ?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="" xmlns:a16="http://schemas.microsoft.com/office/drawing/2014/main" id="{C8B0B1C4-6819-8E88-5C78-423E7DD3A8B5}"/>
              </a:ext>
            </a:extLst>
          </p:cNvPr>
          <p:cNvGraphicFramePr/>
          <p:nvPr/>
        </p:nvGraphicFramePr>
        <p:xfrm>
          <a:off x="683568" y="1124744"/>
          <a:ext cx="790982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E888DDAB-C407-15C0-CC49-CB909B7E1A4B}"/>
              </a:ext>
            </a:extLst>
          </p:cNvPr>
          <p:cNvSpPr/>
          <p:nvPr/>
        </p:nvSpPr>
        <p:spPr>
          <a:xfrm>
            <a:off x="2987675" y="2205038"/>
            <a:ext cx="3313113" cy="3095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</a:rPr>
              <a:t>Бюджетный процесс- </a:t>
            </a:r>
            <a:r>
              <a:rPr lang="ru-RU" sz="1200" dirty="0">
                <a:solidFill>
                  <a:srgbClr val="000000"/>
                </a:solidFill>
              </a:rPr>
              <a:t>это деятельность органов государственной власти, местного самоуправления и иных участников по составлению и рассмотрению проектов бюджетов, утверждению и исполнению бюджетов и контролю за их исполнением, а также осуществлению бюджетного учета, составлению, проверке, рассмотрению и утверждению отчетности </a:t>
            </a:r>
          </a:p>
        </p:txBody>
      </p:sp>
    </p:spTree>
  </p:cSld>
  <p:clrMapOvr>
    <a:masterClrMapping/>
  </p:clrMapOvr>
  <p:transition spd="slow" advTm="2605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09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Доходы 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6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проекта бюджета муниципального образования «Муниципальный округ Киясовский район Удмуртской Республики» на 2025 год и на плановый период 2026 и 20</a:t>
            </a:r>
            <a:r>
              <a:rPr lang="en-US" dirty="0"/>
              <a:t>2</a:t>
            </a:r>
            <a:r>
              <a:rPr lang="ru-RU" dirty="0"/>
              <a:t>7 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1699229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0022489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8633175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2027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96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«Муниципальный округ Киясовский район Удмуртской Республики» на 2025 год и плановый период 2026 и 2027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36026"/>
              </p:ext>
            </p:extLst>
          </p:nvPr>
        </p:nvGraphicFramePr>
        <p:xfrm>
          <a:off x="251520" y="1124745"/>
          <a:ext cx="8640960" cy="289905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705480,1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678491,3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726577,9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156697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165589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180860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548783,1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512902,3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545717,9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713314,1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678491,3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726577,9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-7834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36391229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717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5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«Муниципальный округ Киясовский район Удмуртской Республики»  в 2025 году и плановый период 2026 и 2027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34100"/>
              </p:ext>
            </p:extLst>
          </p:nvPr>
        </p:nvGraphicFramePr>
        <p:xfrm>
          <a:off x="251520" y="1116387"/>
          <a:ext cx="8640961" cy="6178337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7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9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6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2026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2027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109352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125781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21458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6934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4523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156697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165589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19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5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9757</TotalTime>
  <Words>3508</Words>
  <Application>Microsoft Office PowerPoint</Application>
  <PresentationFormat>Экран (4:3)</PresentationFormat>
  <Paragraphs>563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       БЮДЖЕТ ДЛЯ ГРАЖДАН  К ПРОЕКТУ БЮДЖЕТА МУНИЦИПАЛЬНОГО ОБРАЗОВАНИЯ «МУНИЦИПАЛЬНЫЙ ОКРУГ КИЯСОВСКИЙ РАЙОН УДМУРТСКОЙ РЕСПУБЛИКИ»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ОТДЕЛЬНЫХ ЦЕЛЕВЫХ ГРУПП           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User</cp:lastModifiedBy>
  <cp:revision>633</cp:revision>
  <cp:lastPrinted>2018-12-12T10:58:12Z</cp:lastPrinted>
  <dcterms:created xsi:type="dcterms:W3CDTF">2015-02-06T05:12:18Z</dcterms:created>
  <dcterms:modified xsi:type="dcterms:W3CDTF">2024-12-11T11:21:44Z</dcterms:modified>
</cp:coreProperties>
</file>