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ctiveX/activeX4.xml" ContentType="application/vnd.ms-office.activeX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ctiveX/activeX5.xml" ContentType="application/vnd.ms-office.activeX+xml"/>
  <Override PartName="/ppt/activeX/activeX6.xml" ContentType="application/vnd.ms-office.activeX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activeX/activeX7.xml" ContentType="application/vnd.ms-office.activeX+xml"/>
  <Override PartName="/ppt/charts/chart1.xml" ContentType="application/vnd.openxmlformats-officedocument.drawingml.chart+xml"/>
  <Override PartName="/ppt/activeX/activeX8.xml" ContentType="application/vnd.ms-office.activeX+xml"/>
  <Override PartName="/ppt/notesSlides/notesSlide1.xml" ContentType="application/vnd.openxmlformats-officedocument.presentationml.notesSlide+xml"/>
  <Override PartName="/ppt/activeX/activeX9.xml" ContentType="application/vnd.ms-office.activeX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activeX/activeX10.xml" ContentType="application/vnd.ms-office.activeX+xml"/>
  <Override PartName="/ppt/charts/chart3.xml" ContentType="application/vnd.openxmlformats-officedocument.drawingml.chart+xml"/>
  <Override PartName="/ppt/activeX/activeX11.xml" ContentType="application/vnd.ms-office.activeX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activeX/activeX12.xml" ContentType="application/vnd.ms-office.activeX+xml"/>
  <Override PartName="/ppt/notesSlides/notesSlide3.xml" ContentType="application/vnd.openxmlformats-officedocument.presentationml.notesSlide+xml"/>
  <Override PartName="/ppt/activeX/activeX13.xml" ContentType="application/vnd.ms-office.activeX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activeX/activeX14.xml" ContentType="application/vnd.ms-office.activeX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ppt/activeX/activeX22.xml" ContentType="application/vnd.ms-office.activeX+xml"/>
  <Override PartName="/ppt/activeX/activeX23.xml" ContentType="application/vnd.ms-office.activeX+xml"/>
  <Override PartName="/ppt/activeX/activeX24.xml" ContentType="application/vnd.ms-office.activeX+xml"/>
  <Override PartName="/ppt/activeX/activeX25.xml" ContentType="application/vnd.ms-office.activeX+xml"/>
  <Override PartName="/ppt/activeX/activeX26.xml" ContentType="application/vnd.ms-office.activeX+xml"/>
  <Override PartName="/ppt/activeX/activeX27.xml" ContentType="application/vnd.ms-office.activeX+xml"/>
  <Override PartName="/ppt/activeX/activeX28.xml" ContentType="application/vnd.ms-office.activeX+xml"/>
  <Override PartName="/ppt/activeX/activeX29.xml" ContentType="application/vnd.ms-office.activeX+xml"/>
  <Override PartName="/ppt/activeX/activeX30.xml" ContentType="application/vnd.ms-office.activeX+xml"/>
  <Override PartName="/ppt/activeX/activeX31.xml" ContentType="application/vnd.ms-office.activeX+xml"/>
  <Override PartName="/ppt/activeX/activeX32.xml" ContentType="application/vnd.ms-office.activeX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98" r:id="rId3"/>
    <p:sldId id="299" r:id="rId4"/>
    <p:sldId id="279" r:id="rId5"/>
    <p:sldId id="296" r:id="rId6"/>
    <p:sldId id="297" r:id="rId7"/>
    <p:sldId id="315" r:id="rId8"/>
    <p:sldId id="261" r:id="rId9"/>
    <p:sldId id="262" r:id="rId10"/>
    <p:sldId id="263" r:id="rId11"/>
    <p:sldId id="264" r:id="rId12"/>
    <p:sldId id="289" r:id="rId13"/>
    <p:sldId id="265" r:id="rId14"/>
    <p:sldId id="266" r:id="rId15"/>
    <p:sldId id="270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9" r:id="rId30"/>
    <p:sldId id="316" r:id="rId31"/>
    <p:sldId id="318" r:id="rId32"/>
    <p:sldId id="317" r:id="rId33"/>
    <p:sldId id="320" r:id="rId34"/>
    <p:sldId id="314" r:id="rId3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8000"/>
    <a:srgbClr val="F5CF45"/>
    <a:srgbClr val="99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94660"/>
  </p:normalViewPr>
  <p:slideViewPr>
    <p:cSldViewPr>
      <p:cViewPr varScale="1">
        <p:scale>
          <a:sx n="107" d="100"/>
          <a:sy n="107" d="100"/>
        </p:scale>
        <p:origin x="108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31.xml.rels><?xml version="1.0" encoding="UTF-8" standalone="yes"?>
<Relationships xmlns="http://schemas.openxmlformats.org/package/2006/relationships"><Relationship Id="rId1" Type="http://schemas.microsoft.com/office/2006/relationships/activeXControlBinary" Target="activeX31.bin"/></Relationships>
</file>

<file path=ppt/activeX/_rels/activeX32.xml.rels><?xml version="1.0" encoding="UTF-8" standalone="yes"?>
<Relationships xmlns="http://schemas.openxmlformats.org/package/2006/relationships"><Relationship Id="rId1" Type="http://schemas.microsoft.com/office/2006/relationships/activeXControlBinary" Target="activeX32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4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5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6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7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8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9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0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156697</c:v>
                </c:pt>
                <c:pt idx="1">
                  <c:v>165589</c:v>
                </c:pt>
                <c:pt idx="2">
                  <c:v>180860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37-4764-9E03-3B40668EEA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посупления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612333.19999999995</c:v>
                </c:pt>
                <c:pt idx="1">
                  <c:v>577230</c:v>
                </c:pt>
                <c:pt idx="2">
                  <c:v>614896.69999999995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37-4764-9E03-3B40668EEA4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776864.2</c:v>
                </c:pt>
                <c:pt idx="1">
                  <c:v>742819</c:v>
                </c:pt>
                <c:pt idx="2">
                  <c:v>795756.7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37-4764-9E03-3B40668EEA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4057856"/>
        <c:axId val="164059392"/>
        <c:axId val="0"/>
      </c:bar3DChart>
      <c:catAx>
        <c:axId val="164057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4059392"/>
        <c:crosses val="autoZero"/>
        <c:auto val="1"/>
        <c:lblAlgn val="ctr"/>
        <c:lblOffset val="100"/>
        <c:noMultiLvlLbl val="0"/>
      </c:catAx>
      <c:valAx>
        <c:axId val="164059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40578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Структура налоговых и неналоговых доходов</a:t>
            </a:r>
            <a:r>
              <a:rPr lang="ru-RU" baseline="0" dirty="0"/>
              <a:t> </a:t>
            </a:r>
          </a:p>
          <a:p>
            <a:pPr>
              <a:defRPr/>
            </a:pPr>
            <a:r>
              <a:rPr lang="ru-RU" baseline="0" dirty="0"/>
              <a:t>на 2025 год</a:t>
            </a:r>
            <a:endParaRPr lang="ru-RU" dirty="0"/>
          </a:p>
        </c:rich>
      </c:tx>
      <c:layout>
        <c:manualLayout>
          <c:xMode val="edge"/>
          <c:yMode val="edge"/>
          <c:x val="0.12704086598275122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4320293999792926E-2"/>
          <c:w val="0.65938724898335443"/>
          <c:h val="0.876412608336901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c:spPr>
          <c:explosion val="13"/>
          <c:dPt>
            <c:idx val="5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C8D-414A-8CAD-0E64929F1ADB}"/>
              </c:ext>
            </c:extLst>
          </c:dPt>
          <c:dPt>
            <c:idx val="7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C8D-414A-8CAD-0E64929F1ADB}"/>
              </c:ext>
            </c:extLst>
          </c:dPt>
          <c:dPt>
            <c:idx val="11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4B2A-4A5B-B18A-DEB3FE1FE8E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800" dirty="0"/>
                      <a:t>69,8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C8D-414A-8CAD-0E64929F1AD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800" dirty="0"/>
                      <a:t>13,7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C8D-414A-8CAD-0E64929F1AD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800" dirty="0"/>
                      <a:t>4,4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C8D-414A-8CAD-0E64929F1AD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800" dirty="0"/>
                      <a:t>5,4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C8D-414A-8CAD-0E64929F1ADB}"/>
                </c:ext>
              </c:extLst>
            </c:dLbl>
            <c:dLbl>
              <c:idx val="4"/>
              <c:layout>
                <c:manualLayout>
                  <c:x val="-5.2977264622058116E-2"/>
                  <c:y val="-7.3532892480545637E-3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0</a:t>
                    </a:r>
                    <a:r>
                      <a:rPr lang="en-US" dirty="0"/>
                      <a:t>,5%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C8D-414A-8CAD-0E64929F1ADB}"/>
                </c:ext>
              </c:extLst>
            </c:dLbl>
            <c:dLbl>
              <c:idx val="5"/>
              <c:layout>
                <c:manualLayout>
                  <c:x val="-5.9092282692807745E-2"/>
                  <c:y val="-5.1810789139370962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2,9%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C8D-414A-8CAD-0E64929F1AD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800" dirty="0"/>
                      <a:t>0,2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8C8D-414A-8CAD-0E64929F1AD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1800" dirty="0"/>
                      <a:t>2,1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8C8D-414A-8CAD-0E64929F1ADB}"/>
                </c:ext>
              </c:extLst>
            </c:dLbl>
            <c:dLbl>
              <c:idx val="8"/>
              <c:layout>
                <c:manualLayout>
                  <c:x val="-5.4876822685450011E-3"/>
                  <c:y val="-4.4694004037004624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0,2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8C8D-414A-8CAD-0E64929F1ADB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z="1800" dirty="0"/>
                      <a:t>0</a:t>
                    </a:r>
                    <a:r>
                      <a:rPr lang="en-US" dirty="0"/>
                      <a:t>,5%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8C8D-414A-8CAD-0E64929F1ADB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1800" dirty="0"/>
                      <a:t>0</a:t>
                    </a:r>
                    <a:r>
                      <a:rPr lang="en-US" dirty="0"/>
                      <a:t>,3%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8C8D-414A-8CAD-0E64929F1ADB}"/>
                </c:ext>
              </c:extLst>
            </c:dLbl>
            <c:dLbl>
              <c:idx val="11"/>
              <c:layout>
                <c:manualLayout>
                  <c:x val="4.6251670619858118E-2"/>
                  <c:y val="2.364109301864981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367877381048128E-2"/>
                      <c:h val="3.830286972945035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4B2A-4A5B-B18A-DEB3FE1FE8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Госпошлина</c:v>
                </c:pt>
                <c:pt idx="5">
                  <c:v>Доходы от использования имущества</c:v>
                </c:pt>
                <c:pt idx="6">
                  <c:v>Платежи при пользовании природными ресурсами</c:v>
                </c:pt>
                <c:pt idx="7">
                  <c:v>Доходы от оказания платных услуг</c:v>
                </c:pt>
                <c:pt idx="8">
                  <c:v>Доходы от продажи материальных и нематериальных активов</c:v>
                </c:pt>
                <c:pt idx="9">
                  <c:v>Штрафы</c:v>
                </c:pt>
                <c:pt idx="10">
                  <c:v>Прочие неналоговые доходы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109352</c:v>
                </c:pt>
                <c:pt idx="1">
                  <c:v>21458</c:v>
                </c:pt>
                <c:pt idx="2">
                  <c:v>6934</c:v>
                </c:pt>
                <c:pt idx="3">
                  <c:v>8404</c:v>
                </c:pt>
                <c:pt idx="4">
                  <c:v>820</c:v>
                </c:pt>
                <c:pt idx="5">
                  <c:v>4523</c:v>
                </c:pt>
                <c:pt idx="6">
                  <c:v>240</c:v>
                </c:pt>
                <c:pt idx="7">
                  <c:v>3300</c:v>
                </c:pt>
                <c:pt idx="8">
                  <c:v>300</c:v>
                </c:pt>
                <c:pt idx="9">
                  <c:v>831</c:v>
                </c:pt>
                <c:pt idx="10">
                  <c:v>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C8D-414A-8CAD-0E64929F1A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169159930735575"/>
          <c:y val="9.5082671973645436E-2"/>
          <c:w val="0.35664632304399602"/>
          <c:h val="0.85282504842457107"/>
        </c:manualLayout>
      </c:layout>
      <c:overlay val="0"/>
      <c:spPr>
        <a:ln>
          <a:noFill/>
        </a:ln>
      </c:spPr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20,7%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B24-4F9A-8835-DE58EA10FD86}"/>
                </c:ext>
              </c:extLst>
            </c:dLbl>
            <c:dLbl>
              <c:idx val="1"/>
              <c:layout>
                <c:manualLayout>
                  <c:x val="-6.1460879346739307E-2"/>
                  <c:y val="-0.1561694670091124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34,4%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B24-4F9A-8835-DE58EA10FD8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34,2%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B24-4F9A-8835-DE58EA10FD86}"/>
                </c:ext>
              </c:extLst>
            </c:dLbl>
            <c:dLbl>
              <c:idx val="3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10,7%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547716920342188E-2"/>
                      <c:h val="8.559098008717985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E7F7-4026-99E3-23636CD792C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 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20.7</c:v>
                </c:pt>
                <c:pt idx="1">
                  <c:v>34.4</c:v>
                </c:pt>
                <c:pt idx="2">
                  <c:v>34.200000000000003</c:v>
                </c:pt>
                <c:pt idx="3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24-4F9A-8835-DE58EA10F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708300929526353"/>
          <c:y val="0.13458237647671586"/>
          <c:w val="0.33409852608969487"/>
          <c:h val="0.75599914125033163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Общая сумма доходов 769030,2 тыс. руб.</a:t>
            </a:r>
          </a:p>
        </c:rich>
      </c:tx>
      <c:layout>
        <c:manualLayout>
          <c:xMode val="edge"/>
          <c:yMode val="edge"/>
          <c:x val="0.19753027441395402"/>
          <c:y val="1.6096250743381453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156697</c:v>
                </c:pt>
              </c:strCache>
            </c:strRef>
          </c:tx>
          <c:dLbls>
            <c:dLbl>
              <c:idx val="0"/>
              <c:layout>
                <c:manualLayout>
                  <c:x val="-0.12663625327250655"/>
                  <c:y val="9.9568655233132394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156697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341-4DA8-934C-9BB4924E1B3B}"/>
                </c:ext>
              </c:extLst>
            </c:dLbl>
            <c:dLbl>
              <c:idx val="1"/>
              <c:layout>
                <c:manualLayout>
                  <c:x val="0.19857195269946093"/>
                  <c:y val="-0.10589139258499433"/>
                </c:manualLayout>
              </c:layout>
              <c:tx>
                <c:rich>
                  <a:bodyPr/>
                  <a:lstStyle/>
                  <a:p>
                    <a:pPr>
                      <a:defRPr sz="1800" baseline="0"/>
                    </a:pPr>
                    <a:r>
                      <a:rPr lang="en-US" sz="1700" baseline="0" dirty="0"/>
                      <a:t>612333,2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3531453729574"/>
                      <c:h val="0.1099288054751907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B341-4DA8-934C-9BB4924E1B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123401</c:v>
                </c:pt>
                <c:pt idx="1">
                  <c:v>548783.1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41-4DA8-934C-9BB4924E1B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4231644826988035"/>
          <c:y val="0.35245042217531386"/>
          <c:w val="0.4576835517301196"/>
          <c:h val="0.6475495778246878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Уровень дотационности</a:t>
            </a:r>
          </a:p>
        </c:rich>
      </c:tx>
      <c:layout>
        <c:manualLayout>
          <c:xMode val="edge"/>
          <c:yMode val="edge"/>
          <c:x val="0.19753027441395402"/>
          <c:y val="1.609625074338145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4740629215109133E-2"/>
          <c:y val="0.31582982408347426"/>
          <c:w val="0.50163436410962259"/>
          <c:h val="0.4431764050569723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Дотации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55.4</c:v>
                </c:pt>
                <c:pt idx="1">
                  <c:v>44.6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63-45E9-BEE7-3334FDD662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4231646457112048"/>
          <c:y val="0.35245037461591089"/>
          <c:w val="0.4576835517301196"/>
          <c:h val="0.6475495778246878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Расходы на 2025 год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6"/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1DDD-4217-80B1-FFD560217C9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12,3%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DDD-4217-80B1-FFD560217C9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EDA4D5F-B912-4AAB-8FF7-AD70987DD0E9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DD-4217-80B1-FFD560217C9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7E174B4-B5C0-477F-98B7-1BDB40EAD072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DDD-4217-80B1-FFD560217C9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013F3FB-BA72-4F56-947F-A61F7357AB4C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DDD-4217-80B1-FFD560217C9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6E86EFA-359A-40F3-8F99-A9303C49968B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DDD-4217-80B1-FFD560217C9E}"/>
                </c:ext>
              </c:extLst>
            </c:dLbl>
            <c:dLbl>
              <c:idx val="5"/>
              <c:layout>
                <c:manualLayout>
                  <c:x val="9.0277787650676691E-3"/>
                  <c:y val="1.968795567220764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0,7%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680561972939846E-2"/>
                      <c:h val="5.324074074074074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1DDD-4217-80B1-FFD560217C9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BF93915-21B3-4432-A12E-2E6E72159F96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DDD-4217-80B1-FFD560217C9E}"/>
                </c:ext>
              </c:extLst>
            </c:dLbl>
            <c:dLbl>
              <c:idx val="7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fld id="{56292B36-6C87-43E7-9789-8C7CAEEC8D69}" type="VALUE">
                      <a:rPr lang="en-US" smtClean="0"/>
                      <a:pPr>
                        <a:defRPr/>
                      </a:pPr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DDD-4217-80B1-FFD560217C9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5F8DE245-C411-461C-A1E6-099CCA473665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1DDD-4217-80B1-FFD560217C9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Обслуживание муниципального долга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12.3</c:v>
                </c:pt>
                <c:pt idx="1">
                  <c:v>0.1</c:v>
                </c:pt>
                <c:pt idx="2">
                  <c:v>0.3</c:v>
                </c:pt>
                <c:pt idx="3">
                  <c:v>5.3</c:v>
                </c:pt>
                <c:pt idx="4">
                  <c:v>10.9</c:v>
                </c:pt>
                <c:pt idx="5">
                  <c:v>0.7</c:v>
                </c:pt>
                <c:pt idx="6">
                  <c:v>57.2</c:v>
                </c:pt>
                <c:pt idx="7">
                  <c:v>12.2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DDD-4217-80B1-FFD560217C9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35"/>
      </c:pieChart>
    </c:plotArea>
    <c:legend>
      <c:legendPos val="r"/>
      <c:overlay val="0"/>
      <c:txPr>
        <a:bodyPr/>
        <a:lstStyle/>
        <a:p>
          <a:pPr>
            <a:defRPr sz="1400" kern="0" spc="-1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401031430559091E-2"/>
          <c:y val="3.437500000000001E-2"/>
          <c:w val="0.59486620678764068"/>
          <c:h val="0.840932332677165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Развитие образования и воспитание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444249.3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BB-482F-9212-7D9669D8DC2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Охрана здоровья и формирование здорового образа жизни населения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BB-482F-9212-7D9669D8DC2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Развитие культуры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94089.4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BB-482F-9212-7D9669D8DC2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Социальная поддержка населения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6142.3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7BB-482F-9212-7D9669D8DC2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Создание условий для устойчивого экономического развития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BB-482F-9212-7D9669D8DC2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Безопасность</c:v>
                </c:pt>
              </c:strCache>
            </c:strRef>
          </c:tx>
          <c:spPr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7BB-482F-9212-7D9669D8DC27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Муниципальное хозяйство</c:v>
                </c:pt>
              </c:strCache>
            </c:strRef>
          </c:tx>
          <c:invertIfNegative val="0"/>
          <c:dLbls>
            <c:dLbl>
              <c:idx val="0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7BB-482F-9212-7D9669D8DC27}"/>
                </c:ext>
              </c:extLst>
            </c:dLbl>
            <c:spPr>
              <a:noFill/>
              <a:ln>
                <a:noFill/>
              </a:ln>
              <a:effectLst/>
            </c:sp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128192.5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7BB-482F-9212-7D9669D8DC27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Энергосбережение и повышение энергетической эффективности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453.8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7BB-482F-9212-7D9669D8DC27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Муниципальное Управление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63835.7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7BB-482F-9212-7D9669D8DC27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Безопасный труд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7BB-482F-9212-7D9669D8DC27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Противодействие немедицинскому потреблению наркотических средств и их незаконному обороту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Лист1!$L$2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7BB-482F-9212-7D9669D8DC27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Комплексное развитие сельских территорий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Лист1!$M$2</c:f>
              <c:numCache>
                <c:formatCode>General</c:formatCode>
                <c:ptCount val="1"/>
                <c:pt idx="0">
                  <c:v>2359.4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7BB-482F-9212-7D9669D8DC27}"/>
            </c:ext>
          </c:extLst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Непрограммные направления деятельности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51527777777777772"/>
                  <c:y val="2.1002795852493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E6-4F5F-B873-854F767CC74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Лист1!$N$2</c:f>
              <c:numCache>
                <c:formatCode>General</c:formatCode>
                <c:ptCount val="1"/>
                <c:pt idx="0">
                  <c:v>36661.800000000003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E6-4F5F-B873-854F767CC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-10"/>
        <c:axId val="169537536"/>
        <c:axId val="169539072"/>
      </c:barChart>
      <c:catAx>
        <c:axId val="16953753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69539072"/>
        <c:crossesAt val="0.5"/>
        <c:auto val="1"/>
        <c:lblAlgn val="ctr"/>
        <c:lblOffset val="100"/>
        <c:noMultiLvlLbl val="0"/>
      </c:catAx>
      <c:valAx>
        <c:axId val="169539072"/>
        <c:scaling>
          <c:logBase val="5"/>
          <c:orientation val="minMax"/>
          <c:max val="184544.5"/>
        </c:scaling>
        <c:delete val="0"/>
        <c:axPos val="b"/>
        <c:majorGridlines>
          <c:spPr>
            <a:ln>
              <a:gradFill flip="none" rotWithShape="1">
                <a:gsLst>
                  <a:gs pos="85000">
                    <a:schemeClr val="bg2">
                      <a:lumMod val="44000"/>
                      <a:alpha val="87000"/>
                    </a:schemeClr>
                  </a:gs>
                  <a:gs pos="100000">
                    <a:srgbClr val="FFEBFA"/>
                  </a:gs>
                </a:gsLst>
                <a:lin ang="2700000" scaled="1"/>
                <a:tileRect/>
              </a:gra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c:spPr>
        </c:majorGridlines>
        <c:numFmt formatCode="General" sourceLinked="1"/>
        <c:majorTickMark val="out"/>
        <c:minorTickMark val="none"/>
        <c:tickLblPos val="nextTo"/>
        <c:crossAx val="169537536"/>
        <c:crosses val="autoZero"/>
        <c:crossBetween val="between"/>
        <c:majorUnit val="10"/>
        <c:minorUnit val="10"/>
      </c:valAx>
    </c:plotArea>
    <c:legend>
      <c:legendPos val="r"/>
      <c:legendEntry>
        <c:idx val="13"/>
        <c:delete val="1"/>
      </c:legendEntry>
      <c:layout>
        <c:manualLayout>
          <c:xMode val="edge"/>
          <c:yMode val="edge"/>
          <c:x val="0.64042701666962343"/>
          <c:y val="8.4011183409974186E-3"/>
          <c:w val="0.33453477690288713"/>
          <c:h val="0.99129640832345778"/>
        </c:manualLayout>
      </c:layout>
      <c:overlay val="0"/>
      <c:txPr>
        <a:bodyPr/>
        <a:lstStyle/>
        <a:p>
          <a:pPr algn="l">
            <a:defRPr sz="1100" b="1" kern="0" spc="-2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mailto:uprfin14@" TargetMode="External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mailto:uprfin14@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11927D-E003-4E6B-81C7-6399944704FC}" type="doc">
      <dgm:prSet loTypeId="urn:microsoft.com/office/officeart/2005/8/layout/hierarchy2" loCatId="hierarchy" qsTypeId="urn:microsoft.com/office/officeart/2005/8/quickstyle/3d2#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8377A75-F1C4-45CD-A01E-8F2FD9C46611}" type="pres">
      <dgm:prSet presAssocID="{1711927D-E003-4E6B-81C7-6399944704F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</dgm:ptLst>
  <dgm:cxnLst>
    <dgm:cxn modelId="{CEB669E1-5809-443F-8BF1-FD8F8D4CAC57}" type="presOf" srcId="{1711927D-E003-4E6B-81C7-6399944704FC}" destId="{E8377A75-F1C4-45CD-A01E-8F2FD9C46611}" srcOrd="0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910D88-3E21-43B4-ACA3-E7361150DFB8}" type="doc">
      <dgm:prSet loTypeId="urn:microsoft.com/office/officeart/2005/8/layout/cycle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A5C4F0-D990-4D5F-88F9-BBD5D47447B7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b="1" dirty="0">
              <a:latin typeface="Arial" pitchFamily="34" charset="0"/>
              <a:cs typeface="Arial" pitchFamily="34" charset="0"/>
            </a:rPr>
            <a:t>Рассмотрение и утверждение бюджета</a:t>
          </a:r>
        </a:p>
      </dgm:t>
    </dgm:pt>
    <dgm:pt modelId="{4C6FFBB8-8BEF-4222-89E5-F0AC7FC413C1}" type="parTrans" cxnId="{6973BB26-E6F9-4C9F-9030-ACE85AF0F381}">
      <dgm:prSet/>
      <dgm:spPr/>
      <dgm:t>
        <a:bodyPr/>
        <a:lstStyle/>
        <a:p>
          <a:endParaRPr lang="ru-RU"/>
        </a:p>
      </dgm:t>
    </dgm:pt>
    <dgm:pt modelId="{E8EFFFE3-66D6-4ABE-B12B-B52C5760E0B1}" type="sibTrans" cxnId="{6973BB26-E6F9-4C9F-9030-ACE85AF0F381}">
      <dgm:prSet/>
      <dgm:spPr/>
      <dgm:t>
        <a:bodyPr/>
        <a:lstStyle/>
        <a:p>
          <a:endParaRPr lang="ru-RU"/>
        </a:p>
      </dgm:t>
    </dgm:pt>
    <dgm:pt modelId="{597764EF-95D9-446E-BC35-907C1E4AD508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b="1" dirty="0">
              <a:latin typeface="Arial" pitchFamily="34" charset="0"/>
              <a:cs typeface="Arial" pitchFamily="34" charset="0"/>
            </a:rPr>
            <a:t>Исполнение бюджета</a:t>
          </a:r>
        </a:p>
      </dgm:t>
    </dgm:pt>
    <dgm:pt modelId="{57FE17F8-441C-4C7A-B469-83D623B940E4}" type="parTrans" cxnId="{8FEE8036-4CF0-4D3D-AC7B-3B9430F11A30}">
      <dgm:prSet/>
      <dgm:spPr/>
      <dgm:t>
        <a:bodyPr/>
        <a:lstStyle/>
        <a:p>
          <a:endParaRPr lang="ru-RU"/>
        </a:p>
      </dgm:t>
    </dgm:pt>
    <dgm:pt modelId="{79401040-E51C-49E3-8F93-B447A5951CF7}" type="sibTrans" cxnId="{8FEE8036-4CF0-4D3D-AC7B-3B9430F11A30}">
      <dgm:prSet/>
      <dgm:spPr/>
      <dgm:t>
        <a:bodyPr/>
        <a:lstStyle/>
        <a:p>
          <a:endParaRPr lang="ru-RU"/>
        </a:p>
      </dgm:t>
    </dgm:pt>
    <dgm:pt modelId="{4687248D-AB13-4375-8B7C-988C24B0C6D2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b="1" dirty="0">
              <a:latin typeface="Arial" pitchFamily="34" charset="0"/>
              <a:cs typeface="Arial" pitchFamily="34" charset="0"/>
            </a:rPr>
            <a:t>Контроль за исполнением бюджета</a:t>
          </a:r>
        </a:p>
      </dgm:t>
    </dgm:pt>
    <dgm:pt modelId="{129D1CF4-0ABF-43FE-A07C-878458D895F8}" type="parTrans" cxnId="{7337C562-F5E7-4730-8A24-01844693D304}">
      <dgm:prSet/>
      <dgm:spPr/>
      <dgm:t>
        <a:bodyPr/>
        <a:lstStyle/>
        <a:p>
          <a:endParaRPr lang="ru-RU"/>
        </a:p>
      </dgm:t>
    </dgm:pt>
    <dgm:pt modelId="{CC6D6144-28C0-4888-A29F-D5B892055AFB}" type="sibTrans" cxnId="{7337C562-F5E7-4730-8A24-01844693D304}">
      <dgm:prSet/>
      <dgm:spPr/>
      <dgm:t>
        <a:bodyPr/>
        <a:lstStyle/>
        <a:p>
          <a:endParaRPr lang="ru-RU"/>
        </a:p>
      </dgm:t>
    </dgm:pt>
    <dgm:pt modelId="{324C01D0-7AFA-41C9-89FA-EACA250D8335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b="1" dirty="0">
              <a:latin typeface="Arial" pitchFamily="34" charset="0"/>
              <a:cs typeface="Arial" pitchFamily="34" charset="0"/>
            </a:rPr>
            <a:t>Отчет об исполнении бюджета</a:t>
          </a:r>
        </a:p>
      </dgm:t>
    </dgm:pt>
    <dgm:pt modelId="{E3EF2F59-4B5D-47C3-9E69-794765AE721F}" type="parTrans" cxnId="{F243ADEE-6F6A-4328-9740-8A60D720AF64}">
      <dgm:prSet/>
      <dgm:spPr/>
      <dgm:t>
        <a:bodyPr/>
        <a:lstStyle/>
        <a:p>
          <a:endParaRPr lang="ru-RU"/>
        </a:p>
      </dgm:t>
    </dgm:pt>
    <dgm:pt modelId="{6BA30A18-2B5A-4E9F-81D3-D274B22572E4}" type="sibTrans" cxnId="{F243ADEE-6F6A-4328-9740-8A60D720AF64}">
      <dgm:prSet/>
      <dgm:spPr/>
      <dgm:t>
        <a:bodyPr/>
        <a:lstStyle/>
        <a:p>
          <a:endParaRPr lang="ru-RU"/>
        </a:p>
      </dgm:t>
    </dgm:pt>
    <dgm:pt modelId="{91150687-143B-47B2-9BBA-56883FE76A5F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b="1" dirty="0">
              <a:latin typeface="Arial" pitchFamily="34" charset="0"/>
              <a:cs typeface="Arial" pitchFamily="34" charset="0"/>
            </a:rPr>
            <a:t>Составление проекта бюджета</a:t>
          </a:r>
        </a:p>
      </dgm:t>
    </dgm:pt>
    <dgm:pt modelId="{1A89B871-E2F1-40EA-9526-C47F0FEEB243}" type="parTrans" cxnId="{FD51034F-7B37-4DED-84E6-A8D6FB983803}">
      <dgm:prSet/>
      <dgm:spPr/>
      <dgm:t>
        <a:bodyPr/>
        <a:lstStyle/>
        <a:p>
          <a:endParaRPr lang="ru-RU"/>
        </a:p>
      </dgm:t>
    </dgm:pt>
    <dgm:pt modelId="{ACFD5DCA-7BD5-4BEA-99F3-97EEEC8D7B81}" type="sibTrans" cxnId="{FD51034F-7B37-4DED-84E6-A8D6FB983803}">
      <dgm:prSet/>
      <dgm:spPr/>
      <dgm:t>
        <a:bodyPr/>
        <a:lstStyle/>
        <a:p>
          <a:endParaRPr lang="ru-RU"/>
        </a:p>
      </dgm:t>
    </dgm:pt>
    <dgm:pt modelId="{D4F0E56E-52BC-4481-9953-87162A0575A8}" type="pres">
      <dgm:prSet presAssocID="{8D910D88-3E21-43B4-ACA3-E7361150DFB8}" presName="cycle" presStyleCnt="0">
        <dgm:presLayoutVars>
          <dgm:dir/>
          <dgm:resizeHandles val="exact"/>
        </dgm:presLayoutVars>
      </dgm:prSet>
      <dgm:spPr/>
    </dgm:pt>
    <dgm:pt modelId="{BD7AB6BD-876D-44D4-8AB9-12857BD8903F}" type="pres">
      <dgm:prSet presAssocID="{99A5C4F0-D990-4D5F-88F9-BBD5D47447B7}" presName="dummy" presStyleCnt="0"/>
      <dgm:spPr/>
    </dgm:pt>
    <dgm:pt modelId="{A88A7D5F-006D-4BEA-9ABC-26596995C78E}" type="pres">
      <dgm:prSet presAssocID="{99A5C4F0-D990-4D5F-88F9-BBD5D47447B7}" presName="node" presStyleLbl="revTx" presStyleIdx="0" presStyleCnt="5" custScaleX="127434" custScaleY="72429" custRadScaleRad="116072" custRadScaleInc="38704">
        <dgm:presLayoutVars>
          <dgm:bulletEnabled val="1"/>
        </dgm:presLayoutVars>
      </dgm:prSet>
      <dgm:spPr/>
    </dgm:pt>
    <dgm:pt modelId="{5A044165-1FDF-45B8-881D-C09173C2E8A1}" type="pres">
      <dgm:prSet presAssocID="{E8EFFFE3-66D6-4ABE-B12B-B52C5760E0B1}" presName="sibTrans" presStyleLbl="node1" presStyleIdx="0" presStyleCnt="5" custLinFactNeighborX="-1782" custLinFactNeighborY="1126"/>
      <dgm:spPr/>
    </dgm:pt>
    <dgm:pt modelId="{73EC10B7-65C6-4A79-9D94-23D0317D52E3}" type="pres">
      <dgm:prSet presAssocID="{597764EF-95D9-446E-BC35-907C1E4AD508}" presName="dummy" presStyleCnt="0"/>
      <dgm:spPr/>
    </dgm:pt>
    <dgm:pt modelId="{5F116F0B-8710-4BA3-9735-93D090168076}" type="pres">
      <dgm:prSet presAssocID="{597764EF-95D9-446E-BC35-907C1E4AD508}" presName="node" presStyleLbl="revTx" presStyleIdx="1" presStyleCnt="5" custScaleX="94091" custScaleY="78542" custRadScaleRad="118751" custRadScaleInc="9888">
        <dgm:presLayoutVars>
          <dgm:bulletEnabled val="1"/>
        </dgm:presLayoutVars>
      </dgm:prSet>
      <dgm:spPr/>
    </dgm:pt>
    <dgm:pt modelId="{5CB311D5-D9FF-44A8-BC68-B3DB0E1FC227}" type="pres">
      <dgm:prSet presAssocID="{79401040-E51C-49E3-8F93-B447A5951CF7}" presName="sibTrans" presStyleLbl="node1" presStyleIdx="1" presStyleCnt="5" custLinFactNeighborX="-294" custLinFactNeighborY="1647"/>
      <dgm:spPr/>
    </dgm:pt>
    <dgm:pt modelId="{6D3B1790-9EF0-4DFA-AB4A-713F4E58F474}" type="pres">
      <dgm:prSet presAssocID="{4687248D-AB13-4375-8B7C-988C24B0C6D2}" presName="dummy" presStyleCnt="0"/>
      <dgm:spPr/>
    </dgm:pt>
    <dgm:pt modelId="{C63F477F-2B93-435D-A8BF-018D8EA2B7C7}" type="pres">
      <dgm:prSet presAssocID="{4687248D-AB13-4375-8B7C-988C24B0C6D2}" presName="node" presStyleLbl="revTx" presStyleIdx="2" presStyleCnt="5" custScaleX="96970" custScaleY="72894" custRadScaleRad="97915" custRadScaleInc="-9561">
        <dgm:presLayoutVars>
          <dgm:bulletEnabled val="1"/>
        </dgm:presLayoutVars>
      </dgm:prSet>
      <dgm:spPr/>
    </dgm:pt>
    <dgm:pt modelId="{0C0C8F12-C4C3-40CD-B3D5-824953FAACF3}" type="pres">
      <dgm:prSet presAssocID="{CC6D6144-28C0-4888-A29F-D5B892055AFB}" presName="sibTrans" presStyleLbl="node1" presStyleIdx="2" presStyleCnt="5" custLinFactNeighborX="133" custLinFactNeighborY="605"/>
      <dgm:spPr/>
    </dgm:pt>
    <dgm:pt modelId="{DB8A7207-B4DB-4EF4-86A0-19383575EA08}" type="pres">
      <dgm:prSet presAssocID="{324C01D0-7AFA-41C9-89FA-EACA250D8335}" presName="dummy" presStyleCnt="0"/>
      <dgm:spPr/>
    </dgm:pt>
    <dgm:pt modelId="{EA6D6A5F-830B-4016-92AB-5916328771A5}" type="pres">
      <dgm:prSet presAssocID="{324C01D0-7AFA-41C9-89FA-EACA250D8335}" presName="node" presStyleLbl="revTx" presStyleIdx="3" presStyleCnt="5" custScaleX="89470" custScaleY="85085" custRadScaleRad="118644" custRadScaleInc="4282">
        <dgm:presLayoutVars>
          <dgm:bulletEnabled val="1"/>
        </dgm:presLayoutVars>
      </dgm:prSet>
      <dgm:spPr/>
    </dgm:pt>
    <dgm:pt modelId="{78DC0811-6BC0-4448-9A1C-945055CCAEE6}" type="pres">
      <dgm:prSet presAssocID="{6BA30A18-2B5A-4E9F-81D3-D274B22572E4}" presName="sibTrans" presStyleLbl="node1" presStyleIdx="3" presStyleCnt="5"/>
      <dgm:spPr/>
    </dgm:pt>
    <dgm:pt modelId="{87229249-D890-4629-8919-5E7C4D1FFB5B}" type="pres">
      <dgm:prSet presAssocID="{91150687-143B-47B2-9BBA-56883FE76A5F}" presName="dummy" presStyleCnt="0"/>
      <dgm:spPr/>
    </dgm:pt>
    <dgm:pt modelId="{58DB0CC2-E164-4E3C-B114-31A80891FE46}" type="pres">
      <dgm:prSet presAssocID="{91150687-143B-47B2-9BBA-56883FE76A5F}" presName="node" presStyleLbl="revTx" presStyleIdx="4" presStyleCnt="5" custScaleX="101350" custScaleY="80432" custRadScaleRad="116550" custRadScaleInc="-23737">
        <dgm:presLayoutVars>
          <dgm:bulletEnabled val="1"/>
        </dgm:presLayoutVars>
      </dgm:prSet>
      <dgm:spPr/>
    </dgm:pt>
    <dgm:pt modelId="{3D596900-9661-4F79-92B9-6B021D03520D}" type="pres">
      <dgm:prSet presAssocID="{ACFD5DCA-7BD5-4BEA-99F3-97EEEC8D7B81}" presName="sibTrans" presStyleLbl="node1" presStyleIdx="4" presStyleCnt="5" custLinFactNeighborX="-779" custLinFactNeighborY="775"/>
      <dgm:spPr/>
    </dgm:pt>
  </dgm:ptLst>
  <dgm:cxnLst>
    <dgm:cxn modelId="{85B68E06-CAB7-4215-A302-15AD53786179}" type="presOf" srcId="{ACFD5DCA-7BD5-4BEA-99F3-97EEEC8D7B81}" destId="{3D596900-9661-4F79-92B9-6B021D03520D}" srcOrd="0" destOrd="0" presId="urn:microsoft.com/office/officeart/2005/8/layout/cycle1"/>
    <dgm:cxn modelId="{62C6EE11-5DE7-412E-B286-A95CD5125DEB}" type="presOf" srcId="{324C01D0-7AFA-41C9-89FA-EACA250D8335}" destId="{EA6D6A5F-830B-4016-92AB-5916328771A5}" srcOrd="0" destOrd="0" presId="urn:microsoft.com/office/officeart/2005/8/layout/cycle1"/>
    <dgm:cxn modelId="{6973BB26-E6F9-4C9F-9030-ACE85AF0F381}" srcId="{8D910D88-3E21-43B4-ACA3-E7361150DFB8}" destId="{99A5C4F0-D990-4D5F-88F9-BBD5D47447B7}" srcOrd="0" destOrd="0" parTransId="{4C6FFBB8-8BEF-4222-89E5-F0AC7FC413C1}" sibTransId="{E8EFFFE3-66D6-4ABE-B12B-B52C5760E0B1}"/>
    <dgm:cxn modelId="{73A9AB2A-883D-4A40-97EB-E546C8074D80}" type="presOf" srcId="{597764EF-95D9-446E-BC35-907C1E4AD508}" destId="{5F116F0B-8710-4BA3-9735-93D090168076}" srcOrd="0" destOrd="0" presId="urn:microsoft.com/office/officeart/2005/8/layout/cycle1"/>
    <dgm:cxn modelId="{E9CBD22F-D679-4B32-9265-16AEE4D09831}" type="presOf" srcId="{CC6D6144-28C0-4888-A29F-D5B892055AFB}" destId="{0C0C8F12-C4C3-40CD-B3D5-824953FAACF3}" srcOrd="0" destOrd="0" presId="urn:microsoft.com/office/officeart/2005/8/layout/cycle1"/>
    <dgm:cxn modelId="{2F52AA31-7A89-4AC8-814F-F2C9450C67EB}" type="presOf" srcId="{4687248D-AB13-4375-8B7C-988C24B0C6D2}" destId="{C63F477F-2B93-435D-A8BF-018D8EA2B7C7}" srcOrd="0" destOrd="0" presId="urn:microsoft.com/office/officeart/2005/8/layout/cycle1"/>
    <dgm:cxn modelId="{8FEE8036-4CF0-4D3D-AC7B-3B9430F11A30}" srcId="{8D910D88-3E21-43B4-ACA3-E7361150DFB8}" destId="{597764EF-95D9-446E-BC35-907C1E4AD508}" srcOrd="1" destOrd="0" parTransId="{57FE17F8-441C-4C7A-B469-83D623B940E4}" sibTransId="{79401040-E51C-49E3-8F93-B447A5951CF7}"/>
    <dgm:cxn modelId="{7337C562-F5E7-4730-8A24-01844693D304}" srcId="{8D910D88-3E21-43B4-ACA3-E7361150DFB8}" destId="{4687248D-AB13-4375-8B7C-988C24B0C6D2}" srcOrd="2" destOrd="0" parTransId="{129D1CF4-0ABF-43FE-A07C-878458D895F8}" sibTransId="{CC6D6144-28C0-4888-A29F-D5B892055AFB}"/>
    <dgm:cxn modelId="{FD51034F-7B37-4DED-84E6-A8D6FB983803}" srcId="{8D910D88-3E21-43B4-ACA3-E7361150DFB8}" destId="{91150687-143B-47B2-9BBA-56883FE76A5F}" srcOrd="4" destOrd="0" parTransId="{1A89B871-E2F1-40EA-9526-C47F0FEEB243}" sibTransId="{ACFD5DCA-7BD5-4BEA-99F3-97EEEC8D7B81}"/>
    <dgm:cxn modelId="{E815096F-3CC7-446E-B2C4-3FCF0F55C075}" type="presOf" srcId="{8D910D88-3E21-43B4-ACA3-E7361150DFB8}" destId="{D4F0E56E-52BC-4481-9953-87162A0575A8}" srcOrd="0" destOrd="0" presId="urn:microsoft.com/office/officeart/2005/8/layout/cycle1"/>
    <dgm:cxn modelId="{523D5E77-D4EA-47D2-90DC-09D6B3F9D995}" type="presOf" srcId="{E8EFFFE3-66D6-4ABE-B12B-B52C5760E0B1}" destId="{5A044165-1FDF-45B8-881D-C09173C2E8A1}" srcOrd="0" destOrd="0" presId="urn:microsoft.com/office/officeart/2005/8/layout/cycle1"/>
    <dgm:cxn modelId="{479AAD78-1464-43E7-8055-EBD7EE7077B6}" type="presOf" srcId="{6BA30A18-2B5A-4E9F-81D3-D274B22572E4}" destId="{78DC0811-6BC0-4448-9A1C-945055CCAEE6}" srcOrd="0" destOrd="0" presId="urn:microsoft.com/office/officeart/2005/8/layout/cycle1"/>
    <dgm:cxn modelId="{F01AB190-90D7-4BF5-8D34-9CF1C6CFE3AC}" type="presOf" srcId="{79401040-E51C-49E3-8F93-B447A5951CF7}" destId="{5CB311D5-D9FF-44A8-BC68-B3DB0E1FC227}" srcOrd="0" destOrd="0" presId="urn:microsoft.com/office/officeart/2005/8/layout/cycle1"/>
    <dgm:cxn modelId="{CCDC5B9C-7C5A-47F3-9C72-AF5662A56C36}" type="presOf" srcId="{91150687-143B-47B2-9BBA-56883FE76A5F}" destId="{58DB0CC2-E164-4E3C-B114-31A80891FE46}" srcOrd="0" destOrd="0" presId="urn:microsoft.com/office/officeart/2005/8/layout/cycle1"/>
    <dgm:cxn modelId="{F243ADEE-6F6A-4328-9740-8A60D720AF64}" srcId="{8D910D88-3E21-43B4-ACA3-E7361150DFB8}" destId="{324C01D0-7AFA-41C9-89FA-EACA250D8335}" srcOrd="3" destOrd="0" parTransId="{E3EF2F59-4B5D-47C3-9E69-794765AE721F}" sibTransId="{6BA30A18-2B5A-4E9F-81D3-D274B22572E4}"/>
    <dgm:cxn modelId="{6978ECF4-8216-4EA2-A3AC-C2D577CB1AD7}" type="presOf" srcId="{99A5C4F0-D990-4D5F-88F9-BBD5D47447B7}" destId="{A88A7D5F-006D-4BEA-9ABC-26596995C78E}" srcOrd="0" destOrd="0" presId="urn:microsoft.com/office/officeart/2005/8/layout/cycle1"/>
    <dgm:cxn modelId="{FD5EEA92-E52C-4755-B045-A9F9DC6FFA74}" type="presParOf" srcId="{D4F0E56E-52BC-4481-9953-87162A0575A8}" destId="{BD7AB6BD-876D-44D4-8AB9-12857BD8903F}" srcOrd="0" destOrd="0" presId="urn:microsoft.com/office/officeart/2005/8/layout/cycle1"/>
    <dgm:cxn modelId="{4F6C4B64-9BD2-4CC8-ABD2-1AED131228A3}" type="presParOf" srcId="{D4F0E56E-52BC-4481-9953-87162A0575A8}" destId="{A88A7D5F-006D-4BEA-9ABC-26596995C78E}" srcOrd="1" destOrd="0" presId="urn:microsoft.com/office/officeart/2005/8/layout/cycle1"/>
    <dgm:cxn modelId="{A7A5B8AF-9B9C-49DF-B8C7-F301A4DF159F}" type="presParOf" srcId="{D4F0E56E-52BC-4481-9953-87162A0575A8}" destId="{5A044165-1FDF-45B8-881D-C09173C2E8A1}" srcOrd="2" destOrd="0" presId="urn:microsoft.com/office/officeart/2005/8/layout/cycle1"/>
    <dgm:cxn modelId="{7337EB92-B27D-4269-855E-109C25839F3F}" type="presParOf" srcId="{D4F0E56E-52BC-4481-9953-87162A0575A8}" destId="{73EC10B7-65C6-4A79-9D94-23D0317D52E3}" srcOrd="3" destOrd="0" presId="urn:microsoft.com/office/officeart/2005/8/layout/cycle1"/>
    <dgm:cxn modelId="{F845AD90-DD73-4646-B3C1-108BCA8137B6}" type="presParOf" srcId="{D4F0E56E-52BC-4481-9953-87162A0575A8}" destId="{5F116F0B-8710-4BA3-9735-93D090168076}" srcOrd="4" destOrd="0" presId="urn:microsoft.com/office/officeart/2005/8/layout/cycle1"/>
    <dgm:cxn modelId="{C3D994D2-4E64-40CF-B53C-94FF3D3E37DF}" type="presParOf" srcId="{D4F0E56E-52BC-4481-9953-87162A0575A8}" destId="{5CB311D5-D9FF-44A8-BC68-B3DB0E1FC227}" srcOrd="5" destOrd="0" presId="urn:microsoft.com/office/officeart/2005/8/layout/cycle1"/>
    <dgm:cxn modelId="{DC92F200-6D20-4DC1-B5EE-EFC43CA80CFC}" type="presParOf" srcId="{D4F0E56E-52BC-4481-9953-87162A0575A8}" destId="{6D3B1790-9EF0-4DFA-AB4A-713F4E58F474}" srcOrd="6" destOrd="0" presId="urn:microsoft.com/office/officeart/2005/8/layout/cycle1"/>
    <dgm:cxn modelId="{4C6AB84C-F948-4871-A5ED-44334B6040C6}" type="presParOf" srcId="{D4F0E56E-52BC-4481-9953-87162A0575A8}" destId="{C63F477F-2B93-435D-A8BF-018D8EA2B7C7}" srcOrd="7" destOrd="0" presId="urn:microsoft.com/office/officeart/2005/8/layout/cycle1"/>
    <dgm:cxn modelId="{ADD3B56B-7BAA-44BE-A70D-8456846F1FEC}" type="presParOf" srcId="{D4F0E56E-52BC-4481-9953-87162A0575A8}" destId="{0C0C8F12-C4C3-40CD-B3D5-824953FAACF3}" srcOrd="8" destOrd="0" presId="urn:microsoft.com/office/officeart/2005/8/layout/cycle1"/>
    <dgm:cxn modelId="{70B12A38-804A-42C2-98A4-CDD4DE8ABCA1}" type="presParOf" srcId="{D4F0E56E-52BC-4481-9953-87162A0575A8}" destId="{DB8A7207-B4DB-4EF4-86A0-19383575EA08}" srcOrd="9" destOrd="0" presId="urn:microsoft.com/office/officeart/2005/8/layout/cycle1"/>
    <dgm:cxn modelId="{1FA2ECC3-34EA-4311-BB7F-69133E4AC32D}" type="presParOf" srcId="{D4F0E56E-52BC-4481-9953-87162A0575A8}" destId="{EA6D6A5F-830B-4016-92AB-5916328771A5}" srcOrd="10" destOrd="0" presId="urn:microsoft.com/office/officeart/2005/8/layout/cycle1"/>
    <dgm:cxn modelId="{06A20CD8-DDDE-4D33-BCF3-FAE6EFD60A1C}" type="presParOf" srcId="{D4F0E56E-52BC-4481-9953-87162A0575A8}" destId="{78DC0811-6BC0-4448-9A1C-945055CCAEE6}" srcOrd="11" destOrd="0" presId="urn:microsoft.com/office/officeart/2005/8/layout/cycle1"/>
    <dgm:cxn modelId="{85F7F963-01FB-4604-B3B7-EA9E6E1E91AE}" type="presParOf" srcId="{D4F0E56E-52BC-4481-9953-87162A0575A8}" destId="{87229249-D890-4629-8919-5E7C4D1FFB5B}" srcOrd="12" destOrd="0" presId="urn:microsoft.com/office/officeart/2005/8/layout/cycle1"/>
    <dgm:cxn modelId="{E319A9A0-848E-411F-B0A6-F13036D62C75}" type="presParOf" srcId="{D4F0E56E-52BC-4481-9953-87162A0575A8}" destId="{58DB0CC2-E164-4E3C-B114-31A80891FE46}" srcOrd="13" destOrd="0" presId="urn:microsoft.com/office/officeart/2005/8/layout/cycle1"/>
    <dgm:cxn modelId="{ACC0E40A-63E7-4156-A67E-384AE2E209A9}" type="presParOf" srcId="{D4F0E56E-52BC-4481-9953-87162A0575A8}" destId="{3D596900-9661-4F79-92B9-6B021D03520D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01B831-49CB-426C-964C-CF30D0581C0A}" type="doc">
      <dgm:prSet loTypeId="urn:microsoft.com/office/officeart/2005/8/layout/hierarchy1" loCatId="hierarchy" qsTypeId="urn:microsoft.com/office/officeart/2005/8/quickstyle/3d2#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680DC4E-4875-4C19-B515-CBAD0EB13A30}">
      <dgm:prSet phldrT="[Текст]" custT="1"/>
      <dgm:spPr/>
      <dgm:t>
        <a:bodyPr/>
        <a:lstStyle/>
        <a:p>
          <a:r>
            <a:rPr lang="ru-RU" sz="1800" dirty="0"/>
            <a:t>Доходы бюджета</a:t>
          </a:r>
        </a:p>
      </dgm:t>
    </dgm:pt>
    <dgm:pt modelId="{D6BB8FF2-2EA7-412F-BFBD-614DAC5279D0}" type="parTrans" cxnId="{4656BDC1-EAAF-48D2-B3FC-ABBCBB691C6B}">
      <dgm:prSet/>
      <dgm:spPr/>
      <dgm:t>
        <a:bodyPr/>
        <a:lstStyle/>
        <a:p>
          <a:endParaRPr lang="ru-RU"/>
        </a:p>
      </dgm:t>
    </dgm:pt>
    <dgm:pt modelId="{8AFBA7E2-08AB-49EE-B574-339EA534E5D5}" type="sibTrans" cxnId="{4656BDC1-EAAF-48D2-B3FC-ABBCBB691C6B}">
      <dgm:prSet/>
      <dgm:spPr/>
      <dgm:t>
        <a:bodyPr/>
        <a:lstStyle/>
        <a:p>
          <a:endParaRPr lang="ru-RU"/>
        </a:p>
      </dgm:t>
    </dgm:pt>
    <dgm:pt modelId="{F6ED31B0-CDA3-40D8-A4AE-FE4C8AC0E8C7}">
      <dgm:prSet phldrT="[Текст]" custT="1"/>
      <dgm:spPr/>
      <dgm:t>
        <a:bodyPr/>
        <a:lstStyle/>
        <a:p>
          <a:r>
            <a:rPr lang="ru-RU" sz="1800" dirty="0"/>
            <a:t>Налоговые доходы</a:t>
          </a:r>
        </a:p>
      </dgm:t>
    </dgm:pt>
    <dgm:pt modelId="{53CD7813-EFBE-4608-AC30-CBB19F0B27AE}" type="parTrans" cxnId="{CDFAAD08-A771-4F82-A32A-A8480B886C33}">
      <dgm:prSet/>
      <dgm:spPr/>
      <dgm:t>
        <a:bodyPr/>
        <a:lstStyle/>
        <a:p>
          <a:endParaRPr lang="ru-RU"/>
        </a:p>
      </dgm:t>
    </dgm:pt>
    <dgm:pt modelId="{90729F8F-F827-4031-926A-7ACBF19132C7}" type="sibTrans" cxnId="{CDFAAD08-A771-4F82-A32A-A8480B886C33}">
      <dgm:prSet/>
      <dgm:spPr/>
      <dgm:t>
        <a:bodyPr/>
        <a:lstStyle/>
        <a:p>
          <a:endParaRPr lang="ru-RU"/>
        </a:p>
      </dgm:t>
    </dgm:pt>
    <dgm:pt modelId="{C5AEC436-3B0F-45E1-A6BB-4FAD6B4D3990}">
      <dgm:prSet phldrT="[Текст]" custT="1"/>
      <dgm:spPr/>
      <dgm:t>
        <a:bodyPr/>
        <a:lstStyle/>
        <a:p>
          <a:pPr algn="ctr"/>
          <a:r>
            <a:rPr lang="ru-RU" sz="1600" b="1" dirty="0"/>
            <a:t>Поступления от уплаты налогов, установленных Налоговым кодексом Российской Федерации:</a:t>
          </a:r>
          <a:endParaRPr lang="ru-RU" sz="1600" dirty="0"/>
        </a:p>
        <a:p>
          <a:pPr algn="l"/>
          <a:r>
            <a:rPr lang="ru-RU" sz="1600" dirty="0"/>
            <a:t>-налог на доходы физических лиц;</a:t>
          </a:r>
        </a:p>
        <a:p>
          <a:pPr algn="l"/>
          <a:r>
            <a:rPr lang="ru-RU" sz="1600" dirty="0"/>
            <a:t>-акцизы;</a:t>
          </a:r>
        </a:p>
        <a:p>
          <a:pPr algn="l"/>
          <a:r>
            <a:rPr lang="ru-RU" sz="1600" dirty="0"/>
            <a:t>-налоги на совокупный доход;</a:t>
          </a:r>
        </a:p>
        <a:p>
          <a:pPr algn="l"/>
          <a:r>
            <a:rPr lang="ru-RU" sz="1600" dirty="0"/>
            <a:t>-другие налоги</a:t>
          </a:r>
        </a:p>
      </dgm:t>
    </dgm:pt>
    <dgm:pt modelId="{E54A399E-91B8-45E6-BC23-E515FE0B8BD3}" type="parTrans" cxnId="{A6CCA9F1-0307-47EB-A7F7-93E75BC55509}">
      <dgm:prSet/>
      <dgm:spPr/>
      <dgm:t>
        <a:bodyPr/>
        <a:lstStyle/>
        <a:p>
          <a:endParaRPr lang="ru-RU"/>
        </a:p>
      </dgm:t>
    </dgm:pt>
    <dgm:pt modelId="{C859B55C-2957-4010-9220-D3F40DB11593}" type="sibTrans" cxnId="{A6CCA9F1-0307-47EB-A7F7-93E75BC55509}">
      <dgm:prSet/>
      <dgm:spPr/>
      <dgm:t>
        <a:bodyPr/>
        <a:lstStyle/>
        <a:p>
          <a:endParaRPr lang="ru-RU"/>
        </a:p>
      </dgm:t>
    </dgm:pt>
    <dgm:pt modelId="{D4DAD27A-7D79-494E-A85E-3878B682E4D9}">
      <dgm:prSet phldrT="[Текст]" custT="1"/>
      <dgm:spPr/>
      <dgm:t>
        <a:bodyPr/>
        <a:lstStyle/>
        <a:p>
          <a:r>
            <a:rPr lang="ru-RU" sz="1600" dirty="0" err="1"/>
            <a:t>Неналого</a:t>
          </a:r>
          <a:r>
            <a:rPr lang="ru-RU" sz="1600" dirty="0"/>
            <a:t>-</a:t>
          </a:r>
        </a:p>
        <a:p>
          <a:r>
            <a:rPr lang="ru-RU" sz="1600" dirty="0"/>
            <a:t>вые доходы</a:t>
          </a:r>
        </a:p>
      </dgm:t>
    </dgm:pt>
    <dgm:pt modelId="{430779AB-3A93-48D3-AA98-E005B648BF8C}" type="parTrans" cxnId="{3AB5E868-A54E-43CD-B852-B106F892F380}">
      <dgm:prSet/>
      <dgm:spPr/>
      <dgm:t>
        <a:bodyPr/>
        <a:lstStyle/>
        <a:p>
          <a:endParaRPr lang="ru-RU"/>
        </a:p>
      </dgm:t>
    </dgm:pt>
    <dgm:pt modelId="{4CC77EDE-7231-472B-852F-7C1C3CEC86F7}" type="sibTrans" cxnId="{3AB5E868-A54E-43CD-B852-B106F892F380}">
      <dgm:prSet/>
      <dgm:spPr/>
      <dgm:t>
        <a:bodyPr/>
        <a:lstStyle/>
        <a:p>
          <a:endParaRPr lang="ru-RU"/>
        </a:p>
      </dgm:t>
    </dgm:pt>
    <dgm:pt modelId="{DE62D53E-CCBB-4D24-916E-889C8E044A14}">
      <dgm:prSet phldrT="[Текст]" custT="1"/>
      <dgm:spPr/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ru-RU" sz="1600" b="1" dirty="0"/>
            <a:t>Поступления от уплаты других пошлин и сборов, установленных законодательством, а также штрафов за нарушение законодательства: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600" b="1" dirty="0"/>
            <a:t> - </a:t>
          </a:r>
          <a:r>
            <a:rPr lang="ru-RU" sz="1600" dirty="0"/>
            <a:t>доходы от использования имущества и земли;</a:t>
          </a:r>
        </a:p>
        <a:p>
          <a:pPr marL="0" algn="l">
            <a:lnSpc>
              <a:spcPct val="100000"/>
            </a:lnSpc>
            <a:spcAft>
              <a:spcPts val="0"/>
            </a:spcAft>
          </a:pPr>
          <a:r>
            <a:rPr lang="ru-RU" sz="1600" dirty="0"/>
            <a:t>- штрафные санкции; </a:t>
          </a:r>
        </a:p>
        <a:p>
          <a:pPr marL="0" algn="l">
            <a:lnSpc>
              <a:spcPct val="100000"/>
            </a:lnSpc>
            <a:spcAft>
              <a:spcPts val="0"/>
            </a:spcAft>
          </a:pPr>
          <a:r>
            <a:rPr lang="ru-RU" sz="1600" dirty="0"/>
            <a:t>- другие</a:t>
          </a:r>
        </a:p>
      </dgm:t>
    </dgm:pt>
    <dgm:pt modelId="{039B5562-0DB0-4E75-BCBF-8541C8C4E07C}" type="parTrans" cxnId="{36448081-2FAA-4773-A80C-0666BA90976A}">
      <dgm:prSet/>
      <dgm:spPr/>
      <dgm:t>
        <a:bodyPr/>
        <a:lstStyle/>
        <a:p>
          <a:endParaRPr lang="ru-RU"/>
        </a:p>
      </dgm:t>
    </dgm:pt>
    <dgm:pt modelId="{659EC256-57B7-492D-A5C5-D710D92FAD9E}" type="sibTrans" cxnId="{36448081-2FAA-4773-A80C-0666BA90976A}">
      <dgm:prSet/>
      <dgm:spPr/>
      <dgm:t>
        <a:bodyPr/>
        <a:lstStyle/>
        <a:p>
          <a:endParaRPr lang="ru-RU"/>
        </a:p>
      </dgm:t>
    </dgm:pt>
    <dgm:pt modelId="{FC267076-9F96-4A54-A03E-FF88B4FACC14}">
      <dgm:prSet custT="1"/>
      <dgm:spPr/>
      <dgm:t>
        <a:bodyPr/>
        <a:lstStyle/>
        <a:p>
          <a:r>
            <a:rPr lang="ru-RU" sz="1600" dirty="0"/>
            <a:t>Безвозмездные поступления</a:t>
          </a:r>
        </a:p>
      </dgm:t>
    </dgm:pt>
    <dgm:pt modelId="{7E78FF2F-7B62-451E-A2D1-D56DE2BA92AD}" type="parTrans" cxnId="{5D20D344-5C55-4401-95B0-0BF496B0F13F}">
      <dgm:prSet/>
      <dgm:spPr/>
      <dgm:t>
        <a:bodyPr/>
        <a:lstStyle/>
        <a:p>
          <a:endParaRPr lang="ru-RU"/>
        </a:p>
      </dgm:t>
    </dgm:pt>
    <dgm:pt modelId="{39232FEF-E944-4265-96AC-C8CA90E63AE7}" type="sibTrans" cxnId="{5D20D344-5C55-4401-95B0-0BF496B0F13F}">
      <dgm:prSet/>
      <dgm:spPr/>
      <dgm:t>
        <a:bodyPr/>
        <a:lstStyle/>
        <a:p>
          <a:endParaRPr lang="ru-RU"/>
        </a:p>
      </dgm:t>
    </dgm:pt>
    <dgm:pt modelId="{612831B1-EAEF-4630-A793-057ABFBFB3F5}">
      <dgm:prSet custT="1"/>
      <dgm:spPr/>
      <dgm:t>
        <a:bodyPr/>
        <a:lstStyle/>
        <a:p>
          <a:pPr algn="ctr"/>
          <a:r>
            <a:rPr lang="ru-RU" sz="1600" b="1" dirty="0"/>
            <a:t>Поступления от других бюджетов бюджетной системы (межбюджетные трансферты), организаций, граждан (кроме налоговых и неналоговых доходов)</a:t>
          </a:r>
          <a:endParaRPr lang="ru-RU" sz="1600" dirty="0"/>
        </a:p>
        <a:p>
          <a:pPr algn="l"/>
          <a:r>
            <a:rPr lang="ru-RU" sz="1600" dirty="0"/>
            <a:t>-дотации;</a:t>
          </a:r>
        </a:p>
        <a:p>
          <a:pPr algn="l"/>
          <a:r>
            <a:rPr lang="ru-RU" sz="1600" dirty="0"/>
            <a:t>-субвенции;</a:t>
          </a:r>
        </a:p>
        <a:p>
          <a:pPr algn="l"/>
          <a:r>
            <a:rPr lang="ru-RU" sz="1600" dirty="0"/>
            <a:t>-субсидии;</a:t>
          </a:r>
        </a:p>
        <a:p>
          <a:pPr algn="l"/>
          <a:r>
            <a:rPr lang="ru-RU" sz="1600" dirty="0"/>
            <a:t>-иные межбюджетные трансферты</a:t>
          </a:r>
        </a:p>
      </dgm:t>
    </dgm:pt>
    <dgm:pt modelId="{1AB7EA43-263A-464D-BCFB-33D658378985}" type="parTrans" cxnId="{C830724C-5A2E-4C7A-876A-37F9AE15A524}">
      <dgm:prSet/>
      <dgm:spPr/>
      <dgm:t>
        <a:bodyPr/>
        <a:lstStyle/>
        <a:p>
          <a:endParaRPr lang="ru-RU"/>
        </a:p>
      </dgm:t>
    </dgm:pt>
    <dgm:pt modelId="{08381283-D246-41C8-9E7A-BB5AAE5DB86E}" type="sibTrans" cxnId="{C830724C-5A2E-4C7A-876A-37F9AE15A524}">
      <dgm:prSet/>
      <dgm:spPr/>
      <dgm:t>
        <a:bodyPr/>
        <a:lstStyle/>
        <a:p>
          <a:endParaRPr lang="ru-RU"/>
        </a:p>
      </dgm:t>
    </dgm:pt>
    <dgm:pt modelId="{B32E07F9-32CB-4D76-9369-2A36D9A207EE}" type="pres">
      <dgm:prSet presAssocID="{CB01B831-49CB-426C-964C-CF30D0581C0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EA63334-B2CE-4064-8ED4-016396A4FC1A}" type="pres">
      <dgm:prSet presAssocID="{0680DC4E-4875-4C19-B515-CBAD0EB13A30}" presName="hierRoot1" presStyleCnt="0"/>
      <dgm:spPr/>
    </dgm:pt>
    <dgm:pt modelId="{3D54E7EA-EDCF-47D8-B174-BD6A9B11A96D}" type="pres">
      <dgm:prSet presAssocID="{0680DC4E-4875-4C19-B515-CBAD0EB13A30}" presName="composite" presStyleCnt="0"/>
      <dgm:spPr/>
    </dgm:pt>
    <dgm:pt modelId="{47C39BE3-123A-4376-A32D-2F9109EBEC24}" type="pres">
      <dgm:prSet presAssocID="{0680DC4E-4875-4C19-B515-CBAD0EB13A30}" presName="background" presStyleLbl="node0" presStyleIdx="0" presStyleCnt="1"/>
      <dgm:spPr/>
    </dgm:pt>
    <dgm:pt modelId="{48C1872F-8C48-411D-99A8-0A77F73DEACF}" type="pres">
      <dgm:prSet presAssocID="{0680DC4E-4875-4C19-B515-CBAD0EB13A30}" presName="text" presStyleLbl="fgAcc0" presStyleIdx="0" presStyleCnt="1">
        <dgm:presLayoutVars>
          <dgm:chPref val="3"/>
        </dgm:presLayoutVars>
      </dgm:prSet>
      <dgm:spPr/>
    </dgm:pt>
    <dgm:pt modelId="{7B21C8B1-E3CC-4FBC-95FD-E0BBE07624D4}" type="pres">
      <dgm:prSet presAssocID="{0680DC4E-4875-4C19-B515-CBAD0EB13A30}" presName="hierChild2" presStyleCnt="0"/>
      <dgm:spPr/>
    </dgm:pt>
    <dgm:pt modelId="{4A56B660-C217-477A-865B-C2C89F907560}" type="pres">
      <dgm:prSet presAssocID="{53CD7813-EFBE-4608-AC30-CBB19F0B27AE}" presName="Name10" presStyleLbl="parChTrans1D2" presStyleIdx="0" presStyleCnt="3"/>
      <dgm:spPr/>
    </dgm:pt>
    <dgm:pt modelId="{01AC724F-5320-4DB3-B78D-AAB8F55F897F}" type="pres">
      <dgm:prSet presAssocID="{F6ED31B0-CDA3-40D8-A4AE-FE4C8AC0E8C7}" presName="hierRoot2" presStyleCnt="0"/>
      <dgm:spPr/>
    </dgm:pt>
    <dgm:pt modelId="{018B191F-3B47-4423-AF85-D03B2C3B20CC}" type="pres">
      <dgm:prSet presAssocID="{F6ED31B0-CDA3-40D8-A4AE-FE4C8AC0E8C7}" presName="composite2" presStyleCnt="0"/>
      <dgm:spPr/>
    </dgm:pt>
    <dgm:pt modelId="{D112961B-0919-43AF-B2EB-43026333D9B2}" type="pres">
      <dgm:prSet presAssocID="{F6ED31B0-CDA3-40D8-A4AE-FE4C8AC0E8C7}" presName="background2" presStyleLbl="node2" presStyleIdx="0" presStyleCnt="3"/>
      <dgm:spPr/>
    </dgm:pt>
    <dgm:pt modelId="{9F3E9CFC-6AB3-4247-ADF4-A2675588604A}" type="pres">
      <dgm:prSet presAssocID="{F6ED31B0-CDA3-40D8-A4AE-FE4C8AC0E8C7}" presName="text2" presStyleLbl="fgAcc2" presStyleIdx="0" presStyleCnt="3">
        <dgm:presLayoutVars>
          <dgm:chPref val="3"/>
        </dgm:presLayoutVars>
      </dgm:prSet>
      <dgm:spPr/>
    </dgm:pt>
    <dgm:pt modelId="{03FD6767-7AC9-495B-8673-CE3EBCFF05A3}" type="pres">
      <dgm:prSet presAssocID="{F6ED31B0-CDA3-40D8-A4AE-FE4C8AC0E8C7}" presName="hierChild3" presStyleCnt="0"/>
      <dgm:spPr/>
    </dgm:pt>
    <dgm:pt modelId="{6A2A1A29-53E8-4B12-9320-69159083555E}" type="pres">
      <dgm:prSet presAssocID="{E54A399E-91B8-45E6-BC23-E515FE0B8BD3}" presName="Name17" presStyleLbl="parChTrans1D3" presStyleIdx="0" presStyleCnt="3"/>
      <dgm:spPr/>
    </dgm:pt>
    <dgm:pt modelId="{3C671243-A939-4A9C-9982-78AAE8E4164A}" type="pres">
      <dgm:prSet presAssocID="{C5AEC436-3B0F-45E1-A6BB-4FAD6B4D3990}" presName="hierRoot3" presStyleCnt="0"/>
      <dgm:spPr/>
    </dgm:pt>
    <dgm:pt modelId="{EF12549D-FF62-4489-9075-68BCD050FFED}" type="pres">
      <dgm:prSet presAssocID="{C5AEC436-3B0F-45E1-A6BB-4FAD6B4D3990}" presName="composite3" presStyleCnt="0"/>
      <dgm:spPr/>
    </dgm:pt>
    <dgm:pt modelId="{E37A0218-F420-4F32-B4F7-F5A1F80F39A5}" type="pres">
      <dgm:prSet presAssocID="{C5AEC436-3B0F-45E1-A6BB-4FAD6B4D3990}" presName="background3" presStyleLbl="node3" presStyleIdx="0" presStyleCnt="3"/>
      <dgm:spPr/>
    </dgm:pt>
    <dgm:pt modelId="{AB784822-DAEF-4747-AB7B-A9E03B8567F6}" type="pres">
      <dgm:prSet presAssocID="{C5AEC436-3B0F-45E1-A6BB-4FAD6B4D3990}" presName="text3" presStyleLbl="fgAcc3" presStyleIdx="0" presStyleCnt="3" custScaleX="201474" custScaleY="365101">
        <dgm:presLayoutVars>
          <dgm:chPref val="3"/>
        </dgm:presLayoutVars>
      </dgm:prSet>
      <dgm:spPr/>
    </dgm:pt>
    <dgm:pt modelId="{8EE6446E-2198-424D-960E-D77DBAF1756E}" type="pres">
      <dgm:prSet presAssocID="{C5AEC436-3B0F-45E1-A6BB-4FAD6B4D3990}" presName="hierChild4" presStyleCnt="0"/>
      <dgm:spPr/>
    </dgm:pt>
    <dgm:pt modelId="{2A4AC633-D1DE-4E67-80C2-FEAC6C0CD4C5}" type="pres">
      <dgm:prSet presAssocID="{430779AB-3A93-48D3-AA98-E005B648BF8C}" presName="Name10" presStyleLbl="parChTrans1D2" presStyleIdx="1" presStyleCnt="3"/>
      <dgm:spPr/>
    </dgm:pt>
    <dgm:pt modelId="{62DDA85C-484E-4FF1-A682-F440B64D5EA6}" type="pres">
      <dgm:prSet presAssocID="{D4DAD27A-7D79-494E-A85E-3878B682E4D9}" presName="hierRoot2" presStyleCnt="0"/>
      <dgm:spPr/>
    </dgm:pt>
    <dgm:pt modelId="{9F78B985-BEBA-4CA5-BF82-74A77094C8C7}" type="pres">
      <dgm:prSet presAssocID="{D4DAD27A-7D79-494E-A85E-3878B682E4D9}" presName="composite2" presStyleCnt="0"/>
      <dgm:spPr/>
    </dgm:pt>
    <dgm:pt modelId="{57F5A072-D2E3-47B6-A461-2786E95F4332}" type="pres">
      <dgm:prSet presAssocID="{D4DAD27A-7D79-494E-A85E-3878B682E4D9}" presName="background2" presStyleLbl="node2" presStyleIdx="1" presStyleCnt="3"/>
      <dgm:spPr/>
    </dgm:pt>
    <dgm:pt modelId="{7285480C-7672-4015-B5D1-A024D3FD5022}" type="pres">
      <dgm:prSet presAssocID="{D4DAD27A-7D79-494E-A85E-3878B682E4D9}" presName="text2" presStyleLbl="fgAcc2" presStyleIdx="1" presStyleCnt="3">
        <dgm:presLayoutVars>
          <dgm:chPref val="3"/>
        </dgm:presLayoutVars>
      </dgm:prSet>
      <dgm:spPr/>
    </dgm:pt>
    <dgm:pt modelId="{CFC9FEA5-557D-49B4-ACCE-F98C36C9CCB2}" type="pres">
      <dgm:prSet presAssocID="{D4DAD27A-7D79-494E-A85E-3878B682E4D9}" presName="hierChild3" presStyleCnt="0"/>
      <dgm:spPr/>
    </dgm:pt>
    <dgm:pt modelId="{E4AE1B0C-F665-45FA-A016-62519672E4F3}" type="pres">
      <dgm:prSet presAssocID="{039B5562-0DB0-4E75-BCBF-8541C8C4E07C}" presName="Name17" presStyleLbl="parChTrans1D3" presStyleIdx="1" presStyleCnt="3"/>
      <dgm:spPr/>
    </dgm:pt>
    <dgm:pt modelId="{64EA3A2F-C0A0-487F-8C8D-8519DD3CC8C9}" type="pres">
      <dgm:prSet presAssocID="{DE62D53E-CCBB-4D24-916E-889C8E044A14}" presName="hierRoot3" presStyleCnt="0"/>
      <dgm:spPr/>
    </dgm:pt>
    <dgm:pt modelId="{D6AC6215-AC0F-4283-BFEA-A92530EA6CC9}" type="pres">
      <dgm:prSet presAssocID="{DE62D53E-CCBB-4D24-916E-889C8E044A14}" presName="composite3" presStyleCnt="0"/>
      <dgm:spPr/>
    </dgm:pt>
    <dgm:pt modelId="{49F6AFC0-5F9F-4B2C-A1CB-38EEDFC7A313}" type="pres">
      <dgm:prSet presAssocID="{DE62D53E-CCBB-4D24-916E-889C8E044A14}" presName="background3" presStyleLbl="node3" presStyleIdx="1" presStyleCnt="3"/>
      <dgm:spPr/>
    </dgm:pt>
    <dgm:pt modelId="{DE7DD92D-8436-44F3-9C2B-6D48B0BE234A}" type="pres">
      <dgm:prSet presAssocID="{DE62D53E-CCBB-4D24-916E-889C8E044A14}" presName="text3" presStyleLbl="fgAcc3" presStyleIdx="1" presStyleCnt="3" custScaleX="195058" custScaleY="364853">
        <dgm:presLayoutVars>
          <dgm:chPref val="3"/>
        </dgm:presLayoutVars>
      </dgm:prSet>
      <dgm:spPr/>
    </dgm:pt>
    <dgm:pt modelId="{C9E8C18E-52BA-48DB-B545-A11DBE9DECFA}" type="pres">
      <dgm:prSet presAssocID="{DE62D53E-CCBB-4D24-916E-889C8E044A14}" presName="hierChild4" presStyleCnt="0"/>
      <dgm:spPr/>
    </dgm:pt>
    <dgm:pt modelId="{404F30BA-7597-46C2-96CE-17968A034303}" type="pres">
      <dgm:prSet presAssocID="{7E78FF2F-7B62-451E-A2D1-D56DE2BA92AD}" presName="Name10" presStyleLbl="parChTrans1D2" presStyleIdx="2" presStyleCnt="3"/>
      <dgm:spPr/>
    </dgm:pt>
    <dgm:pt modelId="{0FC12AD5-FE3C-4059-8C19-F7FC4BF16674}" type="pres">
      <dgm:prSet presAssocID="{FC267076-9F96-4A54-A03E-FF88B4FACC14}" presName="hierRoot2" presStyleCnt="0"/>
      <dgm:spPr/>
    </dgm:pt>
    <dgm:pt modelId="{1BF695F1-8868-462D-827F-3C44BD5AE793}" type="pres">
      <dgm:prSet presAssocID="{FC267076-9F96-4A54-A03E-FF88B4FACC14}" presName="composite2" presStyleCnt="0"/>
      <dgm:spPr/>
    </dgm:pt>
    <dgm:pt modelId="{4947769E-AA13-4361-B746-2B5BC4325B5C}" type="pres">
      <dgm:prSet presAssocID="{FC267076-9F96-4A54-A03E-FF88B4FACC14}" presName="background2" presStyleLbl="node2" presStyleIdx="2" presStyleCnt="3"/>
      <dgm:spPr/>
    </dgm:pt>
    <dgm:pt modelId="{71ADCD80-9C27-4FC9-8C3A-591CD6EBD11F}" type="pres">
      <dgm:prSet presAssocID="{FC267076-9F96-4A54-A03E-FF88B4FACC14}" presName="text2" presStyleLbl="fgAcc2" presStyleIdx="2" presStyleCnt="3">
        <dgm:presLayoutVars>
          <dgm:chPref val="3"/>
        </dgm:presLayoutVars>
      </dgm:prSet>
      <dgm:spPr/>
    </dgm:pt>
    <dgm:pt modelId="{701884BD-C38A-4C78-B4C5-6E8F219571D0}" type="pres">
      <dgm:prSet presAssocID="{FC267076-9F96-4A54-A03E-FF88B4FACC14}" presName="hierChild3" presStyleCnt="0"/>
      <dgm:spPr/>
    </dgm:pt>
    <dgm:pt modelId="{82A773B2-6FA3-417A-8C1C-0F93ADEFFAF4}" type="pres">
      <dgm:prSet presAssocID="{1AB7EA43-263A-464D-BCFB-33D658378985}" presName="Name17" presStyleLbl="parChTrans1D3" presStyleIdx="2" presStyleCnt="3"/>
      <dgm:spPr/>
    </dgm:pt>
    <dgm:pt modelId="{62DD1EC7-41AC-43AD-8239-CD4ACAA98B75}" type="pres">
      <dgm:prSet presAssocID="{612831B1-EAEF-4630-A793-057ABFBFB3F5}" presName="hierRoot3" presStyleCnt="0"/>
      <dgm:spPr/>
    </dgm:pt>
    <dgm:pt modelId="{B300B781-B466-4335-9596-910CAEF65721}" type="pres">
      <dgm:prSet presAssocID="{612831B1-EAEF-4630-A793-057ABFBFB3F5}" presName="composite3" presStyleCnt="0"/>
      <dgm:spPr/>
    </dgm:pt>
    <dgm:pt modelId="{EE1A5924-E412-4F3D-8BEF-C5720B3213B8}" type="pres">
      <dgm:prSet presAssocID="{612831B1-EAEF-4630-A793-057ABFBFB3F5}" presName="background3" presStyleLbl="node3" presStyleIdx="2" presStyleCnt="3"/>
      <dgm:spPr/>
    </dgm:pt>
    <dgm:pt modelId="{F739D903-DA0E-431C-B543-52F888BCFF15}" type="pres">
      <dgm:prSet presAssocID="{612831B1-EAEF-4630-A793-057ABFBFB3F5}" presName="text3" presStyleLbl="fgAcc3" presStyleIdx="2" presStyleCnt="3" custScaleX="196382" custScaleY="371969">
        <dgm:presLayoutVars>
          <dgm:chPref val="3"/>
        </dgm:presLayoutVars>
      </dgm:prSet>
      <dgm:spPr/>
    </dgm:pt>
    <dgm:pt modelId="{2EE77536-99B3-4414-A674-B896D4107A62}" type="pres">
      <dgm:prSet presAssocID="{612831B1-EAEF-4630-A793-057ABFBFB3F5}" presName="hierChild4" presStyleCnt="0"/>
      <dgm:spPr/>
    </dgm:pt>
  </dgm:ptLst>
  <dgm:cxnLst>
    <dgm:cxn modelId="{CDFAAD08-A771-4F82-A32A-A8480B886C33}" srcId="{0680DC4E-4875-4C19-B515-CBAD0EB13A30}" destId="{F6ED31B0-CDA3-40D8-A4AE-FE4C8AC0E8C7}" srcOrd="0" destOrd="0" parTransId="{53CD7813-EFBE-4608-AC30-CBB19F0B27AE}" sibTransId="{90729F8F-F827-4031-926A-7ACBF19132C7}"/>
    <dgm:cxn modelId="{410A8312-A081-4A37-A2C3-E04E6FF48EAB}" type="presOf" srcId="{D4DAD27A-7D79-494E-A85E-3878B682E4D9}" destId="{7285480C-7672-4015-B5D1-A024D3FD5022}" srcOrd="0" destOrd="0" presId="urn:microsoft.com/office/officeart/2005/8/layout/hierarchy1"/>
    <dgm:cxn modelId="{22ECD415-25F6-4676-A8FE-A885079E3532}" type="presOf" srcId="{7E78FF2F-7B62-451E-A2D1-D56DE2BA92AD}" destId="{404F30BA-7597-46C2-96CE-17968A034303}" srcOrd="0" destOrd="0" presId="urn:microsoft.com/office/officeart/2005/8/layout/hierarchy1"/>
    <dgm:cxn modelId="{DD24C017-03CE-4227-9BC4-1C55FAB17B19}" type="presOf" srcId="{E54A399E-91B8-45E6-BC23-E515FE0B8BD3}" destId="{6A2A1A29-53E8-4B12-9320-69159083555E}" srcOrd="0" destOrd="0" presId="urn:microsoft.com/office/officeart/2005/8/layout/hierarchy1"/>
    <dgm:cxn modelId="{9C643B1C-64D4-42B5-9DC2-FCB15D84A46B}" type="presOf" srcId="{FC267076-9F96-4A54-A03E-FF88B4FACC14}" destId="{71ADCD80-9C27-4FC9-8C3A-591CD6EBD11F}" srcOrd="0" destOrd="0" presId="urn:microsoft.com/office/officeart/2005/8/layout/hierarchy1"/>
    <dgm:cxn modelId="{70CAE621-6BEE-4E40-859F-8472178499E4}" type="presOf" srcId="{430779AB-3A93-48D3-AA98-E005B648BF8C}" destId="{2A4AC633-D1DE-4E67-80C2-FEAC6C0CD4C5}" srcOrd="0" destOrd="0" presId="urn:microsoft.com/office/officeart/2005/8/layout/hierarchy1"/>
    <dgm:cxn modelId="{7CA32023-E876-4A68-82D3-510D6D67B184}" type="presOf" srcId="{53CD7813-EFBE-4608-AC30-CBB19F0B27AE}" destId="{4A56B660-C217-477A-865B-C2C89F907560}" srcOrd="0" destOrd="0" presId="urn:microsoft.com/office/officeart/2005/8/layout/hierarchy1"/>
    <dgm:cxn modelId="{5D20D344-5C55-4401-95B0-0BF496B0F13F}" srcId="{0680DC4E-4875-4C19-B515-CBAD0EB13A30}" destId="{FC267076-9F96-4A54-A03E-FF88B4FACC14}" srcOrd="2" destOrd="0" parTransId="{7E78FF2F-7B62-451E-A2D1-D56DE2BA92AD}" sibTransId="{39232FEF-E944-4265-96AC-C8CA90E63AE7}"/>
    <dgm:cxn modelId="{3AB5E868-A54E-43CD-B852-B106F892F380}" srcId="{0680DC4E-4875-4C19-B515-CBAD0EB13A30}" destId="{D4DAD27A-7D79-494E-A85E-3878B682E4D9}" srcOrd="1" destOrd="0" parTransId="{430779AB-3A93-48D3-AA98-E005B648BF8C}" sibTransId="{4CC77EDE-7231-472B-852F-7C1C3CEC86F7}"/>
    <dgm:cxn modelId="{C830724C-5A2E-4C7A-876A-37F9AE15A524}" srcId="{FC267076-9F96-4A54-A03E-FF88B4FACC14}" destId="{612831B1-EAEF-4630-A793-057ABFBFB3F5}" srcOrd="0" destOrd="0" parTransId="{1AB7EA43-263A-464D-BCFB-33D658378985}" sibTransId="{08381283-D246-41C8-9E7A-BB5AAE5DB86E}"/>
    <dgm:cxn modelId="{36448081-2FAA-4773-A80C-0666BA90976A}" srcId="{D4DAD27A-7D79-494E-A85E-3878B682E4D9}" destId="{DE62D53E-CCBB-4D24-916E-889C8E044A14}" srcOrd="0" destOrd="0" parTransId="{039B5562-0DB0-4E75-BCBF-8541C8C4E07C}" sibTransId="{659EC256-57B7-492D-A5C5-D710D92FAD9E}"/>
    <dgm:cxn modelId="{F85FEC90-E43A-4A91-98FC-E9A01D21EF2F}" type="presOf" srcId="{F6ED31B0-CDA3-40D8-A4AE-FE4C8AC0E8C7}" destId="{9F3E9CFC-6AB3-4247-ADF4-A2675588604A}" srcOrd="0" destOrd="0" presId="urn:microsoft.com/office/officeart/2005/8/layout/hierarchy1"/>
    <dgm:cxn modelId="{C206B39E-129D-4CA0-8087-6C458E0B6FD4}" type="presOf" srcId="{0680DC4E-4875-4C19-B515-CBAD0EB13A30}" destId="{48C1872F-8C48-411D-99A8-0A77F73DEACF}" srcOrd="0" destOrd="0" presId="urn:microsoft.com/office/officeart/2005/8/layout/hierarchy1"/>
    <dgm:cxn modelId="{89D20CA3-2050-4CB8-B081-392EF9A9F8C8}" type="presOf" srcId="{612831B1-EAEF-4630-A793-057ABFBFB3F5}" destId="{F739D903-DA0E-431C-B543-52F888BCFF15}" srcOrd="0" destOrd="0" presId="urn:microsoft.com/office/officeart/2005/8/layout/hierarchy1"/>
    <dgm:cxn modelId="{A4B029B0-A552-4A14-9706-66876AC0AB04}" type="presOf" srcId="{DE62D53E-CCBB-4D24-916E-889C8E044A14}" destId="{DE7DD92D-8436-44F3-9C2B-6D48B0BE234A}" srcOrd="0" destOrd="0" presId="urn:microsoft.com/office/officeart/2005/8/layout/hierarchy1"/>
    <dgm:cxn modelId="{B5D928B4-8E11-4527-B93B-AEC2840DE425}" type="presOf" srcId="{039B5562-0DB0-4E75-BCBF-8541C8C4E07C}" destId="{E4AE1B0C-F665-45FA-A016-62519672E4F3}" srcOrd="0" destOrd="0" presId="urn:microsoft.com/office/officeart/2005/8/layout/hierarchy1"/>
    <dgm:cxn modelId="{15F8E0B8-1355-4E7C-B4BC-1A681702E686}" type="presOf" srcId="{1AB7EA43-263A-464D-BCFB-33D658378985}" destId="{82A773B2-6FA3-417A-8C1C-0F93ADEFFAF4}" srcOrd="0" destOrd="0" presId="urn:microsoft.com/office/officeart/2005/8/layout/hierarchy1"/>
    <dgm:cxn modelId="{4656BDC1-EAAF-48D2-B3FC-ABBCBB691C6B}" srcId="{CB01B831-49CB-426C-964C-CF30D0581C0A}" destId="{0680DC4E-4875-4C19-B515-CBAD0EB13A30}" srcOrd="0" destOrd="0" parTransId="{D6BB8FF2-2EA7-412F-BFBD-614DAC5279D0}" sibTransId="{8AFBA7E2-08AB-49EE-B574-339EA534E5D5}"/>
    <dgm:cxn modelId="{4CDD5FC6-5256-40AE-BBFD-0CD231301EF3}" type="presOf" srcId="{CB01B831-49CB-426C-964C-CF30D0581C0A}" destId="{B32E07F9-32CB-4D76-9369-2A36D9A207EE}" srcOrd="0" destOrd="0" presId="urn:microsoft.com/office/officeart/2005/8/layout/hierarchy1"/>
    <dgm:cxn modelId="{DD2A50D4-54EF-4F39-8C2C-EA1B9A18A968}" type="presOf" srcId="{C5AEC436-3B0F-45E1-A6BB-4FAD6B4D3990}" destId="{AB784822-DAEF-4747-AB7B-A9E03B8567F6}" srcOrd="0" destOrd="0" presId="urn:microsoft.com/office/officeart/2005/8/layout/hierarchy1"/>
    <dgm:cxn modelId="{A6CCA9F1-0307-47EB-A7F7-93E75BC55509}" srcId="{F6ED31B0-CDA3-40D8-A4AE-FE4C8AC0E8C7}" destId="{C5AEC436-3B0F-45E1-A6BB-4FAD6B4D3990}" srcOrd="0" destOrd="0" parTransId="{E54A399E-91B8-45E6-BC23-E515FE0B8BD3}" sibTransId="{C859B55C-2957-4010-9220-D3F40DB11593}"/>
    <dgm:cxn modelId="{17A49F41-E2CA-42CB-9866-F28C9DE3A710}" type="presParOf" srcId="{B32E07F9-32CB-4D76-9369-2A36D9A207EE}" destId="{DEA63334-B2CE-4064-8ED4-016396A4FC1A}" srcOrd="0" destOrd="0" presId="urn:microsoft.com/office/officeart/2005/8/layout/hierarchy1"/>
    <dgm:cxn modelId="{534BB88C-39B6-4122-8E62-14ECCDCA3734}" type="presParOf" srcId="{DEA63334-B2CE-4064-8ED4-016396A4FC1A}" destId="{3D54E7EA-EDCF-47D8-B174-BD6A9B11A96D}" srcOrd="0" destOrd="0" presId="urn:microsoft.com/office/officeart/2005/8/layout/hierarchy1"/>
    <dgm:cxn modelId="{71363D54-8A63-4E02-9895-3FB3BFE146C4}" type="presParOf" srcId="{3D54E7EA-EDCF-47D8-B174-BD6A9B11A96D}" destId="{47C39BE3-123A-4376-A32D-2F9109EBEC24}" srcOrd="0" destOrd="0" presId="urn:microsoft.com/office/officeart/2005/8/layout/hierarchy1"/>
    <dgm:cxn modelId="{289503F0-9497-40DA-978E-8DF3577FAB27}" type="presParOf" srcId="{3D54E7EA-EDCF-47D8-B174-BD6A9B11A96D}" destId="{48C1872F-8C48-411D-99A8-0A77F73DEACF}" srcOrd="1" destOrd="0" presId="urn:microsoft.com/office/officeart/2005/8/layout/hierarchy1"/>
    <dgm:cxn modelId="{43D23391-A160-4141-A918-E332E509AC03}" type="presParOf" srcId="{DEA63334-B2CE-4064-8ED4-016396A4FC1A}" destId="{7B21C8B1-E3CC-4FBC-95FD-E0BBE07624D4}" srcOrd="1" destOrd="0" presId="urn:microsoft.com/office/officeart/2005/8/layout/hierarchy1"/>
    <dgm:cxn modelId="{26EA8AFD-66A2-423A-B56A-414FF40D5CF2}" type="presParOf" srcId="{7B21C8B1-E3CC-4FBC-95FD-E0BBE07624D4}" destId="{4A56B660-C217-477A-865B-C2C89F907560}" srcOrd="0" destOrd="0" presId="urn:microsoft.com/office/officeart/2005/8/layout/hierarchy1"/>
    <dgm:cxn modelId="{11C50AE4-23F1-4116-B002-DB83FDBCD340}" type="presParOf" srcId="{7B21C8B1-E3CC-4FBC-95FD-E0BBE07624D4}" destId="{01AC724F-5320-4DB3-B78D-AAB8F55F897F}" srcOrd="1" destOrd="0" presId="urn:microsoft.com/office/officeart/2005/8/layout/hierarchy1"/>
    <dgm:cxn modelId="{D5EB0F85-4F42-4BD8-B3DB-956DDD13CC35}" type="presParOf" srcId="{01AC724F-5320-4DB3-B78D-AAB8F55F897F}" destId="{018B191F-3B47-4423-AF85-D03B2C3B20CC}" srcOrd="0" destOrd="0" presId="urn:microsoft.com/office/officeart/2005/8/layout/hierarchy1"/>
    <dgm:cxn modelId="{2CB46B42-B152-47C7-A597-F904FE711FAE}" type="presParOf" srcId="{018B191F-3B47-4423-AF85-D03B2C3B20CC}" destId="{D112961B-0919-43AF-B2EB-43026333D9B2}" srcOrd="0" destOrd="0" presId="urn:microsoft.com/office/officeart/2005/8/layout/hierarchy1"/>
    <dgm:cxn modelId="{160E930A-AF8C-4715-BB58-210237225E78}" type="presParOf" srcId="{018B191F-3B47-4423-AF85-D03B2C3B20CC}" destId="{9F3E9CFC-6AB3-4247-ADF4-A2675588604A}" srcOrd="1" destOrd="0" presId="urn:microsoft.com/office/officeart/2005/8/layout/hierarchy1"/>
    <dgm:cxn modelId="{8CD0243B-721B-4780-8AE7-F652983954CD}" type="presParOf" srcId="{01AC724F-5320-4DB3-B78D-AAB8F55F897F}" destId="{03FD6767-7AC9-495B-8673-CE3EBCFF05A3}" srcOrd="1" destOrd="0" presId="urn:microsoft.com/office/officeart/2005/8/layout/hierarchy1"/>
    <dgm:cxn modelId="{CEF9B956-3931-4587-B400-352E45A937FA}" type="presParOf" srcId="{03FD6767-7AC9-495B-8673-CE3EBCFF05A3}" destId="{6A2A1A29-53E8-4B12-9320-69159083555E}" srcOrd="0" destOrd="0" presId="urn:microsoft.com/office/officeart/2005/8/layout/hierarchy1"/>
    <dgm:cxn modelId="{FC18841B-E8D1-4729-BAF6-E4CA9C8853AF}" type="presParOf" srcId="{03FD6767-7AC9-495B-8673-CE3EBCFF05A3}" destId="{3C671243-A939-4A9C-9982-78AAE8E4164A}" srcOrd="1" destOrd="0" presId="urn:microsoft.com/office/officeart/2005/8/layout/hierarchy1"/>
    <dgm:cxn modelId="{061CBF73-EE8C-4E0F-B594-5061499669B2}" type="presParOf" srcId="{3C671243-A939-4A9C-9982-78AAE8E4164A}" destId="{EF12549D-FF62-4489-9075-68BCD050FFED}" srcOrd="0" destOrd="0" presId="urn:microsoft.com/office/officeart/2005/8/layout/hierarchy1"/>
    <dgm:cxn modelId="{D809328F-E732-4B8E-A8FF-C981FB2E19A4}" type="presParOf" srcId="{EF12549D-FF62-4489-9075-68BCD050FFED}" destId="{E37A0218-F420-4F32-B4F7-F5A1F80F39A5}" srcOrd="0" destOrd="0" presId="urn:microsoft.com/office/officeart/2005/8/layout/hierarchy1"/>
    <dgm:cxn modelId="{87587A2B-BA00-445F-A87A-D6882213869B}" type="presParOf" srcId="{EF12549D-FF62-4489-9075-68BCD050FFED}" destId="{AB784822-DAEF-4747-AB7B-A9E03B8567F6}" srcOrd="1" destOrd="0" presId="urn:microsoft.com/office/officeart/2005/8/layout/hierarchy1"/>
    <dgm:cxn modelId="{391547FB-C39C-4EDA-9F08-5815DAF7F2A2}" type="presParOf" srcId="{3C671243-A939-4A9C-9982-78AAE8E4164A}" destId="{8EE6446E-2198-424D-960E-D77DBAF1756E}" srcOrd="1" destOrd="0" presId="urn:microsoft.com/office/officeart/2005/8/layout/hierarchy1"/>
    <dgm:cxn modelId="{C6989BA0-3629-4204-B5CC-F2A40173ADE3}" type="presParOf" srcId="{7B21C8B1-E3CC-4FBC-95FD-E0BBE07624D4}" destId="{2A4AC633-D1DE-4E67-80C2-FEAC6C0CD4C5}" srcOrd="2" destOrd="0" presId="urn:microsoft.com/office/officeart/2005/8/layout/hierarchy1"/>
    <dgm:cxn modelId="{A6D58223-C60A-4F37-BA38-B845FEDC5906}" type="presParOf" srcId="{7B21C8B1-E3CC-4FBC-95FD-E0BBE07624D4}" destId="{62DDA85C-484E-4FF1-A682-F440B64D5EA6}" srcOrd="3" destOrd="0" presId="urn:microsoft.com/office/officeart/2005/8/layout/hierarchy1"/>
    <dgm:cxn modelId="{1B1D5D08-32C1-4BE2-9ED7-104624313791}" type="presParOf" srcId="{62DDA85C-484E-4FF1-A682-F440B64D5EA6}" destId="{9F78B985-BEBA-4CA5-BF82-74A77094C8C7}" srcOrd="0" destOrd="0" presId="urn:microsoft.com/office/officeart/2005/8/layout/hierarchy1"/>
    <dgm:cxn modelId="{2A9FA42B-A401-4E47-855B-C4BF0D650356}" type="presParOf" srcId="{9F78B985-BEBA-4CA5-BF82-74A77094C8C7}" destId="{57F5A072-D2E3-47B6-A461-2786E95F4332}" srcOrd="0" destOrd="0" presId="urn:microsoft.com/office/officeart/2005/8/layout/hierarchy1"/>
    <dgm:cxn modelId="{B898E9D1-8B1F-4C07-9C89-9483A661DBCF}" type="presParOf" srcId="{9F78B985-BEBA-4CA5-BF82-74A77094C8C7}" destId="{7285480C-7672-4015-B5D1-A024D3FD5022}" srcOrd="1" destOrd="0" presId="urn:microsoft.com/office/officeart/2005/8/layout/hierarchy1"/>
    <dgm:cxn modelId="{26124B0D-C04D-4EDF-8327-6D4E65137579}" type="presParOf" srcId="{62DDA85C-484E-4FF1-A682-F440B64D5EA6}" destId="{CFC9FEA5-557D-49B4-ACCE-F98C36C9CCB2}" srcOrd="1" destOrd="0" presId="urn:microsoft.com/office/officeart/2005/8/layout/hierarchy1"/>
    <dgm:cxn modelId="{37A98EDD-2737-43B8-BAD5-B3F7B1B30186}" type="presParOf" srcId="{CFC9FEA5-557D-49B4-ACCE-F98C36C9CCB2}" destId="{E4AE1B0C-F665-45FA-A016-62519672E4F3}" srcOrd="0" destOrd="0" presId="urn:microsoft.com/office/officeart/2005/8/layout/hierarchy1"/>
    <dgm:cxn modelId="{0CF6828F-704C-4270-AD3D-957BB4083C05}" type="presParOf" srcId="{CFC9FEA5-557D-49B4-ACCE-F98C36C9CCB2}" destId="{64EA3A2F-C0A0-487F-8C8D-8519DD3CC8C9}" srcOrd="1" destOrd="0" presId="urn:microsoft.com/office/officeart/2005/8/layout/hierarchy1"/>
    <dgm:cxn modelId="{6781CD50-3208-448E-9559-643686D47190}" type="presParOf" srcId="{64EA3A2F-C0A0-487F-8C8D-8519DD3CC8C9}" destId="{D6AC6215-AC0F-4283-BFEA-A92530EA6CC9}" srcOrd="0" destOrd="0" presId="urn:microsoft.com/office/officeart/2005/8/layout/hierarchy1"/>
    <dgm:cxn modelId="{7C37A63F-2128-4913-8F17-C1B83A62AC80}" type="presParOf" srcId="{D6AC6215-AC0F-4283-BFEA-A92530EA6CC9}" destId="{49F6AFC0-5F9F-4B2C-A1CB-38EEDFC7A313}" srcOrd="0" destOrd="0" presId="urn:microsoft.com/office/officeart/2005/8/layout/hierarchy1"/>
    <dgm:cxn modelId="{49E79B76-8B17-459C-9BE1-E23F77B5298D}" type="presParOf" srcId="{D6AC6215-AC0F-4283-BFEA-A92530EA6CC9}" destId="{DE7DD92D-8436-44F3-9C2B-6D48B0BE234A}" srcOrd="1" destOrd="0" presId="urn:microsoft.com/office/officeart/2005/8/layout/hierarchy1"/>
    <dgm:cxn modelId="{2B046AF4-1A60-42BB-AB38-890B33A429EA}" type="presParOf" srcId="{64EA3A2F-C0A0-487F-8C8D-8519DD3CC8C9}" destId="{C9E8C18E-52BA-48DB-B545-A11DBE9DECFA}" srcOrd="1" destOrd="0" presId="urn:microsoft.com/office/officeart/2005/8/layout/hierarchy1"/>
    <dgm:cxn modelId="{D5FC29A0-34A2-43CF-8536-39D34C2763FD}" type="presParOf" srcId="{7B21C8B1-E3CC-4FBC-95FD-E0BBE07624D4}" destId="{404F30BA-7597-46C2-96CE-17968A034303}" srcOrd="4" destOrd="0" presId="urn:microsoft.com/office/officeart/2005/8/layout/hierarchy1"/>
    <dgm:cxn modelId="{4E79E73A-F5D1-40CB-A136-86E6E709AD19}" type="presParOf" srcId="{7B21C8B1-E3CC-4FBC-95FD-E0BBE07624D4}" destId="{0FC12AD5-FE3C-4059-8C19-F7FC4BF16674}" srcOrd="5" destOrd="0" presId="urn:microsoft.com/office/officeart/2005/8/layout/hierarchy1"/>
    <dgm:cxn modelId="{17457C0C-5BA0-44E1-84D7-FCFA18A5E197}" type="presParOf" srcId="{0FC12AD5-FE3C-4059-8C19-F7FC4BF16674}" destId="{1BF695F1-8868-462D-827F-3C44BD5AE793}" srcOrd="0" destOrd="0" presId="urn:microsoft.com/office/officeart/2005/8/layout/hierarchy1"/>
    <dgm:cxn modelId="{166C995B-374F-44E8-BB4B-CD69394A18C5}" type="presParOf" srcId="{1BF695F1-8868-462D-827F-3C44BD5AE793}" destId="{4947769E-AA13-4361-B746-2B5BC4325B5C}" srcOrd="0" destOrd="0" presId="urn:microsoft.com/office/officeart/2005/8/layout/hierarchy1"/>
    <dgm:cxn modelId="{058213AB-E3DB-4C8A-B650-3597901F3E50}" type="presParOf" srcId="{1BF695F1-8868-462D-827F-3C44BD5AE793}" destId="{71ADCD80-9C27-4FC9-8C3A-591CD6EBD11F}" srcOrd="1" destOrd="0" presId="urn:microsoft.com/office/officeart/2005/8/layout/hierarchy1"/>
    <dgm:cxn modelId="{ABBF938E-5DE7-4217-B1BC-47C59D12323A}" type="presParOf" srcId="{0FC12AD5-FE3C-4059-8C19-F7FC4BF16674}" destId="{701884BD-C38A-4C78-B4C5-6E8F219571D0}" srcOrd="1" destOrd="0" presId="urn:microsoft.com/office/officeart/2005/8/layout/hierarchy1"/>
    <dgm:cxn modelId="{36A8D774-7AF0-441D-B882-1C360F3DED48}" type="presParOf" srcId="{701884BD-C38A-4C78-B4C5-6E8F219571D0}" destId="{82A773B2-6FA3-417A-8C1C-0F93ADEFFAF4}" srcOrd="0" destOrd="0" presId="urn:microsoft.com/office/officeart/2005/8/layout/hierarchy1"/>
    <dgm:cxn modelId="{C8E97D44-3ADD-4724-85E9-5025B48B43CF}" type="presParOf" srcId="{701884BD-C38A-4C78-B4C5-6E8F219571D0}" destId="{62DD1EC7-41AC-43AD-8239-CD4ACAA98B75}" srcOrd="1" destOrd="0" presId="urn:microsoft.com/office/officeart/2005/8/layout/hierarchy1"/>
    <dgm:cxn modelId="{05AD27BC-3909-4CDE-9BE0-B0737B84A8E5}" type="presParOf" srcId="{62DD1EC7-41AC-43AD-8239-CD4ACAA98B75}" destId="{B300B781-B466-4335-9596-910CAEF65721}" srcOrd="0" destOrd="0" presId="urn:microsoft.com/office/officeart/2005/8/layout/hierarchy1"/>
    <dgm:cxn modelId="{E7903607-F137-4025-9B6A-50B8A6A226A9}" type="presParOf" srcId="{B300B781-B466-4335-9596-910CAEF65721}" destId="{EE1A5924-E412-4F3D-8BEF-C5720B3213B8}" srcOrd="0" destOrd="0" presId="urn:microsoft.com/office/officeart/2005/8/layout/hierarchy1"/>
    <dgm:cxn modelId="{A6D76658-2D0A-49F0-8316-0863BF6ED114}" type="presParOf" srcId="{B300B781-B466-4335-9596-910CAEF65721}" destId="{F739D903-DA0E-431C-B543-52F888BCFF15}" srcOrd="1" destOrd="0" presId="urn:microsoft.com/office/officeart/2005/8/layout/hierarchy1"/>
    <dgm:cxn modelId="{90EC3F8B-B5A8-4FD6-AE03-8E8F2F080246}" type="presParOf" srcId="{62DD1EC7-41AC-43AD-8239-CD4ACAA98B75}" destId="{2EE77536-99B3-4414-A674-B896D4107A6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2F84B4-716C-498B-A595-ED6AAF12A49F}" type="doc">
      <dgm:prSet loTypeId="urn:microsoft.com/office/officeart/2005/8/layout/chevron1" loCatId="process" qsTypeId="urn:microsoft.com/office/officeart/2005/8/quickstyle/3d2#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F133C14-7D9B-47A5-AB66-79D6F444C926}">
      <dgm:prSet phldrT="[Текст]"/>
      <dgm:spPr/>
      <dgm:t>
        <a:bodyPr/>
        <a:lstStyle/>
        <a:p>
          <a:r>
            <a:rPr lang="ru-RU" baseline="0" dirty="0">
              <a:solidFill>
                <a:schemeClr val="tx1"/>
              </a:solidFill>
            </a:rPr>
            <a:t>769030,2</a:t>
          </a:r>
        </a:p>
      </dgm:t>
    </dgm:pt>
    <dgm:pt modelId="{941AB8C3-3AB6-42C4-8A21-7BF9B03A758B}" type="parTrans" cxnId="{00E02AB6-82E6-42F8-9E90-015DDE2C99AF}">
      <dgm:prSet/>
      <dgm:spPr/>
      <dgm:t>
        <a:bodyPr/>
        <a:lstStyle/>
        <a:p>
          <a:endParaRPr lang="ru-RU"/>
        </a:p>
      </dgm:t>
    </dgm:pt>
    <dgm:pt modelId="{85423B78-6A0E-4994-90A9-F3F57D437847}" type="sibTrans" cxnId="{00E02AB6-82E6-42F8-9E90-015DDE2C99AF}">
      <dgm:prSet/>
      <dgm:spPr/>
      <dgm:t>
        <a:bodyPr/>
        <a:lstStyle/>
        <a:p>
          <a:endParaRPr lang="ru-RU"/>
        </a:p>
      </dgm:t>
    </dgm:pt>
    <dgm:pt modelId="{29250FE5-BFC4-4DAE-A1C8-4434DD93C016}">
      <dgm:prSet phldrT="[Текст]"/>
      <dgm:spPr/>
      <dgm:t>
        <a:bodyPr/>
        <a:lstStyle/>
        <a:p>
          <a:r>
            <a:rPr lang="ru-RU" baseline="0" dirty="0">
              <a:solidFill>
                <a:schemeClr val="tx1"/>
              </a:solidFill>
            </a:rPr>
            <a:t>776864,2</a:t>
          </a:r>
        </a:p>
      </dgm:t>
    </dgm:pt>
    <dgm:pt modelId="{20983687-A9DD-4B86-B8BD-E511AC317646}" type="parTrans" cxnId="{E8C80C75-7CA3-44F4-93B7-98DEFA763A59}">
      <dgm:prSet/>
      <dgm:spPr/>
      <dgm:t>
        <a:bodyPr/>
        <a:lstStyle/>
        <a:p>
          <a:endParaRPr lang="ru-RU"/>
        </a:p>
      </dgm:t>
    </dgm:pt>
    <dgm:pt modelId="{2BE95AD2-8490-46FE-9509-BDAEBD676059}" type="sibTrans" cxnId="{E8C80C75-7CA3-44F4-93B7-98DEFA763A59}">
      <dgm:prSet/>
      <dgm:spPr/>
      <dgm:t>
        <a:bodyPr/>
        <a:lstStyle/>
        <a:p>
          <a:endParaRPr lang="ru-RU"/>
        </a:p>
      </dgm:t>
    </dgm:pt>
    <dgm:pt modelId="{6D13A27F-FF5B-4F12-8B1F-15BA18D4C945}">
      <dgm:prSet phldrT="[Текст]"/>
      <dgm:spPr/>
      <dgm:t>
        <a:bodyPr/>
        <a:lstStyle/>
        <a:p>
          <a:r>
            <a:rPr lang="ru-RU" baseline="0" dirty="0">
              <a:solidFill>
                <a:schemeClr val="tx1"/>
              </a:solidFill>
            </a:rPr>
            <a:t>- 7834</a:t>
          </a:r>
        </a:p>
      </dgm:t>
    </dgm:pt>
    <dgm:pt modelId="{9B2F08E9-BD76-414D-9F17-B66567F8ED58}" type="parTrans" cxnId="{6AB31431-5E92-4BF5-B47C-A4820B9414C9}">
      <dgm:prSet/>
      <dgm:spPr/>
      <dgm:t>
        <a:bodyPr/>
        <a:lstStyle/>
        <a:p>
          <a:endParaRPr lang="ru-RU"/>
        </a:p>
      </dgm:t>
    </dgm:pt>
    <dgm:pt modelId="{F59B020E-8423-4113-8D11-F9A321BC5B49}" type="sibTrans" cxnId="{6AB31431-5E92-4BF5-B47C-A4820B9414C9}">
      <dgm:prSet/>
      <dgm:spPr/>
      <dgm:t>
        <a:bodyPr/>
        <a:lstStyle/>
        <a:p>
          <a:endParaRPr lang="ru-RU"/>
        </a:p>
      </dgm:t>
    </dgm:pt>
    <dgm:pt modelId="{AA05B320-FAF2-4395-9A73-D21B35C939CD}" type="pres">
      <dgm:prSet presAssocID="{6E2F84B4-716C-498B-A595-ED6AAF12A49F}" presName="Name0" presStyleCnt="0">
        <dgm:presLayoutVars>
          <dgm:dir/>
          <dgm:animLvl val="lvl"/>
          <dgm:resizeHandles val="exact"/>
        </dgm:presLayoutVars>
      </dgm:prSet>
      <dgm:spPr/>
    </dgm:pt>
    <dgm:pt modelId="{4DDB5B80-292E-4E41-8CA0-11F9941FC397}" type="pres">
      <dgm:prSet presAssocID="{EF133C14-7D9B-47A5-AB66-79D6F444C92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E48CEAA-5ABB-4080-B711-CEBF8B98E567}" type="pres">
      <dgm:prSet presAssocID="{85423B78-6A0E-4994-90A9-F3F57D437847}" presName="parTxOnlySpace" presStyleCnt="0"/>
      <dgm:spPr/>
    </dgm:pt>
    <dgm:pt modelId="{3F57EA3C-7949-46A7-921E-242E9F02A604}" type="pres">
      <dgm:prSet presAssocID="{29250FE5-BFC4-4DAE-A1C8-4434DD93C01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E1AFE07-D13A-4674-B642-20AA0628002B}" type="pres">
      <dgm:prSet presAssocID="{2BE95AD2-8490-46FE-9509-BDAEBD676059}" presName="parTxOnlySpace" presStyleCnt="0"/>
      <dgm:spPr/>
    </dgm:pt>
    <dgm:pt modelId="{BFF41A48-3F88-4F3C-982E-97BCB324B1FA}" type="pres">
      <dgm:prSet presAssocID="{6D13A27F-FF5B-4F12-8B1F-15BA18D4C94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AB31431-5E92-4BF5-B47C-A4820B9414C9}" srcId="{6E2F84B4-716C-498B-A595-ED6AAF12A49F}" destId="{6D13A27F-FF5B-4F12-8B1F-15BA18D4C945}" srcOrd="2" destOrd="0" parTransId="{9B2F08E9-BD76-414D-9F17-B66567F8ED58}" sibTransId="{F59B020E-8423-4113-8D11-F9A321BC5B49}"/>
    <dgm:cxn modelId="{E8C80C75-7CA3-44F4-93B7-98DEFA763A59}" srcId="{6E2F84B4-716C-498B-A595-ED6AAF12A49F}" destId="{29250FE5-BFC4-4DAE-A1C8-4434DD93C016}" srcOrd="1" destOrd="0" parTransId="{20983687-A9DD-4B86-B8BD-E511AC317646}" sibTransId="{2BE95AD2-8490-46FE-9509-BDAEBD676059}"/>
    <dgm:cxn modelId="{AEC62C87-7790-434B-97E7-421561D0CCEC}" type="presOf" srcId="{6E2F84B4-716C-498B-A595-ED6AAF12A49F}" destId="{AA05B320-FAF2-4395-9A73-D21B35C939CD}" srcOrd="0" destOrd="0" presId="urn:microsoft.com/office/officeart/2005/8/layout/chevron1"/>
    <dgm:cxn modelId="{00E02AB6-82E6-42F8-9E90-015DDE2C99AF}" srcId="{6E2F84B4-716C-498B-A595-ED6AAF12A49F}" destId="{EF133C14-7D9B-47A5-AB66-79D6F444C926}" srcOrd="0" destOrd="0" parTransId="{941AB8C3-3AB6-42C4-8A21-7BF9B03A758B}" sibTransId="{85423B78-6A0E-4994-90A9-F3F57D437847}"/>
    <dgm:cxn modelId="{C87FE2BF-BFDB-4182-AF58-8EF77BAB1FD0}" type="presOf" srcId="{EF133C14-7D9B-47A5-AB66-79D6F444C926}" destId="{4DDB5B80-292E-4E41-8CA0-11F9941FC397}" srcOrd="0" destOrd="0" presId="urn:microsoft.com/office/officeart/2005/8/layout/chevron1"/>
    <dgm:cxn modelId="{542F42C6-8E0E-4A16-B977-6C69235DA9BE}" type="presOf" srcId="{6D13A27F-FF5B-4F12-8B1F-15BA18D4C945}" destId="{BFF41A48-3F88-4F3C-982E-97BCB324B1FA}" srcOrd="0" destOrd="0" presId="urn:microsoft.com/office/officeart/2005/8/layout/chevron1"/>
    <dgm:cxn modelId="{B066A6F1-1994-4A68-9FD0-2095E0618FB2}" type="presOf" srcId="{29250FE5-BFC4-4DAE-A1C8-4434DD93C016}" destId="{3F57EA3C-7949-46A7-921E-242E9F02A604}" srcOrd="0" destOrd="0" presId="urn:microsoft.com/office/officeart/2005/8/layout/chevron1"/>
    <dgm:cxn modelId="{2755FF24-25A2-4913-943D-C114463D5DD8}" type="presParOf" srcId="{AA05B320-FAF2-4395-9A73-D21B35C939CD}" destId="{4DDB5B80-292E-4E41-8CA0-11F9941FC397}" srcOrd="0" destOrd="0" presId="urn:microsoft.com/office/officeart/2005/8/layout/chevron1"/>
    <dgm:cxn modelId="{75DD91EE-879E-42A9-9C8B-1A75203B3DF3}" type="presParOf" srcId="{AA05B320-FAF2-4395-9A73-D21B35C939CD}" destId="{AE48CEAA-5ABB-4080-B711-CEBF8B98E567}" srcOrd="1" destOrd="0" presId="urn:microsoft.com/office/officeart/2005/8/layout/chevron1"/>
    <dgm:cxn modelId="{90C8F5C3-FA14-42BA-B8E0-02964E2BEB6C}" type="presParOf" srcId="{AA05B320-FAF2-4395-9A73-D21B35C939CD}" destId="{3F57EA3C-7949-46A7-921E-242E9F02A604}" srcOrd="2" destOrd="0" presId="urn:microsoft.com/office/officeart/2005/8/layout/chevron1"/>
    <dgm:cxn modelId="{3660C1CE-1DA9-43CB-9C93-ACA80935CA3E}" type="presParOf" srcId="{AA05B320-FAF2-4395-9A73-D21B35C939CD}" destId="{2E1AFE07-D13A-4674-B642-20AA0628002B}" srcOrd="3" destOrd="0" presId="urn:microsoft.com/office/officeart/2005/8/layout/chevron1"/>
    <dgm:cxn modelId="{D9185D0C-8CCA-4AC1-9627-C2ED10DD1A7A}" type="presParOf" srcId="{AA05B320-FAF2-4395-9A73-D21B35C939CD}" destId="{BFF41A48-3F88-4F3C-982E-97BCB324B1F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2F84B4-716C-498B-A595-ED6AAF12A49F}" type="doc">
      <dgm:prSet loTypeId="urn:microsoft.com/office/officeart/2005/8/layout/chevron1" loCatId="process" qsTypeId="urn:microsoft.com/office/officeart/2005/8/quickstyle/3d2#4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F133C14-7D9B-47A5-AB66-79D6F444C926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742819</a:t>
          </a:r>
        </a:p>
      </dgm:t>
    </dgm:pt>
    <dgm:pt modelId="{941AB8C3-3AB6-42C4-8A21-7BF9B03A758B}" type="parTrans" cxnId="{00E02AB6-82E6-42F8-9E90-015DDE2C99AF}">
      <dgm:prSet/>
      <dgm:spPr/>
      <dgm:t>
        <a:bodyPr/>
        <a:lstStyle/>
        <a:p>
          <a:endParaRPr lang="ru-RU"/>
        </a:p>
      </dgm:t>
    </dgm:pt>
    <dgm:pt modelId="{85423B78-6A0E-4994-90A9-F3F57D437847}" type="sibTrans" cxnId="{00E02AB6-82E6-42F8-9E90-015DDE2C99AF}">
      <dgm:prSet/>
      <dgm:spPr/>
      <dgm:t>
        <a:bodyPr/>
        <a:lstStyle/>
        <a:p>
          <a:endParaRPr lang="ru-RU"/>
        </a:p>
      </dgm:t>
    </dgm:pt>
    <dgm:pt modelId="{29250FE5-BFC4-4DAE-A1C8-4434DD93C016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742819</a:t>
          </a:r>
        </a:p>
      </dgm:t>
    </dgm:pt>
    <dgm:pt modelId="{20983687-A9DD-4B86-B8BD-E511AC317646}" type="parTrans" cxnId="{E8C80C75-7CA3-44F4-93B7-98DEFA763A59}">
      <dgm:prSet/>
      <dgm:spPr/>
      <dgm:t>
        <a:bodyPr/>
        <a:lstStyle/>
        <a:p>
          <a:endParaRPr lang="ru-RU"/>
        </a:p>
      </dgm:t>
    </dgm:pt>
    <dgm:pt modelId="{2BE95AD2-8490-46FE-9509-BDAEBD676059}" type="sibTrans" cxnId="{E8C80C75-7CA3-44F4-93B7-98DEFA763A59}">
      <dgm:prSet/>
      <dgm:spPr/>
      <dgm:t>
        <a:bodyPr/>
        <a:lstStyle/>
        <a:p>
          <a:endParaRPr lang="ru-RU"/>
        </a:p>
      </dgm:t>
    </dgm:pt>
    <dgm:pt modelId="{6D13A27F-FF5B-4F12-8B1F-15BA18D4C945}">
      <dgm:prSet phldrT="[Текст]"/>
      <dgm:spPr/>
      <dgm:t>
        <a:bodyPr/>
        <a:lstStyle/>
        <a:p>
          <a:r>
            <a:rPr lang="ru-RU">
              <a:solidFill>
                <a:schemeClr val="tx1"/>
              </a:solidFill>
            </a:rPr>
            <a:t>0</a:t>
          </a:r>
          <a:endParaRPr lang="ru-RU" dirty="0">
            <a:solidFill>
              <a:schemeClr val="tx1"/>
            </a:solidFill>
          </a:endParaRPr>
        </a:p>
      </dgm:t>
    </dgm:pt>
    <dgm:pt modelId="{9B2F08E9-BD76-414D-9F17-B66567F8ED58}" type="parTrans" cxnId="{6AB31431-5E92-4BF5-B47C-A4820B9414C9}">
      <dgm:prSet/>
      <dgm:spPr/>
      <dgm:t>
        <a:bodyPr/>
        <a:lstStyle/>
        <a:p>
          <a:endParaRPr lang="ru-RU"/>
        </a:p>
      </dgm:t>
    </dgm:pt>
    <dgm:pt modelId="{F59B020E-8423-4113-8D11-F9A321BC5B49}" type="sibTrans" cxnId="{6AB31431-5E92-4BF5-B47C-A4820B9414C9}">
      <dgm:prSet/>
      <dgm:spPr/>
      <dgm:t>
        <a:bodyPr/>
        <a:lstStyle/>
        <a:p>
          <a:endParaRPr lang="ru-RU"/>
        </a:p>
      </dgm:t>
    </dgm:pt>
    <dgm:pt modelId="{AA05B320-FAF2-4395-9A73-D21B35C939CD}" type="pres">
      <dgm:prSet presAssocID="{6E2F84B4-716C-498B-A595-ED6AAF12A49F}" presName="Name0" presStyleCnt="0">
        <dgm:presLayoutVars>
          <dgm:dir/>
          <dgm:animLvl val="lvl"/>
          <dgm:resizeHandles val="exact"/>
        </dgm:presLayoutVars>
      </dgm:prSet>
      <dgm:spPr/>
    </dgm:pt>
    <dgm:pt modelId="{4DDB5B80-292E-4E41-8CA0-11F9941FC397}" type="pres">
      <dgm:prSet presAssocID="{EF133C14-7D9B-47A5-AB66-79D6F444C92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E48CEAA-5ABB-4080-B711-CEBF8B98E567}" type="pres">
      <dgm:prSet presAssocID="{85423B78-6A0E-4994-90A9-F3F57D437847}" presName="parTxOnlySpace" presStyleCnt="0"/>
      <dgm:spPr/>
    </dgm:pt>
    <dgm:pt modelId="{3F57EA3C-7949-46A7-921E-242E9F02A604}" type="pres">
      <dgm:prSet presAssocID="{29250FE5-BFC4-4DAE-A1C8-4434DD93C01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E1AFE07-D13A-4674-B642-20AA0628002B}" type="pres">
      <dgm:prSet presAssocID="{2BE95AD2-8490-46FE-9509-BDAEBD676059}" presName="parTxOnlySpace" presStyleCnt="0"/>
      <dgm:spPr/>
    </dgm:pt>
    <dgm:pt modelId="{BFF41A48-3F88-4F3C-982E-97BCB324B1FA}" type="pres">
      <dgm:prSet presAssocID="{6D13A27F-FF5B-4F12-8B1F-15BA18D4C94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AB31431-5E92-4BF5-B47C-A4820B9414C9}" srcId="{6E2F84B4-716C-498B-A595-ED6AAF12A49F}" destId="{6D13A27F-FF5B-4F12-8B1F-15BA18D4C945}" srcOrd="2" destOrd="0" parTransId="{9B2F08E9-BD76-414D-9F17-B66567F8ED58}" sibTransId="{F59B020E-8423-4113-8D11-F9A321BC5B49}"/>
    <dgm:cxn modelId="{87E0925E-91BC-45E5-93E1-6BF22D780A50}" type="presOf" srcId="{6D13A27F-FF5B-4F12-8B1F-15BA18D4C945}" destId="{BFF41A48-3F88-4F3C-982E-97BCB324B1FA}" srcOrd="0" destOrd="0" presId="urn:microsoft.com/office/officeart/2005/8/layout/chevron1"/>
    <dgm:cxn modelId="{D7DA7765-4615-4F71-BB1E-527372A3F467}" type="presOf" srcId="{EF133C14-7D9B-47A5-AB66-79D6F444C926}" destId="{4DDB5B80-292E-4E41-8CA0-11F9941FC397}" srcOrd="0" destOrd="0" presId="urn:microsoft.com/office/officeart/2005/8/layout/chevron1"/>
    <dgm:cxn modelId="{E8C80C75-7CA3-44F4-93B7-98DEFA763A59}" srcId="{6E2F84B4-716C-498B-A595-ED6AAF12A49F}" destId="{29250FE5-BFC4-4DAE-A1C8-4434DD93C016}" srcOrd="1" destOrd="0" parTransId="{20983687-A9DD-4B86-B8BD-E511AC317646}" sibTransId="{2BE95AD2-8490-46FE-9509-BDAEBD676059}"/>
    <dgm:cxn modelId="{D68FFD81-40F0-4D79-B81F-22E2CBC4ED97}" type="presOf" srcId="{29250FE5-BFC4-4DAE-A1C8-4434DD93C016}" destId="{3F57EA3C-7949-46A7-921E-242E9F02A604}" srcOrd="0" destOrd="0" presId="urn:microsoft.com/office/officeart/2005/8/layout/chevron1"/>
    <dgm:cxn modelId="{CB57189D-FBF4-4E36-93A0-32BBC5172C5F}" type="presOf" srcId="{6E2F84B4-716C-498B-A595-ED6AAF12A49F}" destId="{AA05B320-FAF2-4395-9A73-D21B35C939CD}" srcOrd="0" destOrd="0" presId="urn:microsoft.com/office/officeart/2005/8/layout/chevron1"/>
    <dgm:cxn modelId="{00E02AB6-82E6-42F8-9E90-015DDE2C99AF}" srcId="{6E2F84B4-716C-498B-A595-ED6AAF12A49F}" destId="{EF133C14-7D9B-47A5-AB66-79D6F444C926}" srcOrd="0" destOrd="0" parTransId="{941AB8C3-3AB6-42C4-8A21-7BF9B03A758B}" sibTransId="{85423B78-6A0E-4994-90A9-F3F57D437847}"/>
    <dgm:cxn modelId="{B8B537A0-DCEF-48E8-A924-57D339AC3778}" type="presParOf" srcId="{AA05B320-FAF2-4395-9A73-D21B35C939CD}" destId="{4DDB5B80-292E-4E41-8CA0-11F9941FC397}" srcOrd="0" destOrd="0" presId="urn:microsoft.com/office/officeart/2005/8/layout/chevron1"/>
    <dgm:cxn modelId="{8738D7A3-EEE9-4EBE-B9AA-A044386C2369}" type="presParOf" srcId="{AA05B320-FAF2-4395-9A73-D21B35C939CD}" destId="{AE48CEAA-5ABB-4080-B711-CEBF8B98E567}" srcOrd="1" destOrd="0" presId="urn:microsoft.com/office/officeart/2005/8/layout/chevron1"/>
    <dgm:cxn modelId="{B7566FAC-46B3-4D21-815E-F336AABB1570}" type="presParOf" srcId="{AA05B320-FAF2-4395-9A73-D21B35C939CD}" destId="{3F57EA3C-7949-46A7-921E-242E9F02A604}" srcOrd="2" destOrd="0" presId="urn:microsoft.com/office/officeart/2005/8/layout/chevron1"/>
    <dgm:cxn modelId="{45FC4CA3-E483-4A62-AD72-3271A865DC43}" type="presParOf" srcId="{AA05B320-FAF2-4395-9A73-D21B35C939CD}" destId="{2E1AFE07-D13A-4674-B642-20AA0628002B}" srcOrd="3" destOrd="0" presId="urn:microsoft.com/office/officeart/2005/8/layout/chevron1"/>
    <dgm:cxn modelId="{AAD85434-11E0-4C23-A537-44BBE2D485B2}" type="presParOf" srcId="{AA05B320-FAF2-4395-9A73-D21B35C939CD}" destId="{BFF41A48-3F88-4F3C-982E-97BCB324B1F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2F84B4-716C-498B-A595-ED6AAF12A49F}" type="doc">
      <dgm:prSet loTypeId="urn:microsoft.com/office/officeart/2005/8/layout/chevron1" loCatId="process" qsTypeId="urn:microsoft.com/office/officeart/2005/8/quickstyle/3d2#5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F133C14-7D9B-47A5-AB66-79D6F444C926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795756,7</a:t>
          </a:r>
        </a:p>
      </dgm:t>
    </dgm:pt>
    <dgm:pt modelId="{941AB8C3-3AB6-42C4-8A21-7BF9B03A758B}" type="parTrans" cxnId="{00E02AB6-82E6-42F8-9E90-015DDE2C99AF}">
      <dgm:prSet/>
      <dgm:spPr/>
      <dgm:t>
        <a:bodyPr/>
        <a:lstStyle/>
        <a:p>
          <a:endParaRPr lang="ru-RU"/>
        </a:p>
      </dgm:t>
    </dgm:pt>
    <dgm:pt modelId="{85423B78-6A0E-4994-90A9-F3F57D437847}" type="sibTrans" cxnId="{00E02AB6-82E6-42F8-9E90-015DDE2C99AF}">
      <dgm:prSet/>
      <dgm:spPr/>
      <dgm:t>
        <a:bodyPr/>
        <a:lstStyle/>
        <a:p>
          <a:endParaRPr lang="ru-RU"/>
        </a:p>
      </dgm:t>
    </dgm:pt>
    <dgm:pt modelId="{29250FE5-BFC4-4DAE-A1C8-4434DD93C016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795756,7</a:t>
          </a:r>
        </a:p>
      </dgm:t>
    </dgm:pt>
    <dgm:pt modelId="{20983687-A9DD-4B86-B8BD-E511AC317646}" type="parTrans" cxnId="{E8C80C75-7CA3-44F4-93B7-98DEFA763A59}">
      <dgm:prSet/>
      <dgm:spPr/>
      <dgm:t>
        <a:bodyPr/>
        <a:lstStyle/>
        <a:p>
          <a:endParaRPr lang="ru-RU"/>
        </a:p>
      </dgm:t>
    </dgm:pt>
    <dgm:pt modelId="{2BE95AD2-8490-46FE-9509-BDAEBD676059}" type="sibTrans" cxnId="{E8C80C75-7CA3-44F4-93B7-98DEFA763A59}">
      <dgm:prSet/>
      <dgm:spPr/>
      <dgm:t>
        <a:bodyPr/>
        <a:lstStyle/>
        <a:p>
          <a:endParaRPr lang="ru-RU"/>
        </a:p>
      </dgm:t>
    </dgm:pt>
    <dgm:pt modelId="{6D13A27F-FF5B-4F12-8B1F-15BA18D4C945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0</a:t>
          </a:r>
        </a:p>
      </dgm:t>
    </dgm:pt>
    <dgm:pt modelId="{9B2F08E9-BD76-414D-9F17-B66567F8ED58}" type="parTrans" cxnId="{6AB31431-5E92-4BF5-B47C-A4820B9414C9}">
      <dgm:prSet/>
      <dgm:spPr/>
      <dgm:t>
        <a:bodyPr/>
        <a:lstStyle/>
        <a:p>
          <a:endParaRPr lang="ru-RU"/>
        </a:p>
      </dgm:t>
    </dgm:pt>
    <dgm:pt modelId="{F59B020E-8423-4113-8D11-F9A321BC5B49}" type="sibTrans" cxnId="{6AB31431-5E92-4BF5-B47C-A4820B9414C9}">
      <dgm:prSet/>
      <dgm:spPr/>
      <dgm:t>
        <a:bodyPr/>
        <a:lstStyle/>
        <a:p>
          <a:endParaRPr lang="ru-RU"/>
        </a:p>
      </dgm:t>
    </dgm:pt>
    <dgm:pt modelId="{AA05B320-FAF2-4395-9A73-D21B35C939CD}" type="pres">
      <dgm:prSet presAssocID="{6E2F84B4-716C-498B-A595-ED6AAF12A49F}" presName="Name0" presStyleCnt="0">
        <dgm:presLayoutVars>
          <dgm:dir/>
          <dgm:animLvl val="lvl"/>
          <dgm:resizeHandles val="exact"/>
        </dgm:presLayoutVars>
      </dgm:prSet>
      <dgm:spPr/>
    </dgm:pt>
    <dgm:pt modelId="{4DDB5B80-292E-4E41-8CA0-11F9941FC397}" type="pres">
      <dgm:prSet presAssocID="{EF133C14-7D9B-47A5-AB66-79D6F444C92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E48CEAA-5ABB-4080-B711-CEBF8B98E567}" type="pres">
      <dgm:prSet presAssocID="{85423B78-6A0E-4994-90A9-F3F57D437847}" presName="parTxOnlySpace" presStyleCnt="0"/>
      <dgm:spPr/>
    </dgm:pt>
    <dgm:pt modelId="{3F57EA3C-7949-46A7-921E-242E9F02A604}" type="pres">
      <dgm:prSet presAssocID="{29250FE5-BFC4-4DAE-A1C8-4434DD93C01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E1AFE07-D13A-4674-B642-20AA0628002B}" type="pres">
      <dgm:prSet presAssocID="{2BE95AD2-8490-46FE-9509-BDAEBD676059}" presName="parTxOnlySpace" presStyleCnt="0"/>
      <dgm:spPr/>
    </dgm:pt>
    <dgm:pt modelId="{BFF41A48-3F88-4F3C-982E-97BCB324B1FA}" type="pres">
      <dgm:prSet presAssocID="{6D13A27F-FF5B-4F12-8B1F-15BA18D4C94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6785E2F-D210-4480-8509-1382ABADC9BC}" type="presOf" srcId="{29250FE5-BFC4-4DAE-A1C8-4434DD93C016}" destId="{3F57EA3C-7949-46A7-921E-242E9F02A604}" srcOrd="0" destOrd="0" presId="urn:microsoft.com/office/officeart/2005/8/layout/chevron1"/>
    <dgm:cxn modelId="{6AB31431-5E92-4BF5-B47C-A4820B9414C9}" srcId="{6E2F84B4-716C-498B-A595-ED6AAF12A49F}" destId="{6D13A27F-FF5B-4F12-8B1F-15BA18D4C945}" srcOrd="2" destOrd="0" parTransId="{9B2F08E9-BD76-414D-9F17-B66567F8ED58}" sibTransId="{F59B020E-8423-4113-8D11-F9A321BC5B49}"/>
    <dgm:cxn modelId="{E8C80C75-7CA3-44F4-93B7-98DEFA763A59}" srcId="{6E2F84B4-716C-498B-A595-ED6AAF12A49F}" destId="{29250FE5-BFC4-4DAE-A1C8-4434DD93C016}" srcOrd="1" destOrd="0" parTransId="{20983687-A9DD-4B86-B8BD-E511AC317646}" sibTransId="{2BE95AD2-8490-46FE-9509-BDAEBD676059}"/>
    <dgm:cxn modelId="{40C0849E-6CFB-4261-8CC2-72487FBB7AA0}" type="presOf" srcId="{EF133C14-7D9B-47A5-AB66-79D6F444C926}" destId="{4DDB5B80-292E-4E41-8CA0-11F9941FC397}" srcOrd="0" destOrd="0" presId="urn:microsoft.com/office/officeart/2005/8/layout/chevron1"/>
    <dgm:cxn modelId="{71A157B3-75E5-455F-8009-445D99AC5E99}" type="presOf" srcId="{6D13A27F-FF5B-4F12-8B1F-15BA18D4C945}" destId="{BFF41A48-3F88-4F3C-982E-97BCB324B1FA}" srcOrd="0" destOrd="0" presId="urn:microsoft.com/office/officeart/2005/8/layout/chevron1"/>
    <dgm:cxn modelId="{00E02AB6-82E6-42F8-9E90-015DDE2C99AF}" srcId="{6E2F84B4-716C-498B-A595-ED6AAF12A49F}" destId="{EF133C14-7D9B-47A5-AB66-79D6F444C926}" srcOrd="0" destOrd="0" parTransId="{941AB8C3-3AB6-42C4-8A21-7BF9B03A758B}" sibTransId="{85423B78-6A0E-4994-90A9-F3F57D437847}"/>
    <dgm:cxn modelId="{39B9D9BA-320B-43A9-9A63-056B8C2863AD}" type="presOf" srcId="{6E2F84B4-716C-498B-A595-ED6AAF12A49F}" destId="{AA05B320-FAF2-4395-9A73-D21B35C939CD}" srcOrd="0" destOrd="0" presId="urn:microsoft.com/office/officeart/2005/8/layout/chevron1"/>
    <dgm:cxn modelId="{61A771D2-D682-4985-A626-777174D280A9}" type="presParOf" srcId="{AA05B320-FAF2-4395-9A73-D21B35C939CD}" destId="{4DDB5B80-292E-4E41-8CA0-11F9941FC397}" srcOrd="0" destOrd="0" presId="urn:microsoft.com/office/officeart/2005/8/layout/chevron1"/>
    <dgm:cxn modelId="{32DC3BB0-7922-44C3-A5D7-5886B478C54B}" type="presParOf" srcId="{AA05B320-FAF2-4395-9A73-D21B35C939CD}" destId="{AE48CEAA-5ABB-4080-B711-CEBF8B98E567}" srcOrd="1" destOrd="0" presId="urn:microsoft.com/office/officeart/2005/8/layout/chevron1"/>
    <dgm:cxn modelId="{7FB1C326-CE8A-4DCF-B9D4-1884FE93CE15}" type="presParOf" srcId="{AA05B320-FAF2-4395-9A73-D21B35C939CD}" destId="{3F57EA3C-7949-46A7-921E-242E9F02A604}" srcOrd="2" destOrd="0" presId="urn:microsoft.com/office/officeart/2005/8/layout/chevron1"/>
    <dgm:cxn modelId="{DC3C7543-A053-4A7F-A1EF-F26B3E73903C}" type="presParOf" srcId="{AA05B320-FAF2-4395-9A73-D21B35C939CD}" destId="{2E1AFE07-D13A-4674-B642-20AA0628002B}" srcOrd="3" destOrd="0" presId="urn:microsoft.com/office/officeart/2005/8/layout/chevron1"/>
    <dgm:cxn modelId="{D72813D9-D61B-453B-AB00-80556C01583F}" type="presParOf" srcId="{AA05B320-FAF2-4395-9A73-D21B35C939CD}" destId="{BFF41A48-3F88-4F3C-982E-97BCB324B1F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36E4B7-7B30-43EF-B6A5-B9D9326E544D}" type="doc">
      <dgm:prSet loTypeId="urn:microsoft.com/office/officeart/2005/8/layout/vList5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E620878-E5A8-4A96-B275-787D9BFEAEA8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effectLst/>
              <a:latin typeface="Times New Roman"/>
              <a:ea typeface="Times New Roman"/>
            </a:rPr>
            <a:t>УПРАВЛЕНИЕ ФИНАНСОВ </a:t>
          </a:r>
          <a:endParaRPr lang="ru-RU" dirty="0">
            <a:effectLst/>
            <a:latin typeface="Times New Roman"/>
            <a:ea typeface="Times New Roman"/>
          </a:endParaRPr>
        </a:p>
        <a:p>
          <a:r>
            <a:rPr lang="ru-RU" b="1" dirty="0">
              <a:effectLst/>
              <a:latin typeface="Times New Roman"/>
              <a:ea typeface="Times New Roman"/>
            </a:rPr>
            <a:t>АДМИНИСТРАЦИИ МУНИЦИПАЛЬНОГО ОБРАЗОВАНИЯ</a:t>
          </a:r>
          <a:endParaRPr lang="ru-RU" dirty="0">
            <a:effectLst/>
            <a:latin typeface="Times New Roman"/>
            <a:ea typeface="Times New Roman"/>
          </a:endParaRPr>
        </a:p>
        <a:p>
          <a:r>
            <a:rPr lang="ru-RU" b="1" dirty="0">
              <a:effectLst/>
              <a:latin typeface="Times New Roman"/>
              <a:ea typeface="Times New Roman"/>
            </a:rPr>
            <a:t>«МУНИЦИПАЛЬНЫЙ ОКРУГ КИЯСОВСКИЙ РАЙОН УДМУРТСКОЙ РЕСПУБЛИКИ»</a:t>
          </a:r>
        </a:p>
        <a:p>
          <a:r>
            <a:rPr lang="ru-RU" b="1" dirty="0">
              <a:effectLst/>
              <a:latin typeface="Times New Roman"/>
              <a:ea typeface="Times New Roman"/>
            </a:rPr>
            <a:t>427840 с. Киясово, ул. Советская, д. 2. Тел. (34133) 3-21-90, 3-24-47</a:t>
          </a:r>
          <a:endParaRPr lang="ru-RU" dirty="0">
            <a:effectLst/>
            <a:latin typeface="Times New Roman"/>
            <a:ea typeface="Times New Roman"/>
          </a:endParaRPr>
        </a:p>
        <a:p>
          <a:r>
            <a:rPr lang="ru-RU" b="1" dirty="0">
              <a:effectLst/>
              <a:latin typeface="Times New Roman"/>
              <a:ea typeface="Times New Roman"/>
            </a:rPr>
            <a:t>Факс</a:t>
          </a:r>
          <a:r>
            <a:rPr lang="en-US" b="1" dirty="0">
              <a:effectLst/>
              <a:latin typeface="Times New Roman"/>
              <a:ea typeface="Times New Roman"/>
            </a:rPr>
            <a:t> (34133) 3-24-47  </a:t>
          </a:r>
          <a:endParaRPr lang="ru-RU" b="1" dirty="0">
            <a:effectLst/>
            <a:latin typeface="Times New Roman"/>
            <a:ea typeface="Times New Roman"/>
          </a:endParaRPr>
        </a:p>
        <a:p>
          <a:r>
            <a:rPr lang="en-US" b="1" dirty="0">
              <a:effectLst/>
              <a:latin typeface="Times New Roman"/>
              <a:ea typeface="Times New Roman"/>
            </a:rPr>
            <a:t> E-Mail: </a:t>
          </a:r>
          <a:r>
            <a:rPr lang="en-US" b="1" u="sng" dirty="0">
              <a:solidFill>
                <a:schemeClr val="bg2">
                  <a:lumMod val="50000"/>
                </a:schemeClr>
              </a:solidFill>
              <a:effectLst/>
              <a:latin typeface="Times New Roman"/>
              <a:hlinkClick xmlns:r="http://schemas.openxmlformats.org/officeDocument/2006/relationships" r:id="rId1"/>
            </a:rPr>
            <a:t>uprfin@kiya.udmr.ru</a:t>
          </a:r>
          <a:endParaRPr lang="ru-RU" dirty="0">
            <a:solidFill>
              <a:schemeClr val="bg2">
                <a:lumMod val="50000"/>
              </a:schemeClr>
            </a:solidFill>
          </a:endParaRPr>
        </a:p>
      </dgm:t>
    </dgm:pt>
    <dgm:pt modelId="{B74FD38F-5CE2-4A2C-B68E-43EC19A0749B}" type="parTrans" cxnId="{EF8E462A-6091-47A3-AE42-B2C76671FE6F}">
      <dgm:prSet/>
      <dgm:spPr/>
      <dgm:t>
        <a:bodyPr/>
        <a:lstStyle/>
        <a:p>
          <a:endParaRPr lang="ru-RU"/>
        </a:p>
      </dgm:t>
    </dgm:pt>
    <dgm:pt modelId="{A9E03E38-D4B2-4681-8CF0-EDEDA89A4389}" type="sibTrans" cxnId="{EF8E462A-6091-47A3-AE42-B2C76671FE6F}">
      <dgm:prSet/>
      <dgm:spPr/>
      <dgm:t>
        <a:bodyPr/>
        <a:lstStyle/>
        <a:p>
          <a:endParaRPr lang="ru-RU"/>
        </a:p>
      </dgm:t>
    </dgm:pt>
    <dgm:pt modelId="{3F5D05D7-30B7-482A-9C66-C0E15120457D}" type="pres">
      <dgm:prSet presAssocID="{4236E4B7-7B30-43EF-B6A5-B9D9326E544D}" presName="Name0" presStyleCnt="0">
        <dgm:presLayoutVars>
          <dgm:dir/>
          <dgm:animLvl val="lvl"/>
          <dgm:resizeHandles val="exact"/>
        </dgm:presLayoutVars>
      </dgm:prSet>
      <dgm:spPr/>
    </dgm:pt>
    <dgm:pt modelId="{55B376EC-130F-46AC-85F4-D9011C083719}" type="pres">
      <dgm:prSet presAssocID="{7E620878-E5A8-4A96-B275-787D9BFEAEA8}" presName="linNode" presStyleCnt="0"/>
      <dgm:spPr/>
    </dgm:pt>
    <dgm:pt modelId="{D4D9FF78-A546-4FEA-9C79-C90730C289AB}" type="pres">
      <dgm:prSet presAssocID="{7E620878-E5A8-4A96-B275-787D9BFEAEA8}" presName="parentText" presStyleLbl="node1" presStyleIdx="0" presStyleCnt="1" custScaleX="268441">
        <dgm:presLayoutVars>
          <dgm:chMax val="1"/>
          <dgm:bulletEnabled val="1"/>
        </dgm:presLayoutVars>
      </dgm:prSet>
      <dgm:spPr/>
    </dgm:pt>
  </dgm:ptLst>
  <dgm:cxnLst>
    <dgm:cxn modelId="{8B272306-BEB3-4F7C-A1B2-2A5FA5F94A72}" type="presOf" srcId="{4236E4B7-7B30-43EF-B6A5-B9D9326E544D}" destId="{3F5D05D7-30B7-482A-9C66-C0E15120457D}" srcOrd="0" destOrd="0" presId="urn:microsoft.com/office/officeart/2005/8/layout/vList5"/>
    <dgm:cxn modelId="{EF8E462A-6091-47A3-AE42-B2C76671FE6F}" srcId="{4236E4B7-7B30-43EF-B6A5-B9D9326E544D}" destId="{7E620878-E5A8-4A96-B275-787D9BFEAEA8}" srcOrd="0" destOrd="0" parTransId="{B74FD38F-5CE2-4A2C-B68E-43EC19A0749B}" sibTransId="{A9E03E38-D4B2-4681-8CF0-EDEDA89A4389}"/>
    <dgm:cxn modelId="{C42549E4-95CD-422F-959E-4CECEB5D9BBF}" type="presOf" srcId="{7E620878-E5A8-4A96-B275-787D9BFEAEA8}" destId="{D4D9FF78-A546-4FEA-9C79-C90730C289AB}" srcOrd="0" destOrd="0" presId="urn:microsoft.com/office/officeart/2005/8/layout/vList5"/>
    <dgm:cxn modelId="{431B2DFB-AE8D-4A4F-A92A-0C55C08AC2CA}" type="presParOf" srcId="{3F5D05D7-30B7-482A-9C66-C0E15120457D}" destId="{55B376EC-130F-46AC-85F4-D9011C083719}" srcOrd="0" destOrd="0" presId="urn:microsoft.com/office/officeart/2005/8/layout/vList5"/>
    <dgm:cxn modelId="{168A8D47-0DB2-4AED-BFCA-31FE1C15668B}" type="presParOf" srcId="{55B376EC-130F-46AC-85F4-D9011C083719}" destId="{D4D9FF78-A546-4FEA-9C79-C90730C289A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A7D5F-006D-4BEA-9ABC-26596995C78E}">
      <dsp:nvSpPr>
        <dsp:cNvPr id="0" name=""/>
        <dsp:cNvSpPr/>
      </dsp:nvSpPr>
      <dsp:spPr>
        <a:xfrm>
          <a:off x="4992891" y="307601"/>
          <a:ext cx="1761996" cy="1001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" pitchFamily="34" charset="0"/>
              <a:cs typeface="Arial" pitchFamily="34" charset="0"/>
            </a:rPr>
            <a:t>Рассмотрение и утверждение бюджета</a:t>
          </a:r>
        </a:p>
      </dsp:txBody>
      <dsp:txXfrm>
        <a:off x="4992891" y="307601"/>
        <a:ext cx="1761996" cy="1001456"/>
      </dsp:txXfrm>
    </dsp:sp>
    <dsp:sp modelId="{5A044165-1FDF-45B8-881D-C09173C2E8A1}">
      <dsp:nvSpPr>
        <dsp:cNvPr id="0" name=""/>
        <dsp:cNvSpPr/>
      </dsp:nvSpPr>
      <dsp:spPr>
        <a:xfrm>
          <a:off x="1728169" y="144031"/>
          <a:ext cx="5187392" cy="5187392"/>
        </a:xfrm>
        <a:prstGeom prst="circularArrow">
          <a:avLst>
            <a:gd name="adj1" fmla="val 5198"/>
            <a:gd name="adj2" fmla="val 335729"/>
            <a:gd name="adj3" fmla="val 290620"/>
            <a:gd name="adj4" fmla="val 19407749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F116F0B-8710-4BA3-9735-93D090168076}">
      <dsp:nvSpPr>
        <dsp:cNvPr id="0" name=""/>
        <dsp:cNvSpPr/>
      </dsp:nvSpPr>
      <dsp:spPr>
        <a:xfrm>
          <a:off x="5887058" y="3096347"/>
          <a:ext cx="1300971" cy="1085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" pitchFamily="34" charset="0"/>
              <a:cs typeface="Arial" pitchFamily="34" charset="0"/>
            </a:rPr>
            <a:t>Исполнение бюджета</a:t>
          </a:r>
        </a:p>
      </dsp:txBody>
      <dsp:txXfrm>
        <a:off x="5887058" y="3096347"/>
        <a:ext cx="1300971" cy="1085979"/>
      </dsp:txXfrm>
    </dsp:sp>
    <dsp:sp modelId="{5CB311D5-D9FF-44A8-BC68-B3DB0E1FC227}">
      <dsp:nvSpPr>
        <dsp:cNvPr id="0" name=""/>
        <dsp:cNvSpPr/>
      </dsp:nvSpPr>
      <dsp:spPr>
        <a:xfrm>
          <a:off x="2075344" y="-77"/>
          <a:ext cx="5187392" cy="5187392"/>
        </a:xfrm>
        <a:prstGeom prst="circularArrow">
          <a:avLst>
            <a:gd name="adj1" fmla="val 5198"/>
            <a:gd name="adj2" fmla="val 335729"/>
            <a:gd name="adj3" fmla="val 4987096"/>
            <a:gd name="adj4" fmla="val 2800039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3F477F-2B93-435D-A8BF-018D8EA2B7C7}">
      <dsp:nvSpPr>
        <dsp:cNvPr id="0" name=""/>
        <dsp:cNvSpPr/>
      </dsp:nvSpPr>
      <dsp:spPr>
        <a:xfrm>
          <a:off x="3395178" y="4435696"/>
          <a:ext cx="1340778" cy="1007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" pitchFamily="34" charset="0"/>
              <a:cs typeface="Arial" pitchFamily="34" charset="0"/>
            </a:rPr>
            <a:t>Контроль за исполнением бюджета</a:t>
          </a:r>
        </a:p>
      </dsp:txBody>
      <dsp:txXfrm>
        <a:off x="3395178" y="4435696"/>
        <a:ext cx="1340778" cy="1007886"/>
      </dsp:txXfrm>
    </dsp:sp>
    <dsp:sp modelId="{0C0C8F12-C4C3-40CD-B3D5-824953FAACF3}">
      <dsp:nvSpPr>
        <dsp:cNvPr id="0" name=""/>
        <dsp:cNvSpPr/>
      </dsp:nvSpPr>
      <dsp:spPr>
        <a:xfrm>
          <a:off x="773206" y="1840"/>
          <a:ext cx="5187392" cy="5187392"/>
        </a:xfrm>
        <a:prstGeom prst="circularArrow">
          <a:avLst>
            <a:gd name="adj1" fmla="val 5198"/>
            <a:gd name="adj2" fmla="val 335729"/>
            <a:gd name="adj3" fmla="val 8006184"/>
            <a:gd name="adj4" fmla="val 5347459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A6D6A5F-830B-4016-92AB-5916328771A5}">
      <dsp:nvSpPr>
        <dsp:cNvPr id="0" name=""/>
        <dsp:cNvSpPr/>
      </dsp:nvSpPr>
      <dsp:spPr>
        <a:xfrm>
          <a:off x="745013" y="2896728"/>
          <a:ext cx="1237078" cy="1176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" pitchFamily="34" charset="0"/>
              <a:cs typeface="Arial" pitchFamily="34" charset="0"/>
            </a:rPr>
            <a:t>Отчет об исполнении бюджета</a:t>
          </a:r>
        </a:p>
      </dsp:txBody>
      <dsp:txXfrm>
        <a:off x="745013" y="2896728"/>
        <a:ext cx="1237078" cy="1176448"/>
      </dsp:txXfrm>
    </dsp:sp>
    <dsp:sp modelId="{78DC0811-6BC0-4448-9A1C-945055CCAEE6}">
      <dsp:nvSpPr>
        <dsp:cNvPr id="0" name=""/>
        <dsp:cNvSpPr/>
      </dsp:nvSpPr>
      <dsp:spPr>
        <a:xfrm>
          <a:off x="946697" y="51065"/>
          <a:ext cx="5187392" cy="5187392"/>
        </a:xfrm>
        <a:prstGeom prst="circularArrow">
          <a:avLst>
            <a:gd name="adj1" fmla="val 5198"/>
            <a:gd name="adj2" fmla="val 335729"/>
            <a:gd name="adj3" fmla="val 12719391"/>
            <a:gd name="adj4" fmla="val 10422900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8DB0CC2-E164-4E3C-B114-31A80891FE46}">
      <dsp:nvSpPr>
        <dsp:cNvPr id="0" name=""/>
        <dsp:cNvSpPr/>
      </dsp:nvSpPr>
      <dsp:spPr>
        <a:xfrm>
          <a:off x="1490280" y="128802"/>
          <a:ext cx="1401340" cy="1112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" pitchFamily="34" charset="0"/>
              <a:cs typeface="Arial" pitchFamily="34" charset="0"/>
            </a:rPr>
            <a:t>Составление проекта бюджета</a:t>
          </a:r>
        </a:p>
      </dsp:txBody>
      <dsp:txXfrm>
        <a:off x="1490280" y="128802"/>
        <a:ext cx="1401340" cy="1112112"/>
      </dsp:txXfrm>
    </dsp:sp>
    <dsp:sp modelId="{3D596900-9661-4F79-92B9-6B021D03520D}">
      <dsp:nvSpPr>
        <dsp:cNvPr id="0" name=""/>
        <dsp:cNvSpPr/>
      </dsp:nvSpPr>
      <dsp:spPr>
        <a:xfrm>
          <a:off x="1341995" y="-289439"/>
          <a:ext cx="5187392" cy="5187392"/>
        </a:xfrm>
        <a:prstGeom prst="circularArrow">
          <a:avLst>
            <a:gd name="adj1" fmla="val 5198"/>
            <a:gd name="adj2" fmla="val 335729"/>
            <a:gd name="adj3" fmla="val 17771322"/>
            <a:gd name="adj4" fmla="val 14513328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A773B2-6FA3-417A-8C1C-0F93ADEFFAF4}">
      <dsp:nvSpPr>
        <dsp:cNvPr id="0" name=""/>
        <dsp:cNvSpPr/>
      </dsp:nvSpPr>
      <dsp:spPr>
        <a:xfrm>
          <a:off x="7281477" y="2108775"/>
          <a:ext cx="91440" cy="392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23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4F30BA-7597-46C2-96CE-17968A034303}">
      <dsp:nvSpPr>
        <dsp:cNvPr id="0" name=""/>
        <dsp:cNvSpPr/>
      </dsp:nvSpPr>
      <dsp:spPr>
        <a:xfrm>
          <a:off x="4370734" y="860143"/>
          <a:ext cx="2956462" cy="392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96"/>
              </a:lnTo>
              <a:lnTo>
                <a:pt x="2956462" y="267296"/>
              </a:lnTo>
              <a:lnTo>
                <a:pt x="2956462" y="39223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AE1B0C-F665-45FA-A016-62519672E4F3}">
      <dsp:nvSpPr>
        <dsp:cNvPr id="0" name=""/>
        <dsp:cNvSpPr/>
      </dsp:nvSpPr>
      <dsp:spPr>
        <a:xfrm>
          <a:off x="4342183" y="2108775"/>
          <a:ext cx="91440" cy="392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23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4AC633-D1DE-4E67-80C2-FEAC6C0CD4C5}">
      <dsp:nvSpPr>
        <dsp:cNvPr id="0" name=""/>
        <dsp:cNvSpPr/>
      </dsp:nvSpPr>
      <dsp:spPr>
        <a:xfrm>
          <a:off x="4325014" y="860143"/>
          <a:ext cx="91440" cy="392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296"/>
              </a:lnTo>
              <a:lnTo>
                <a:pt x="62888" y="267296"/>
              </a:lnTo>
              <a:lnTo>
                <a:pt x="62888" y="39223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A1A29-53E8-4B12-9320-69159083555E}">
      <dsp:nvSpPr>
        <dsp:cNvPr id="0" name=""/>
        <dsp:cNvSpPr/>
      </dsp:nvSpPr>
      <dsp:spPr>
        <a:xfrm>
          <a:off x="1368552" y="2108775"/>
          <a:ext cx="91440" cy="392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23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56B660-C217-477A-865B-C2C89F907560}">
      <dsp:nvSpPr>
        <dsp:cNvPr id="0" name=""/>
        <dsp:cNvSpPr/>
      </dsp:nvSpPr>
      <dsp:spPr>
        <a:xfrm>
          <a:off x="1414272" y="860143"/>
          <a:ext cx="2956462" cy="392234"/>
        </a:xfrm>
        <a:custGeom>
          <a:avLst/>
          <a:gdLst/>
          <a:ahLst/>
          <a:cxnLst/>
          <a:rect l="0" t="0" r="0" b="0"/>
          <a:pathLst>
            <a:path>
              <a:moveTo>
                <a:pt x="2956462" y="0"/>
              </a:moveTo>
              <a:lnTo>
                <a:pt x="2956462" y="267296"/>
              </a:lnTo>
              <a:lnTo>
                <a:pt x="0" y="267296"/>
              </a:lnTo>
              <a:lnTo>
                <a:pt x="0" y="39223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C39BE3-123A-4376-A32D-2F9109EBEC24}">
      <dsp:nvSpPr>
        <dsp:cNvPr id="0" name=""/>
        <dsp:cNvSpPr/>
      </dsp:nvSpPr>
      <dsp:spPr>
        <a:xfrm>
          <a:off x="3696406" y="3746"/>
          <a:ext cx="1348657" cy="856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C1872F-8C48-411D-99A8-0A77F73DEACF}">
      <dsp:nvSpPr>
        <dsp:cNvPr id="0" name=""/>
        <dsp:cNvSpPr/>
      </dsp:nvSpPr>
      <dsp:spPr>
        <a:xfrm>
          <a:off x="3846257" y="146104"/>
          <a:ext cx="1348657" cy="856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Доходы бюджета</a:t>
          </a:r>
        </a:p>
      </dsp:txBody>
      <dsp:txXfrm>
        <a:off x="3871340" y="171187"/>
        <a:ext cx="1298491" cy="806231"/>
      </dsp:txXfrm>
    </dsp:sp>
    <dsp:sp modelId="{D112961B-0919-43AF-B2EB-43026333D9B2}">
      <dsp:nvSpPr>
        <dsp:cNvPr id="0" name=""/>
        <dsp:cNvSpPr/>
      </dsp:nvSpPr>
      <dsp:spPr>
        <a:xfrm>
          <a:off x="739943" y="1252378"/>
          <a:ext cx="1348657" cy="856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3E9CFC-6AB3-4247-ADF4-A2675588604A}">
      <dsp:nvSpPr>
        <dsp:cNvPr id="0" name=""/>
        <dsp:cNvSpPr/>
      </dsp:nvSpPr>
      <dsp:spPr>
        <a:xfrm>
          <a:off x="889794" y="1394736"/>
          <a:ext cx="1348657" cy="856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Налоговые доходы</a:t>
          </a:r>
        </a:p>
      </dsp:txBody>
      <dsp:txXfrm>
        <a:off x="914877" y="1419819"/>
        <a:ext cx="1298491" cy="806231"/>
      </dsp:txXfrm>
    </dsp:sp>
    <dsp:sp modelId="{E37A0218-F420-4F32-B4F7-F5A1F80F39A5}">
      <dsp:nvSpPr>
        <dsp:cNvPr id="0" name=""/>
        <dsp:cNvSpPr/>
      </dsp:nvSpPr>
      <dsp:spPr>
        <a:xfrm>
          <a:off x="55675" y="2501010"/>
          <a:ext cx="2717194" cy="3126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784822-DAEF-4747-AB7B-A9E03B8567F6}">
      <dsp:nvSpPr>
        <dsp:cNvPr id="0" name=""/>
        <dsp:cNvSpPr/>
      </dsp:nvSpPr>
      <dsp:spPr>
        <a:xfrm>
          <a:off x="205526" y="2643368"/>
          <a:ext cx="2717194" cy="3126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Поступления от уплаты налогов, установленных Налоговым кодексом Российской Федерации:</a:t>
          </a:r>
          <a:endParaRPr lang="ru-RU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-налог на доходы физических лиц;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-акцизы;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-налоги на совокупный доход;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-другие налоги</a:t>
          </a:r>
        </a:p>
      </dsp:txBody>
      <dsp:txXfrm>
        <a:off x="285110" y="2722952"/>
        <a:ext cx="2558026" cy="2967547"/>
      </dsp:txXfrm>
    </dsp:sp>
    <dsp:sp modelId="{57F5A072-D2E3-47B6-A461-2786E95F4332}">
      <dsp:nvSpPr>
        <dsp:cNvPr id="0" name=""/>
        <dsp:cNvSpPr/>
      </dsp:nvSpPr>
      <dsp:spPr>
        <a:xfrm>
          <a:off x="3713574" y="1252378"/>
          <a:ext cx="1348657" cy="856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85480C-7672-4015-B5D1-A024D3FD5022}">
      <dsp:nvSpPr>
        <dsp:cNvPr id="0" name=""/>
        <dsp:cNvSpPr/>
      </dsp:nvSpPr>
      <dsp:spPr>
        <a:xfrm>
          <a:off x="3863425" y="1394736"/>
          <a:ext cx="1348657" cy="856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Неналого</a:t>
          </a:r>
          <a:r>
            <a:rPr lang="ru-RU" sz="1600" kern="1200" dirty="0"/>
            <a:t>-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вые доходы</a:t>
          </a:r>
        </a:p>
      </dsp:txBody>
      <dsp:txXfrm>
        <a:off x="3888508" y="1419819"/>
        <a:ext cx="1298491" cy="806231"/>
      </dsp:txXfrm>
    </dsp:sp>
    <dsp:sp modelId="{49F6AFC0-5F9F-4B2C-A1CB-38EEDFC7A313}">
      <dsp:nvSpPr>
        <dsp:cNvPr id="0" name=""/>
        <dsp:cNvSpPr/>
      </dsp:nvSpPr>
      <dsp:spPr>
        <a:xfrm>
          <a:off x="3072571" y="2501010"/>
          <a:ext cx="2630664" cy="3124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7DD92D-8436-44F3-9C2B-6D48B0BE234A}">
      <dsp:nvSpPr>
        <dsp:cNvPr id="0" name=""/>
        <dsp:cNvSpPr/>
      </dsp:nvSpPr>
      <dsp:spPr>
        <a:xfrm>
          <a:off x="3222422" y="2643368"/>
          <a:ext cx="2630664" cy="31245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Поступления от уплаты других пошлин и сборов, установленных законодательством, а также штрафов за нарушение законодательства:</a:t>
          </a:r>
        </a:p>
        <a:p>
          <a:pPr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 - </a:t>
          </a:r>
          <a:r>
            <a:rPr lang="ru-RU" sz="1600" kern="1200" dirty="0"/>
            <a:t>доходы от использования имущества и земли;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- штрафные санкции; 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- другие</a:t>
          </a:r>
        </a:p>
      </dsp:txBody>
      <dsp:txXfrm>
        <a:off x="3299472" y="2720418"/>
        <a:ext cx="2476564" cy="2970491"/>
      </dsp:txXfrm>
    </dsp:sp>
    <dsp:sp modelId="{4947769E-AA13-4361-B746-2B5BC4325B5C}">
      <dsp:nvSpPr>
        <dsp:cNvPr id="0" name=""/>
        <dsp:cNvSpPr/>
      </dsp:nvSpPr>
      <dsp:spPr>
        <a:xfrm>
          <a:off x="6652868" y="1252378"/>
          <a:ext cx="1348657" cy="856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ADCD80-9C27-4FC9-8C3A-591CD6EBD11F}">
      <dsp:nvSpPr>
        <dsp:cNvPr id="0" name=""/>
        <dsp:cNvSpPr/>
      </dsp:nvSpPr>
      <dsp:spPr>
        <a:xfrm>
          <a:off x="6802719" y="1394736"/>
          <a:ext cx="1348657" cy="856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Безвозмездные поступления</a:t>
          </a:r>
        </a:p>
      </dsp:txBody>
      <dsp:txXfrm>
        <a:off x="6827802" y="1419819"/>
        <a:ext cx="1298491" cy="806231"/>
      </dsp:txXfrm>
    </dsp:sp>
    <dsp:sp modelId="{EE1A5924-E412-4F3D-8BEF-C5720B3213B8}">
      <dsp:nvSpPr>
        <dsp:cNvPr id="0" name=""/>
        <dsp:cNvSpPr/>
      </dsp:nvSpPr>
      <dsp:spPr>
        <a:xfrm>
          <a:off x="6002937" y="2501010"/>
          <a:ext cx="2648520" cy="31855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39D903-DA0E-431C-B543-52F888BCFF15}">
      <dsp:nvSpPr>
        <dsp:cNvPr id="0" name=""/>
        <dsp:cNvSpPr/>
      </dsp:nvSpPr>
      <dsp:spPr>
        <a:xfrm>
          <a:off x="6152788" y="2643368"/>
          <a:ext cx="2648520" cy="3185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Поступления от других бюджетов бюджетной системы (межбюджетные трансферты), организаций, граждан (кроме налоговых и неналоговых доходов)</a:t>
          </a:r>
          <a:endParaRPr lang="ru-RU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-дотации;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-субвенции;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-субсидии;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-иные межбюджетные трансферты</a:t>
          </a:r>
        </a:p>
      </dsp:txBody>
      <dsp:txXfrm>
        <a:off x="6230361" y="2720941"/>
        <a:ext cx="2493374" cy="30303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B5B80-292E-4E41-8CA0-11F9941FC397}">
      <dsp:nvSpPr>
        <dsp:cNvPr id="0" name=""/>
        <dsp:cNvSpPr/>
      </dsp:nvSpPr>
      <dsp:spPr>
        <a:xfrm>
          <a:off x="2215" y="108328"/>
          <a:ext cx="2698717" cy="107948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baseline="0" dirty="0">
              <a:solidFill>
                <a:schemeClr val="tx1"/>
              </a:solidFill>
            </a:rPr>
            <a:t>769030,2</a:t>
          </a:r>
        </a:p>
      </dsp:txBody>
      <dsp:txXfrm>
        <a:off x="541959" y="108328"/>
        <a:ext cx="1619230" cy="1079487"/>
      </dsp:txXfrm>
    </dsp:sp>
    <dsp:sp modelId="{3F57EA3C-7949-46A7-921E-242E9F02A604}">
      <dsp:nvSpPr>
        <dsp:cNvPr id="0" name=""/>
        <dsp:cNvSpPr/>
      </dsp:nvSpPr>
      <dsp:spPr>
        <a:xfrm>
          <a:off x="2431061" y="108328"/>
          <a:ext cx="2698717" cy="1079487"/>
        </a:xfrm>
        <a:prstGeom prst="chevron">
          <a:avLst/>
        </a:prstGeom>
        <a:gradFill rotWithShape="0">
          <a:gsLst>
            <a:gs pos="0">
              <a:schemeClr val="accent5">
                <a:hueOff val="4085978"/>
                <a:satOff val="2788"/>
                <a:lumOff val="-7843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4085978"/>
                <a:satOff val="2788"/>
                <a:lumOff val="-7843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baseline="0" dirty="0">
              <a:solidFill>
                <a:schemeClr val="tx1"/>
              </a:solidFill>
            </a:rPr>
            <a:t>776864,2</a:t>
          </a:r>
        </a:p>
      </dsp:txBody>
      <dsp:txXfrm>
        <a:off x="2970805" y="108328"/>
        <a:ext cx="1619230" cy="1079487"/>
      </dsp:txXfrm>
    </dsp:sp>
    <dsp:sp modelId="{BFF41A48-3F88-4F3C-982E-97BCB324B1FA}">
      <dsp:nvSpPr>
        <dsp:cNvPr id="0" name=""/>
        <dsp:cNvSpPr/>
      </dsp:nvSpPr>
      <dsp:spPr>
        <a:xfrm>
          <a:off x="4859907" y="108328"/>
          <a:ext cx="2698717" cy="1079487"/>
        </a:xfrm>
        <a:prstGeom prst="chevron">
          <a:avLst/>
        </a:prstGeom>
        <a:gradFill rotWithShape="0">
          <a:gsLst>
            <a:gs pos="0">
              <a:schemeClr val="accent5">
                <a:hueOff val="8171956"/>
                <a:satOff val="5577"/>
                <a:lumOff val="-15685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8171956"/>
                <a:satOff val="5577"/>
                <a:lumOff val="-15685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baseline="0" dirty="0">
              <a:solidFill>
                <a:schemeClr val="tx1"/>
              </a:solidFill>
            </a:rPr>
            <a:t>- 7834</a:t>
          </a:r>
        </a:p>
      </dsp:txBody>
      <dsp:txXfrm>
        <a:off x="5399651" y="108328"/>
        <a:ext cx="1619230" cy="10794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B5B80-292E-4E41-8CA0-11F9941FC397}">
      <dsp:nvSpPr>
        <dsp:cNvPr id="0" name=""/>
        <dsp:cNvSpPr/>
      </dsp:nvSpPr>
      <dsp:spPr>
        <a:xfrm>
          <a:off x="2236" y="103188"/>
          <a:ext cx="2724419" cy="108976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019" tIns="50673" rIns="50673" bIns="50673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>
              <a:solidFill>
                <a:schemeClr val="tx1"/>
              </a:solidFill>
            </a:rPr>
            <a:t>742819</a:t>
          </a:r>
        </a:p>
      </dsp:txBody>
      <dsp:txXfrm>
        <a:off x="547120" y="103188"/>
        <a:ext cx="1634652" cy="1089767"/>
      </dsp:txXfrm>
    </dsp:sp>
    <dsp:sp modelId="{3F57EA3C-7949-46A7-921E-242E9F02A604}">
      <dsp:nvSpPr>
        <dsp:cNvPr id="0" name=""/>
        <dsp:cNvSpPr/>
      </dsp:nvSpPr>
      <dsp:spPr>
        <a:xfrm>
          <a:off x="2454214" y="103188"/>
          <a:ext cx="2724419" cy="108976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019" tIns="50673" rIns="50673" bIns="50673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>
              <a:solidFill>
                <a:schemeClr val="tx1"/>
              </a:solidFill>
            </a:rPr>
            <a:t>742819</a:t>
          </a:r>
        </a:p>
      </dsp:txBody>
      <dsp:txXfrm>
        <a:off x="2999098" y="103188"/>
        <a:ext cx="1634652" cy="1089767"/>
      </dsp:txXfrm>
    </dsp:sp>
    <dsp:sp modelId="{BFF41A48-3F88-4F3C-982E-97BCB324B1FA}">
      <dsp:nvSpPr>
        <dsp:cNvPr id="0" name=""/>
        <dsp:cNvSpPr/>
      </dsp:nvSpPr>
      <dsp:spPr>
        <a:xfrm>
          <a:off x="4906191" y="103188"/>
          <a:ext cx="2724419" cy="108976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019" tIns="50673" rIns="50673" bIns="50673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>
              <a:solidFill>
                <a:schemeClr val="tx1"/>
              </a:solidFill>
            </a:rPr>
            <a:t>0</a:t>
          </a:r>
          <a:endParaRPr lang="ru-RU" sz="3800" kern="1200" dirty="0">
            <a:solidFill>
              <a:schemeClr val="tx1"/>
            </a:solidFill>
          </a:endParaRPr>
        </a:p>
      </dsp:txBody>
      <dsp:txXfrm>
        <a:off x="5451075" y="103188"/>
        <a:ext cx="1634652" cy="10897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B5B80-292E-4E41-8CA0-11F9941FC397}">
      <dsp:nvSpPr>
        <dsp:cNvPr id="0" name=""/>
        <dsp:cNvSpPr/>
      </dsp:nvSpPr>
      <dsp:spPr>
        <a:xfrm>
          <a:off x="2257" y="98047"/>
          <a:ext cx="2750121" cy="110004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>
              <a:solidFill>
                <a:schemeClr val="tx1"/>
              </a:solidFill>
            </a:rPr>
            <a:t>795756,7</a:t>
          </a:r>
        </a:p>
      </dsp:txBody>
      <dsp:txXfrm>
        <a:off x="552281" y="98047"/>
        <a:ext cx="1650073" cy="1100048"/>
      </dsp:txXfrm>
    </dsp:sp>
    <dsp:sp modelId="{3F57EA3C-7949-46A7-921E-242E9F02A604}">
      <dsp:nvSpPr>
        <dsp:cNvPr id="0" name=""/>
        <dsp:cNvSpPr/>
      </dsp:nvSpPr>
      <dsp:spPr>
        <a:xfrm>
          <a:off x="2477367" y="98047"/>
          <a:ext cx="2750121" cy="1100048"/>
        </a:xfrm>
        <a:prstGeom prst="chevron">
          <a:avLst/>
        </a:prstGeom>
        <a:gradFill rotWithShape="0">
          <a:gsLst>
            <a:gs pos="0">
              <a:schemeClr val="accent4">
                <a:hueOff val="-987791"/>
                <a:satOff val="11154"/>
                <a:lumOff val="598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-987791"/>
                <a:satOff val="11154"/>
                <a:lumOff val="598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>
              <a:solidFill>
                <a:schemeClr val="tx1"/>
              </a:solidFill>
            </a:rPr>
            <a:t>795756,7</a:t>
          </a:r>
        </a:p>
      </dsp:txBody>
      <dsp:txXfrm>
        <a:off x="3027391" y="98047"/>
        <a:ext cx="1650073" cy="1100048"/>
      </dsp:txXfrm>
    </dsp:sp>
    <dsp:sp modelId="{BFF41A48-3F88-4F3C-982E-97BCB324B1FA}">
      <dsp:nvSpPr>
        <dsp:cNvPr id="0" name=""/>
        <dsp:cNvSpPr/>
      </dsp:nvSpPr>
      <dsp:spPr>
        <a:xfrm>
          <a:off x="4952476" y="98047"/>
          <a:ext cx="2750121" cy="1100048"/>
        </a:xfrm>
        <a:prstGeom prst="chevron">
          <a:avLst/>
        </a:prstGeom>
        <a:gradFill rotWithShape="0">
          <a:gsLst>
            <a:gs pos="0">
              <a:schemeClr val="accent4">
                <a:hueOff val="-1975582"/>
                <a:satOff val="22309"/>
                <a:lumOff val="1196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-1975582"/>
                <a:satOff val="22309"/>
                <a:lumOff val="1196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>
              <a:solidFill>
                <a:schemeClr val="tx1"/>
              </a:solidFill>
            </a:rPr>
            <a:t>0</a:t>
          </a:r>
        </a:p>
      </dsp:txBody>
      <dsp:txXfrm>
        <a:off x="5502500" y="98047"/>
        <a:ext cx="1650073" cy="11000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9FF78-A546-4FEA-9C79-C90730C289AB}">
      <dsp:nvSpPr>
        <dsp:cNvPr id="0" name=""/>
        <dsp:cNvSpPr/>
      </dsp:nvSpPr>
      <dsp:spPr>
        <a:xfrm>
          <a:off x="144011" y="0"/>
          <a:ext cx="8280928" cy="5688632"/>
        </a:xfrm>
        <a:prstGeom prst="roundRect">
          <a:avLst/>
        </a:prstGeom>
        <a:gradFill rotWithShape="1">
          <a:gsLst>
            <a:gs pos="0">
              <a:schemeClr val="accent3">
                <a:tint val="0"/>
              </a:schemeClr>
            </a:gs>
            <a:gs pos="44000">
              <a:schemeClr val="accent3">
                <a:tint val="60000"/>
                <a:satMod val="120000"/>
              </a:schemeClr>
            </a:gs>
            <a:gs pos="100000">
              <a:schemeClr val="accent3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b="1" kern="1200" dirty="0">
              <a:effectLst/>
              <a:latin typeface="Times New Roman"/>
              <a:ea typeface="Times New Roman"/>
            </a:rPr>
            <a:t>УПРАВЛЕНИЕ ФИНАНСОВ </a:t>
          </a:r>
          <a:endParaRPr lang="ru-RU" sz="3100" kern="1200" dirty="0">
            <a:effectLst/>
            <a:latin typeface="Times New Roman"/>
            <a:ea typeface="Times New Roman"/>
          </a:endParaRP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b="1" kern="1200" dirty="0">
              <a:effectLst/>
              <a:latin typeface="Times New Roman"/>
              <a:ea typeface="Times New Roman"/>
            </a:rPr>
            <a:t>АДМИНИСТРАЦИИ МУНИЦИПАЛЬНОГО ОБРАЗОВАНИЯ</a:t>
          </a:r>
          <a:endParaRPr lang="ru-RU" sz="3100" kern="1200" dirty="0">
            <a:effectLst/>
            <a:latin typeface="Times New Roman"/>
            <a:ea typeface="Times New Roman"/>
          </a:endParaRP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b="1" kern="1200" dirty="0">
              <a:effectLst/>
              <a:latin typeface="Times New Roman"/>
              <a:ea typeface="Times New Roman"/>
            </a:rPr>
            <a:t>«МУНИЦИПАЛЬНЫЙ ОКРУГ КИЯСОВСКИЙ РАЙОН УДМУРТСКОЙ РЕСПУБЛИКИ»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b="1" kern="1200" dirty="0">
              <a:effectLst/>
              <a:latin typeface="Times New Roman"/>
              <a:ea typeface="Times New Roman"/>
            </a:rPr>
            <a:t>427840 с. Киясово, ул. Советская, д. 2. Тел. (34133) 3-21-90, 3-24-47</a:t>
          </a:r>
          <a:endParaRPr lang="ru-RU" sz="3100" kern="1200" dirty="0">
            <a:effectLst/>
            <a:latin typeface="Times New Roman"/>
            <a:ea typeface="Times New Roman"/>
          </a:endParaRP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b="1" kern="1200" dirty="0">
              <a:effectLst/>
              <a:latin typeface="Times New Roman"/>
              <a:ea typeface="Times New Roman"/>
            </a:rPr>
            <a:t>Факс</a:t>
          </a:r>
          <a:r>
            <a:rPr lang="en-US" sz="3100" b="1" kern="1200" dirty="0">
              <a:effectLst/>
              <a:latin typeface="Times New Roman"/>
              <a:ea typeface="Times New Roman"/>
            </a:rPr>
            <a:t> (34133) 3-24-47  </a:t>
          </a:r>
          <a:endParaRPr lang="ru-RU" sz="3100" b="1" kern="1200" dirty="0">
            <a:effectLst/>
            <a:latin typeface="Times New Roman"/>
            <a:ea typeface="Times New Roman"/>
          </a:endParaRP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effectLst/>
              <a:latin typeface="Times New Roman"/>
              <a:ea typeface="Times New Roman"/>
            </a:rPr>
            <a:t> E-Mail: </a:t>
          </a:r>
          <a:r>
            <a:rPr lang="en-US" sz="3100" b="1" u="sng" kern="1200" dirty="0">
              <a:solidFill>
                <a:schemeClr val="bg2">
                  <a:lumMod val="50000"/>
                </a:schemeClr>
              </a:solidFill>
              <a:effectLst/>
              <a:latin typeface="Times New Roman"/>
              <a:hlinkClick xmlns:r="http://schemas.openxmlformats.org/officeDocument/2006/relationships" r:id="rId1"/>
            </a:rPr>
            <a:t>uprfin@kiya.udmr.ru</a:t>
          </a:r>
          <a:endParaRPr lang="ru-RU" sz="31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421707" y="277696"/>
        <a:ext cx="7725536" cy="5133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4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#5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0.32562</cdr:x>
      <cdr:y>0.45205</cdr:y>
    </cdr:from>
    <cdr:to>
      <cdr:x>0.52719</cdr:x>
      <cdr:y>0.54795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12168" y="2376264"/>
          <a:ext cx="93610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/>
            <a:t>55,4 %</a:t>
          </a:r>
        </a:p>
      </cdr:txBody>
    </cdr:sp>
  </cdr:relSizeAnchor>
  <cdr:relSizeAnchor xmlns:cdr="http://schemas.openxmlformats.org/drawingml/2006/chartDrawing">
    <cdr:from>
      <cdr:x>0.10854</cdr:x>
      <cdr:y>0.47945</cdr:y>
    </cdr:from>
    <cdr:to>
      <cdr:x>0.29461</cdr:x>
      <cdr:y>0.56164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2520280"/>
          <a:ext cx="8640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/>
            <a:t>44,6 %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0.76775</cdr:x>
      <cdr:y>0.458</cdr:y>
    </cdr:from>
    <cdr:to>
      <cdr:x>0.86775</cdr:x>
      <cdr:y>0.59133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50572AF-7CCC-F9B9-ABC2-03E27BB1FF2D}"/>
            </a:ext>
          </a:extLst>
        </cdr:cNvPr>
        <cdr:cNvSpPr txBox="1"/>
      </cdr:nvSpPr>
      <cdr:spPr>
        <a:xfrm xmlns:a="http://schemas.openxmlformats.org/drawingml/2006/main">
          <a:off x="7020272" y="314096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kern="12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0.24013</cdr:x>
      <cdr:y>0.1114</cdr:y>
    </cdr:from>
    <cdr:to>
      <cdr:x>0.32675</cdr:x>
      <cdr:y>0.17094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95736" y="673598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0.46063</cdr:x>
      <cdr:y>0.30193</cdr:y>
    </cdr:from>
    <cdr:to>
      <cdr:x>0.55512</cdr:x>
      <cdr:y>0.36147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211960" y="1825726"/>
          <a:ext cx="8640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0.29525</cdr:x>
      <cdr:y>0.43292</cdr:y>
    </cdr:from>
    <cdr:to>
      <cdr:x>0.374</cdr:x>
      <cdr:y>0.48056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699792" y="261781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74D25-A07C-4C7A-971E-5724D5B0B54C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0EFEB-987C-4AED-A076-7669688766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196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EFEB-987C-4AED-A076-7669688766C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111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EFEB-987C-4AED-A076-7669688766C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426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EFEB-987C-4AED-A076-7669688766C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0EFEB-987C-4AED-A076-7669688766C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936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81440BE-8716-4512-AEF9-8BED9063BF47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9.xml"/><Relationship Id="rId6" Type="http://schemas.openxmlformats.org/officeDocument/2006/relationships/image" Target="../media/image15.wmf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10.xml"/><Relationship Id="rId5" Type="http://schemas.openxmlformats.org/officeDocument/2006/relationships/image" Target="../media/image16.wmf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11.xml"/><Relationship Id="rId6" Type="http://schemas.openxmlformats.org/officeDocument/2006/relationships/image" Target="../media/image17.wmf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12.xml"/><Relationship Id="rId5" Type="http://schemas.openxmlformats.org/officeDocument/2006/relationships/image" Target="../media/image18.wmf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13.xml"/><Relationship Id="rId6" Type="http://schemas.openxmlformats.org/officeDocument/2006/relationships/image" Target="../media/image19.wmf"/><Relationship Id="rId5" Type="http://schemas.openxmlformats.org/officeDocument/2006/relationships/chart" Target="../charts/chart6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14.xml"/><Relationship Id="rId5" Type="http://schemas.openxmlformats.org/officeDocument/2006/relationships/image" Target="../media/image20.wmf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15.xml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16.xml"/><Relationship Id="rId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17.xml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18.xml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2.xml"/><Relationship Id="rId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19.xml"/><Relationship Id="rId4" Type="http://schemas.openxmlformats.org/officeDocument/2006/relationships/image" Target="../media/image2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20.xml"/><Relationship Id="rId4" Type="http://schemas.openxmlformats.org/officeDocument/2006/relationships/image" Target="../media/image2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21.xml"/><Relationship Id="rId4" Type="http://schemas.openxmlformats.org/officeDocument/2006/relationships/image" Target="../media/image2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22.xml"/><Relationship Id="rId4" Type="http://schemas.openxmlformats.org/officeDocument/2006/relationships/image" Target="../media/image2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23.xml"/><Relationship Id="rId4" Type="http://schemas.openxmlformats.org/officeDocument/2006/relationships/image" Target="../media/image2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24.xml"/><Relationship Id="rId4" Type="http://schemas.openxmlformats.org/officeDocument/2006/relationships/image" Target="../media/image3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25.xml"/><Relationship Id="rId4" Type="http://schemas.openxmlformats.org/officeDocument/2006/relationships/image" Target="../media/image3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26.xml"/><Relationship Id="rId4" Type="http://schemas.openxmlformats.org/officeDocument/2006/relationships/image" Target="../media/image3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27.xml"/><Relationship Id="rId4" Type="http://schemas.openxmlformats.org/officeDocument/2006/relationships/image" Target="../media/image33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9.wmf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28.xml"/><Relationship Id="rId4" Type="http://schemas.openxmlformats.org/officeDocument/2006/relationships/image" Target="../media/image34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29.xml"/><Relationship Id="rId4" Type="http://schemas.openxmlformats.org/officeDocument/2006/relationships/image" Target="../media/image35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30.xml"/><Relationship Id="rId4" Type="http://schemas.openxmlformats.org/officeDocument/2006/relationships/image" Target="../media/image36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31.xml"/><Relationship Id="rId4" Type="http://schemas.openxmlformats.org/officeDocument/2006/relationships/image" Target="../media/image37.wmf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3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3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5.xml"/><Relationship Id="rId5" Type="http://schemas.openxmlformats.org/officeDocument/2006/relationships/image" Target="../media/image12.wm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1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17" Type="http://schemas.openxmlformats.org/officeDocument/2006/relationships/diagramColors" Target="../diagrams/colors6.xml"/><Relationship Id="rId2" Type="http://schemas.openxmlformats.org/officeDocument/2006/relationships/slideLayout" Target="../slideLayouts/slideLayout1.xml"/><Relationship Id="rId16" Type="http://schemas.openxmlformats.org/officeDocument/2006/relationships/diagramQuickStyle" Target="../diagrams/quickStyle6.xml"/><Relationship Id="rId1" Type="http://schemas.openxmlformats.org/officeDocument/2006/relationships/control" Target="../activeX/activeX6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5" Type="http://schemas.openxmlformats.org/officeDocument/2006/relationships/diagramLayout" Target="../diagrams/layout6.xml"/><Relationship Id="rId10" Type="http://schemas.openxmlformats.org/officeDocument/2006/relationships/diagramLayout" Target="../diagrams/layout5.xml"/><Relationship Id="rId19" Type="http://schemas.openxmlformats.org/officeDocument/2006/relationships/image" Target="../media/image13.wmf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7.xml"/><Relationship Id="rId5" Type="http://schemas.openxmlformats.org/officeDocument/2006/relationships/image" Target="../media/image13.wmf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8.xml"/><Relationship Id="rId5" Type="http://schemas.openxmlformats.org/officeDocument/2006/relationships/image" Target="../media/image14.w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142237"/>
            <a:ext cx="7630617" cy="2834175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b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</a:br>
            <a:b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</a:br>
            <a:b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</a:br>
            <a:b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</a:br>
            <a:b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</a:br>
            <a:b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</a:br>
            <a:b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БЮДЖЕТ ДЛЯ ГРАЖДАН</a:t>
            </a:r>
            <a:b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К БЮДЖЕТУ МУНИЦИПАЛЬНОГО ОБРАЗОВАНИЯ «МУНИЦИПАЛЬНЫЙ ОКРУГ КИЯСОВСКИЙ РАЙОН УДМУРТСКОЙ РЕСПУБЛИКИ» НА 2025 ГОД</a:t>
            </a:r>
            <a:r>
              <a:rPr lang="en-US" sz="1600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И ПЛАНОВЫЙ ПЕРИОД 2026 И 2027 ГОДОВ</a:t>
            </a:r>
            <a:br>
              <a:rPr lang="ru-RU" sz="1600" dirty="0">
                <a:latin typeface="Comic Sans MS" panose="030F0702030302020204" pitchFamily="66" charset="0"/>
                <a:ea typeface="Calibri"/>
                <a:cs typeface="Times New Roman"/>
              </a:rPr>
            </a:br>
            <a:endParaRPr lang="ru-RU" sz="1600" dirty="0">
              <a:latin typeface="Comic Sans MS" panose="030F0702030302020204" pitchFamily="66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7339" y="260648"/>
            <a:ext cx="2880890" cy="162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2536" y="4725144"/>
            <a:ext cx="2895600" cy="237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0352" y="5576887"/>
            <a:ext cx="1565970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19637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7" cy="875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97043287"/>
              </p:ext>
            </p:extLst>
          </p:nvPr>
        </p:nvGraphicFramePr>
        <p:xfrm>
          <a:off x="179511" y="116632"/>
          <a:ext cx="8964487" cy="8280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2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254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731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640960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295775" algn="l"/>
              </a:tabLst>
            </a:pPr>
            <a:r>
              <a:rPr lang="ru-RU" b="1" dirty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Безвозмездные поступления в бюджет муниципального образования «Муниципальный округ Киясовский район Удмуртской Республики»  в 2025 году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390962"/>
              </p:ext>
            </p:extLst>
          </p:nvPr>
        </p:nvGraphicFramePr>
        <p:xfrm>
          <a:off x="251520" y="1196750"/>
          <a:ext cx="8640960" cy="19462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88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Сумма, тыс.руб.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Дотации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126643,3</a:t>
                      </a:r>
                      <a:endParaRPr lang="ru-RU" sz="1600" b="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Субсидии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210857,8</a:t>
                      </a:r>
                      <a:endParaRPr lang="en-US" sz="16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6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Субвенции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209214,5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6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Межбюджетные трансферты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65617,6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2606704"/>
                  </a:ext>
                </a:extLst>
              </a:tr>
              <a:tr h="3120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Итого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612333,2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705439354"/>
              </p:ext>
            </p:extLst>
          </p:nvPr>
        </p:nvGraphicFramePr>
        <p:xfrm>
          <a:off x="251520" y="3068960"/>
          <a:ext cx="864096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4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48324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640960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295775" algn="l"/>
              </a:tabLst>
            </a:pPr>
            <a:r>
              <a:rPr lang="ru-RU" b="1" dirty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Общая сумма бюджета муниципального образования «Муниципальный округ Киясовский район Удмуртской Республики»  в 2025году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9833378"/>
              </p:ext>
            </p:extLst>
          </p:nvPr>
        </p:nvGraphicFramePr>
        <p:xfrm>
          <a:off x="1" y="1484784"/>
          <a:ext cx="4499991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64835605"/>
              </p:ext>
            </p:extLst>
          </p:nvPr>
        </p:nvGraphicFramePr>
        <p:xfrm>
          <a:off x="4499992" y="1512096"/>
          <a:ext cx="464400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4457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640960" cy="1008112"/>
          </a:xfrm>
          <a:prstGeom prst="rect">
            <a:avLst/>
          </a:prstGeom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Расходы бюджета муниципального образования «Муниципальный округ Киясовский район Удмуртской Республики» на 2025 год и плановый период 2026 и 2027 годов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852066"/>
              </p:ext>
            </p:extLst>
          </p:nvPr>
        </p:nvGraphicFramePr>
        <p:xfrm>
          <a:off x="251520" y="1484785"/>
          <a:ext cx="8568952" cy="518935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284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9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8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6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3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 показателя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2025</a:t>
                      </a:r>
                      <a:r>
                        <a:rPr lang="ru-RU" sz="1800" baseline="0" dirty="0">
                          <a:effectLst/>
                        </a:rPr>
                        <a:t>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тыс. руб.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2026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тыс. руб.</a:t>
                      </a:r>
                      <a:endParaRPr kumimoji="0" lang="ru-RU" sz="11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2027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тыс. руб.</a:t>
                      </a:r>
                      <a:endParaRPr kumimoji="0" lang="ru-RU" sz="11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Общегосударственные вопросы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95195,9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97584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97652,7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Национальная оборона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906,4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1300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1400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2426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2532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2532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Национальная экономика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41550,4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42884,8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53713,7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Жилищно-коммунальное хозяйство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84376,6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10513,3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13587,4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Охрана</a:t>
                      </a:r>
                      <a:r>
                        <a:rPr lang="ru-RU" sz="1700" baseline="0" dirty="0">
                          <a:effectLst/>
                        </a:rPr>
                        <a:t> окружающей среды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5286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29501,1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660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7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Образование</a:t>
                      </a:r>
                      <a:endParaRPr kumimoji="0" lang="ru-RU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444657,5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457186,8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515760,7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Культура и кинематография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94607,8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91107,8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95355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Социальная политика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7622,6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5701,2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5701,2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3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Физическая культура и спорт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200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342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342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Обслуживание муниципального долга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4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Условно утвержденные расходы</a:t>
                      </a: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4140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9043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4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</a:rPr>
                        <a:t>Итого</a:t>
                      </a:r>
                      <a:endParaRPr lang="ru-RU" sz="17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776864,2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742819,0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795756,7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4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07926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66653435"/>
              </p:ext>
            </p:extLst>
          </p:nvPr>
        </p:nvGraphicFramePr>
        <p:xfrm>
          <a:off x="0" y="0"/>
          <a:ext cx="9143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2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47124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5760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1001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Структура расходов по муниципальным программам на 2025 год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13615706"/>
              </p:ext>
            </p:extLst>
          </p:nvPr>
        </p:nvGraphicFramePr>
        <p:xfrm>
          <a:off x="0" y="811186"/>
          <a:ext cx="9144000" cy="6046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7525" y="863526"/>
            <a:ext cx="1128075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Тыс. руб</a:t>
            </a:r>
            <a:r>
              <a:rPr lang="ru-RU" dirty="0"/>
              <a:t>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02782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116632"/>
            <a:ext cx="8568952" cy="10801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>
                <a:solidFill>
                  <a:srgbClr val="7030A0"/>
                </a:solidFill>
                <a:effectLst/>
                <a:latin typeface="Calibri"/>
                <a:ea typeface="Calibri"/>
                <a:cs typeface="Times New Roman"/>
              </a:rPr>
              <a:t> программа</a:t>
            </a:r>
            <a:endParaRPr lang="ru-RU" sz="2000" b="1" dirty="0">
              <a:solidFill>
                <a:srgbClr val="7030A0"/>
              </a:solidFill>
            </a:endParaRPr>
          </a:p>
          <a:p>
            <a:pPr algn="ctr"/>
            <a:r>
              <a:rPr lang="ru-RU" sz="2000" b="1" dirty="0">
                <a:solidFill>
                  <a:srgbClr val="7030A0"/>
                </a:solidFill>
              </a:rPr>
              <a:t>«Развитие образования и воспитание» </a:t>
            </a:r>
            <a:endParaRPr lang="ru-RU" sz="20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040529"/>
              </p:ext>
            </p:extLst>
          </p:nvPr>
        </p:nvGraphicFramePr>
        <p:xfrm>
          <a:off x="179511" y="1369822"/>
          <a:ext cx="8856985" cy="702773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8856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27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Цели и задачи программы 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- Организация предоставления общедоступного и бесплатного дошкольного образования на территории МО «Муниципальный округ </a:t>
                      </a:r>
                      <a:r>
                        <a:rPr lang="ru-RU" sz="1600" dirty="0" err="1">
                          <a:solidFill>
                            <a:srgbClr val="7030A0"/>
                          </a:solidFill>
                          <a:effectLst/>
                        </a:rPr>
                        <a:t>Киясовский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 район Удмуртской Республики», повышение его доступности и качества;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- Организация предоставления и повышение качества общего образования по основным общеобразовательным программам на территории МО «Муниципальный округ </a:t>
                      </a:r>
                      <a:r>
                        <a:rPr lang="ru-RU" sz="1600" dirty="0" err="1">
                          <a:solidFill>
                            <a:srgbClr val="7030A0"/>
                          </a:solidFill>
                          <a:effectLst/>
                        </a:rPr>
                        <a:t>Киясовский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 район Удмуртской Республики», обеспечение равного доступа к качественному образованию для всех категорий детей;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- Организация предоставления, повышение качества и доступности дополнительного образования детей на территории МО «Муниципальный округ </a:t>
                      </a:r>
                      <a:r>
                        <a:rPr lang="ru-RU" sz="1600" dirty="0" err="1">
                          <a:solidFill>
                            <a:srgbClr val="7030A0"/>
                          </a:solidFill>
                          <a:effectLst/>
                        </a:rPr>
                        <a:t>Киясовский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 район Удмуртской Республики», способного обеспечить дальнейшую самореализацию личности, её профессиональное самоопределение;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- Создание условий и возможностей для успешной социализации и эффективной самореализации детей и молодежи МО «Муниципальный округ </a:t>
                      </a:r>
                      <a:r>
                        <a:rPr lang="ru-RU" sz="1600" dirty="0" err="1">
                          <a:solidFill>
                            <a:srgbClr val="7030A0"/>
                          </a:solidFill>
                          <a:effectLst/>
                        </a:rPr>
                        <a:t>Киясовский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 район Удмуртской Республики», развитие их потенциала в интересах общества;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- Повышение эффективности и результативности системы образования МО «Муниципальный округ Киясовский район Удмуртской Республики»;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Создание условий для организации безопасного и качественного питания детей и подростков.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6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Центров образования цифрового и гуманитарного профилей «Точка роста»  для внедрения новых методов обучения и воспитания, образовательных технологий, обеспечивающих освоение обучающимися основных и дополнительных общеобразовательных программ цифрового, естественнонаучного, технического и гуманитарного профилей.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81935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2000" b="1" dirty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 программа</a:t>
            </a:r>
            <a:r>
              <a:rPr lang="en-US" sz="2000" b="1" dirty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rgbClr val="0070C0"/>
                </a:solidFill>
              </a:rPr>
              <a:t> «Охрана здоровья и формирование здорового образа жизни населения» </a:t>
            </a:r>
          </a:p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endParaRPr lang="ru-RU" sz="20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440429"/>
              </p:ext>
            </p:extLst>
          </p:nvPr>
        </p:nvGraphicFramePr>
        <p:xfrm>
          <a:off x="143509" y="1412776"/>
          <a:ext cx="8856984" cy="51931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>
                          <a:solidFill>
                            <a:srgbClr val="0070C0"/>
                          </a:solidFill>
                          <a:effectLst/>
                        </a:rPr>
                        <a:t> и з</a:t>
                      </a: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</a:rPr>
                        <a:t>- Формирование у населения района мотивации к ведению здорового образа жизни;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</a:rPr>
                        <a:t>- Создание условий для оказания медицинской помощи населению, формирование у населения района мотивации к ведению здорового образа жизни;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</a:rPr>
                        <a:t>- Обеспечение условий для развития на территории района  физической культуры и массового спорта.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66787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  <a:t> программа </a:t>
            </a:r>
            <a:r>
              <a:rPr lang="ru-RU" sz="2000" b="1" dirty="0">
                <a:solidFill>
                  <a:srgbClr val="00B050"/>
                </a:solidFill>
              </a:rPr>
              <a:t>«Развитие культуры» </a:t>
            </a:r>
            <a:endParaRPr lang="ru-RU" sz="20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854438"/>
              </p:ext>
            </p:extLst>
          </p:nvPr>
        </p:nvGraphicFramePr>
        <p:xfrm>
          <a:off x="143509" y="1412776"/>
          <a:ext cx="8856984" cy="520776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>
                          <a:solidFill>
                            <a:srgbClr val="00B050"/>
                          </a:solidFill>
                          <a:effectLst/>
                        </a:rPr>
                        <a:t> и з</a:t>
                      </a: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Совершенствование системы библиотечного обслуживания, повышение качества и доступности библиотечных услуг для населения </a:t>
                      </a:r>
                      <a:r>
                        <a:rPr lang="ru-RU" sz="1600" dirty="0" err="1">
                          <a:solidFill>
                            <a:srgbClr val="00B050"/>
                          </a:solidFill>
                          <a:effectLst/>
                        </a:rPr>
                        <a:t>Киясовского</a:t>
                      </a: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 района, вне зависимости от места проживания;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Охрана и сохранение культурного и исторического наследия, расширение доступа к культурным ценностям и информации;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- Создание условий для раскрытия творческого потенциала личности, удовлетворения жителями района своих духовных и культурных потребностей, содержательного использования свободного времени;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Сохранение и развитие национальных культур народов, проживающих на территории района, укрепление их духовной общности;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Сохранение кадрового потенциала отрасли, повышение престижности и привлекательности профессий в сфере культуры;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 -</a:t>
                      </a:r>
                      <a:r>
                        <a:rPr lang="ru-RU" sz="1600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Выполнение полномочий в сфере культуры, отнесенных к вопросам местного значения муниципального района, а также переданных органами местного самоуправления поселений, повышение эффективности и результативности деятельности сферы культуры в </a:t>
                      </a:r>
                      <a:r>
                        <a:rPr lang="ru-RU" sz="1600" dirty="0" err="1">
                          <a:solidFill>
                            <a:srgbClr val="00B050"/>
                          </a:solidFill>
                          <a:effectLst/>
                        </a:rPr>
                        <a:t>Киясовском</a:t>
                      </a: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 районе.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46207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программа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 «Социальная поддержка населения»</a:t>
            </a:r>
          </a:p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endParaRPr lang="ru-RU" sz="20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384810"/>
              </p:ext>
            </p:extLst>
          </p:nvPr>
        </p:nvGraphicFramePr>
        <p:xfrm>
          <a:off x="143509" y="1412776"/>
          <a:ext cx="8856984" cy="51931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>
                          <a:solidFill>
                            <a:srgbClr val="FF0000"/>
                          </a:solidFill>
                          <a:effectLst/>
                        </a:rPr>
                        <a:t> и з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- Повышение эффективности и усиление адресной направленности мер по социальной защите населения и граждан, оказавшихся в трудной жизненной ситуации;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- Укрепление и развитие института семьи в районе;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- Обеспечение жильем отдельных категорий граждан, стимулирование улучшения жилищных условий;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Социальная поддержка граждан, расходы которых на оплату жилого помещения и коммунальных услуг, превышают величину, соответствующую максимально допустимой доле расходов граждан на оплату жилого помещения и коммунальных услуг в совокупном доходе семьи;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- Дальнейшее расширение занятости населения; 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- Сдерживание регистрируемого уровня безработицы;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- Стабилизация ситуации на рынке труда;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-Создание эффективной системы управления муниципальной программой.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75996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83568" y="260648"/>
            <a:ext cx="7920880" cy="5040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Что такое бюджет для граждан?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1124744"/>
            <a:ext cx="8496944" cy="15121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Бюджет для граждан — это упрощенная версия бюджетного документа в доступном для граждан формате. Создан для обеспечения открытости и прозрачности бюджета и бюджетного процесса для населения.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2996952"/>
            <a:ext cx="7992888" cy="5040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Публичные слушания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1396" y="3933056"/>
            <a:ext cx="8496944" cy="20162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/>
              <a:t>          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Публичные слушания - форма участия населения в осуществлении местного самоуправления. Публичные слушания организуются и проводятся с целью выявления мнения населения по проекту бюджета муниципального района и отчету по его исполнению. Каждый житель вправе высказать свое мнение, представить материалы для обоснования своего мнения, представить письменные предложения и замечания для включения их в протокол публичных слушаний.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6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246568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 программа</a:t>
            </a:r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«Создание условий для устойчивого экономического развития»</a:t>
            </a:r>
          </a:p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endParaRPr lang="ru-RU" sz="20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541421"/>
              </p:ext>
            </p:extLst>
          </p:nvPr>
        </p:nvGraphicFramePr>
        <p:xfrm>
          <a:off x="143509" y="1412776"/>
          <a:ext cx="8856984" cy="51931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Цели</a:t>
                      </a:r>
                      <a:r>
                        <a:rPr lang="ru-RU" sz="1600" baseline="0" dirty="0">
                          <a:effectLst/>
                        </a:rPr>
                        <a:t> и з</a:t>
                      </a:r>
                      <a:r>
                        <a:rPr lang="ru-RU" sz="1600" dirty="0">
                          <a:effectLst/>
                        </a:rPr>
                        <a:t>адачи программы </a:t>
                      </a:r>
                      <a:endParaRPr lang="en-US" sz="1600" dirty="0">
                        <a:effectLst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effectLst/>
                        </a:rPr>
                        <a:t>- Развитие сельскохозяйственного производства и повышение его эффективности, расширение рынка сельскохозяйственной продукции, сырья и продовольствия;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effectLst/>
                        </a:rPr>
                        <a:t>- Создание благоприятных условий для развития предпринимательства, в том числе в производственной сфере, на территории района;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effectLst/>
                        </a:rPr>
                        <a:t>- Развитие потребительского рынка на территории района, повышение качества и доступности услуг общественного питания, торговли и бытового обслуживания;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effectLst/>
                        </a:rPr>
                        <a:t>- Улучшение качества питания учащихся общеобразовательных школ в </a:t>
                      </a:r>
                      <a:r>
                        <a:rPr lang="ru-RU" sz="1600" dirty="0" err="1">
                          <a:effectLst/>
                        </a:rPr>
                        <a:t>Киясовском</a:t>
                      </a:r>
                      <a:r>
                        <a:rPr lang="ru-RU" sz="1600" dirty="0">
                          <a:effectLst/>
                        </a:rPr>
                        <a:t> районе; 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effectLst/>
                        </a:rPr>
                        <a:t>-Создание условий для эффективного функционирования системы защиты прав потребителей в соответствии с действующим законодательством Российской Федерации;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effectLst/>
                        </a:rPr>
                        <a:t>- Формирование благоприятного инвестиционного климата, позволяющего увеличивать приток инвестиций на территорию района в интересах его устойчивого социально-экономического развития.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97984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 программа</a:t>
            </a:r>
            <a:r>
              <a:rPr lang="en-US" sz="2000" b="1" dirty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 «Безопасность»</a:t>
            </a:r>
            <a:endParaRPr lang="ru-RU" sz="2000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055570"/>
              </p:ext>
            </p:extLst>
          </p:nvPr>
        </p:nvGraphicFramePr>
        <p:xfrm>
          <a:off x="143509" y="1412776"/>
          <a:ext cx="8856984" cy="51931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>
                          <a:solidFill>
                            <a:srgbClr val="C00000"/>
                          </a:solidFill>
                          <a:effectLst/>
                        </a:rPr>
                        <a:t> и з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- Предупреждение и ликвидация последствий чрезвычайных ситуаций, реализация мер пожарной безопасности на территории муниципального образования «Муниципальный округ </a:t>
                      </a:r>
                      <a:r>
                        <a:rPr lang="ru-RU" sz="1600" dirty="0" err="1">
                          <a:solidFill>
                            <a:srgbClr val="C00000"/>
                          </a:solidFill>
                          <a:effectLst/>
                        </a:rPr>
                        <a:t>Киясовский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 район Удмуртской</a:t>
                      </a:r>
                      <a:r>
                        <a:rPr lang="ru-RU" sz="1600" baseline="0" dirty="0">
                          <a:solidFill>
                            <a:srgbClr val="C00000"/>
                          </a:solidFill>
                          <a:effectLst/>
                        </a:rPr>
                        <a:t> Республики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»;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Обеспечение безопасности граждан на территории муниципального образования, профилактика преступлений и иных правонарушений;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Обеспечение позитивного социального самочувствия граждан, основанного на ценностях общегражданского патриотизма и солидарности, через создание условий для реализации этнокультурных и языковых потребностей каждого и поддержание межнациональной стабильности в муниципальном образовании.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80891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181708"/>
              </p:ext>
            </p:extLst>
          </p:nvPr>
        </p:nvGraphicFramePr>
        <p:xfrm>
          <a:off x="143509" y="908720"/>
          <a:ext cx="8856984" cy="56923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44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8000"/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>
                          <a:solidFill>
                            <a:srgbClr val="008000"/>
                          </a:solidFill>
                          <a:effectLst/>
                        </a:rPr>
                        <a:t> и з</a:t>
                      </a:r>
                      <a:r>
                        <a:rPr lang="ru-RU" sz="1600" dirty="0">
                          <a:solidFill>
                            <a:srgbClr val="008000"/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>
                        <a:solidFill>
                          <a:srgbClr val="008000"/>
                        </a:solidFill>
                        <a:effectLst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008000"/>
                          </a:solidFill>
                          <a:effectLst/>
                        </a:rPr>
                        <a:t>- Реализация целенаправленной градостроительной политики по формированию комфортной и безопасной для проживания  среды, сохранению исторического и культурного наследия, созданию условий для развития жилищного строительства, иного развития территории, а также повышение бюджетной эффективности землепользования;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008000"/>
                          </a:solidFill>
                          <a:effectLst/>
                        </a:rPr>
                        <a:t>- Создание безопасных и благоприятных условий проживания граждан  на территории МО «Муниципальный округ </a:t>
                      </a:r>
                      <a:r>
                        <a:rPr lang="ru-RU" sz="1600" dirty="0" err="1">
                          <a:solidFill>
                            <a:srgbClr val="008000"/>
                          </a:solidFill>
                          <a:effectLst/>
                        </a:rPr>
                        <a:t>Киясовский</a:t>
                      </a:r>
                      <a:r>
                        <a:rPr lang="ru-RU" sz="1600" dirty="0">
                          <a:solidFill>
                            <a:srgbClr val="008000"/>
                          </a:solidFill>
                          <a:effectLst/>
                        </a:rPr>
                        <a:t> район</a:t>
                      </a:r>
                      <a:r>
                        <a:rPr lang="ru-RU" sz="1600" baseline="0" dirty="0">
                          <a:solidFill>
                            <a:srgbClr val="008000"/>
                          </a:solidFill>
                          <a:effectLst/>
                        </a:rPr>
                        <a:t> Удмуртской Республики»</a:t>
                      </a:r>
                      <a:r>
                        <a:rPr lang="ru-RU" sz="1600" dirty="0">
                          <a:solidFill>
                            <a:srgbClr val="008000"/>
                          </a:solidFill>
                          <a:effectLst/>
                        </a:rPr>
                        <a:t>, повышение качества жилищно-коммунальных услуг;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008000"/>
                          </a:solidFill>
                          <a:effectLst/>
                        </a:rPr>
                        <a:t>-Обеспечение надежной и эффективной работы инженерно-коммунальной инфраструктуры района, ее развитие с учетом потребности в новых мощностях, обеспечение  потребителей необходимым набором коммунальных услуг, отвечающих по качеству установленным нормативным требованиям;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008000"/>
                          </a:solidFill>
                          <a:effectLst/>
                        </a:rPr>
                        <a:t>- Повышение качества благоустройства территорий сельских поселений и охраны окружающей среды  муниципального образования «Муниципальный округ </a:t>
                      </a:r>
                      <a:r>
                        <a:rPr lang="ru-RU" sz="1600" dirty="0" err="1">
                          <a:solidFill>
                            <a:srgbClr val="008000"/>
                          </a:solidFill>
                          <a:effectLst/>
                        </a:rPr>
                        <a:t>Киясовский</a:t>
                      </a:r>
                      <a:r>
                        <a:rPr lang="ru-RU" sz="1600" dirty="0">
                          <a:solidFill>
                            <a:srgbClr val="008000"/>
                          </a:solidFill>
                          <a:effectLst/>
                        </a:rPr>
                        <a:t> район Удмуртской Республики»;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008000"/>
                          </a:solidFill>
                          <a:effectLst/>
                        </a:rPr>
                        <a:t>-Обеспечение доступности, повышение уровня сервиса и комфорта общественного транспорта, в том числе такси, на территории района. Улучшение состояния и развитие сети автомобильных дорог общего пользования местного значения, повышение безопасности дорожного движения.</a:t>
                      </a:r>
                      <a:endParaRPr lang="ru-RU" sz="1600" b="1" dirty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260648"/>
            <a:ext cx="84249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8000"/>
                </a:solidFill>
                <a:latin typeface="Calibri"/>
                <a:ea typeface="Calibri"/>
                <a:cs typeface="Times New Roman"/>
              </a:rPr>
              <a:t>Муниципальная программа</a:t>
            </a:r>
            <a:r>
              <a:rPr lang="en-US" b="1" dirty="0">
                <a:solidFill>
                  <a:srgbClr val="008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b="1" dirty="0">
                <a:solidFill>
                  <a:srgbClr val="008000"/>
                </a:solidFill>
              </a:rPr>
              <a:t>«Муниципального хозяйство»</a:t>
            </a:r>
            <a:endParaRPr lang="ru-RU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2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19654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>
                <a:solidFill>
                  <a:srgbClr val="00B0F0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> программа</a:t>
            </a:r>
            <a:r>
              <a:rPr lang="en-US" sz="2000" b="1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rgbClr val="00B0F0"/>
                </a:solidFill>
              </a:rPr>
              <a:t> «Энергосбережение и повышение</a:t>
            </a:r>
          </a:p>
          <a:p>
            <a:pPr algn="ctr"/>
            <a:r>
              <a:rPr lang="ru-RU" sz="2000" b="1" dirty="0">
                <a:solidFill>
                  <a:srgbClr val="00B0F0"/>
                </a:solidFill>
              </a:rPr>
              <a:t>энергетической эффективности»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548729"/>
              </p:ext>
            </p:extLst>
          </p:nvPr>
        </p:nvGraphicFramePr>
        <p:xfrm>
          <a:off x="143509" y="1412776"/>
          <a:ext cx="8856984" cy="528396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B0F0"/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>
                          <a:solidFill>
                            <a:srgbClr val="00B0F0"/>
                          </a:solidFill>
                          <a:effectLst/>
                        </a:rPr>
                        <a:t> и з</a:t>
                      </a:r>
                      <a:r>
                        <a:rPr lang="ru-RU" sz="1600" dirty="0">
                          <a:solidFill>
                            <a:srgbClr val="00B0F0"/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00B0F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B0F0"/>
                          </a:solidFill>
                          <a:effectLst/>
                        </a:rPr>
                        <a:t>Стимулирование рационального использования топливно-энергетических ресурсов потребителями посредством комплексного оснащения средствами учета, контроля и автоматического регулирования потребления энергоносителей на производстве и в быту;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00B0F0"/>
                          </a:solidFill>
                          <a:effectLst/>
                        </a:rPr>
                        <a:t>- Повышение эффективности бюджетных расходов путем снижения  доли затрат на оплату коммунальных услуг в общих затратах на муниципальное управление;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00B0F0"/>
                          </a:solidFill>
                          <a:effectLst/>
                        </a:rPr>
                        <a:t>- Снижение удельного потребления энергетических ресурсов при осуществлении регулируемых видов деятельности в муниципальном образовании;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00B0F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B0F0"/>
                          </a:solidFill>
                          <a:effectLst/>
                        </a:rPr>
                        <a:t>Снижение удельного потребления энергетических ресурсов в жилищном фонде муниципального образования;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00B0F0"/>
                          </a:solidFill>
                          <a:effectLst/>
                        </a:rPr>
                        <a:t>- Развитие информационного обеспечения мероприятий по энергосбережению и повышению энергетической эффективности;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00B0F0"/>
                          </a:solidFill>
                          <a:effectLst/>
                        </a:rPr>
                        <a:t>- Повышение энергетической эффективности экономики и бюджетной сферы муниципального образования за счет рационального использования энергетических ресурсов при их производстве, передаче и потреблении и обеспечения условий повышения энергетической эффективности.</a:t>
                      </a:r>
                      <a:endParaRPr lang="ru-RU" sz="1600" b="1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01596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ая программа «Муниципальное управление»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575265"/>
              </p:ext>
            </p:extLst>
          </p:nvPr>
        </p:nvGraphicFramePr>
        <p:xfrm>
          <a:off x="143509" y="1412776"/>
          <a:ext cx="8856984" cy="532859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28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Цели</a:t>
                      </a:r>
                      <a:r>
                        <a:rPr lang="ru-RU" sz="1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и з</a:t>
                      </a: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адачи программы 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- 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Совершенствование муниципального управления  в МО «Муниципальный округ </a:t>
                      </a:r>
                      <a:r>
                        <a:rPr lang="ru-RU" sz="1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Киясовский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район Удмуртской</a:t>
                      </a:r>
                      <a:r>
                        <a:rPr lang="ru-RU" sz="14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Республики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»;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- Обеспечение исполнения расходных обязательств при сохранении долгосрочной сбалансированности и устойчивости бюджета муниципального образования «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, повышение качества управления муниципальными финансами;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- Повышение эффективности управления муниципальным имуществом и земельными участками на территории муниципального образования на основе современных принципов и методов управления, а также оптимизация состава муниципальной собственности и увеличение поступлений в бюджет муниципального 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образования «Муниципальный округ </a:t>
                      </a:r>
                      <a:r>
                        <a:rPr lang="ru-RU" sz="1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Киясовский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район Удмуртской</a:t>
                      </a:r>
                      <a:r>
                        <a:rPr lang="ru-RU" sz="14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Республики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» от использования  </a:t>
                      </a: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муниципального имущества и земельных ресурсов;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- Обеспечение хранения, комплектования, учета и использования документов Архивного фонда Удмуртской Республики и других архивных документов  в интересах граждан, общества и государства;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- Обеспечение государственной регистрации актов гражданского состояния на территории  района;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- Создание условий для обеспечения сохранности и использования документов отдела  ЗАГС Администрации 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муниципального образования «</a:t>
                      </a:r>
                      <a:r>
                        <a:rPr lang="ru-RU" sz="1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Киясовский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район</a:t>
                      </a:r>
                      <a:r>
                        <a:rPr lang="ru-RU" sz="14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»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Перевод государственных услуг в сфере государственной регистрации актов гражданского состояния в электронный вид.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91416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 программа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"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БЕЗОПАСНЫЙ ТРУД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"</a:t>
            </a:r>
            <a:endParaRPr lang="ru-RU" sz="2000" dirty="0">
              <a:solidFill>
                <a:schemeClr val="accent6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02785"/>
              </p:ext>
            </p:extLst>
          </p:nvPr>
        </p:nvGraphicFramePr>
        <p:xfrm>
          <a:off x="143509" y="1412776"/>
          <a:ext cx="8856984" cy="51931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и з</a:t>
                      </a: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- Совершенствование системы управления охраной труда в организациях района на основе внедрения механизмов управления профессиональными рисками;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- Увеличение продолжительности жизни и улучшение здоровья работающего населения;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С</a:t>
                      </a: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нижение профессиональных рисков работников организаций осуществляющих производственную деятельность на территории района;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С</a:t>
                      </a: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овершенствование нормативно-правовой базы в области охраны труда;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- Снижение уровня производственного травматизма, профессиональных заболеваний, в том числе снижение смертности от предотвратимых производственных причин; 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С</a:t>
                      </a: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овершенствование системы подготовки и повышения квалификации по охране труда работников, в том числе руководителей.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4537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ая программа «Комплексные меры противодействия немедицинскому потреблению наркотических средств и их незаконному обороту»</a:t>
            </a:r>
            <a:endParaRPr lang="ru-RU" dirty="0">
              <a:solidFill>
                <a:srgbClr val="0000FF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527829"/>
              </p:ext>
            </p:extLst>
          </p:nvPr>
        </p:nvGraphicFramePr>
        <p:xfrm>
          <a:off x="143509" y="1412776"/>
          <a:ext cx="8856984" cy="51931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Цели</a:t>
                      </a:r>
                      <a:r>
                        <a:rPr lang="ru-RU" sz="1400" baseline="0" dirty="0">
                          <a:solidFill>
                            <a:srgbClr val="0000FF"/>
                          </a:solidFill>
                          <a:effectLst/>
                        </a:rPr>
                        <a:t> и з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адачи программы 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</a:rPr>
                        <a:t>- 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Обеспечить координацию деятельности субъектов системы профилактики наркомании; усилить взаимодействие органов местного самоуправления, правоохранительных органов, общественных организаций, религиозных конфессий и граждан в сфере профилактики наркомании и связанной с ней </a:t>
                      </a:r>
                      <a:r>
                        <a:rPr lang="ru-RU" sz="1400" dirty="0" err="1">
                          <a:solidFill>
                            <a:srgbClr val="0000FF"/>
                          </a:solidFill>
                          <a:effectLst/>
                        </a:rPr>
                        <a:t>наркопреступности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, реабилитации и социальной;</a:t>
                      </a:r>
                      <a:r>
                        <a:rPr lang="ru-RU" sz="1400" baseline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адаптации больных наркоманией;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-</a:t>
                      </a:r>
                      <a:r>
                        <a:rPr lang="ru-RU" sz="1400" baseline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Проводить целенаправленную работу по профилактике немедицинского потребления наркотиков среди подростков и молодежи; Формировать у детей, подростков и молодежи систему ценностей, ориентированных на ведение здорового образа жизни;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-</a:t>
                      </a:r>
                      <a:r>
                        <a:rPr lang="ru-RU" sz="1400" baseline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Совершенствовать систему выявления, лечения и реабилитации лиц, употребляющих наркотики без назначения врача;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-</a:t>
                      </a:r>
                      <a:r>
                        <a:rPr lang="ru-RU" sz="1400" baseline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Осуществлять подготовку, переподготовку и повышение квалификации специалистов, организующих работу по лечению наркомании, профилактике употребления </a:t>
                      </a:r>
                      <a:r>
                        <a:rPr lang="ru-RU" sz="1400" dirty="0" err="1">
                          <a:solidFill>
                            <a:srgbClr val="0000FF"/>
                          </a:solidFill>
                          <a:effectLst/>
                        </a:rPr>
                        <a:t>психоактивных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 веществ и формированию здорового образа жизни;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-Обеспечить снижение доступности наркотических средств и психотропных веществ для</a:t>
                      </a:r>
                      <a:r>
                        <a:rPr lang="ru-RU" sz="1400" baseline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незаконного потребления;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-Обеспечить информационно - пропагандистское сопровождение профилактики наркомании среди населения. Способствовать созданию обстановки общественной нетерпимости к употреблению </a:t>
                      </a:r>
                      <a:r>
                        <a:rPr lang="ru-RU" sz="1400" dirty="0" err="1">
                          <a:solidFill>
                            <a:srgbClr val="0000FF"/>
                          </a:solidFill>
                          <a:effectLst/>
                        </a:rPr>
                        <a:t>психоактивных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 веществ, стимулировать и поощрять граждан, информирующих общественность и компетентные органы о местах </a:t>
                      </a:r>
                      <a:r>
                        <a:rPr lang="ru-RU" sz="1400" dirty="0" err="1">
                          <a:solidFill>
                            <a:srgbClr val="0000FF"/>
                          </a:solidFill>
                          <a:effectLst/>
                        </a:rPr>
                        <a:t>наркоприобретения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, сбыта, распространения и употребления </a:t>
                      </a:r>
                      <a:r>
                        <a:rPr lang="ru-RU" sz="1400" dirty="0" err="1">
                          <a:solidFill>
                            <a:srgbClr val="0000FF"/>
                          </a:solidFill>
                          <a:effectLst/>
                        </a:rPr>
                        <a:t>психоактивных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 веществ.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08721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C00CC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>
                <a:solidFill>
                  <a:srgbClr val="CC00CC"/>
                </a:solidFill>
                <a:latin typeface="Calibri"/>
                <a:ea typeface="Calibri"/>
                <a:cs typeface="Times New Roman"/>
              </a:rPr>
              <a:t>ая программа «Комплексное развитие сельских территорий»</a:t>
            </a:r>
            <a:endParaRPr lang="ru-RU" sz="2000" dirty="0">
              <a:solidFill>
                <a:srgbClr val="CC00CC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62912"/>
              </p:ext>
            </p:extLst>
          </p:nvPr>
        </p:nvGraphicFramePr>
        <p:xfrm>
          <a:off x="179512" y="1340768"/>
          <a:ext cx="8820981" cy="482453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20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245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 dirty="0">
                        <a:solidFill>
                          <a:srgbClr val="CC00CC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CC00CC"/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>
                          <a:solidFill>
                            <a:srgbClr val="CC00CC"/>
                          </a:solidFill>
                          <a:effectLst/>
                        </a:rPr>
                        <a:t> и з</a:t>
                      </a:r>
                      <a:r>
                        <a:rPr lang="ru-RU" sz="1600" dirty="0">
                          <a:solidFill>
                            <a:srgbClr val="CC00CC"/>
                          </a:solidFill>
                          <a:effectLst/>
                        </a:rPr>
                        <a:t>адачи программы 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800" b="1" kern="1200" dirty="0">
                          <a:solidFill>
                            <a:srgbClr val="CC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600" b="1" kern="1200" dirty="0">
                          <a:solidFill>
                            <a:srgbClr val="CC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уровня и качества жизни сельского населения;</a:t>
                      </a:r>
                    </a:p>
                    <a:p>
                      <a:pPr marL="0" indent="0">
                        <a:lnSpc>
                          <a:spcPct val="114000"/>
                        </a:lnSpc>
                        <a:buFontTx/>
                        <a:buNone/>
                      </a:pPr>
                      <a:r>
                        <a:rPr lang="ru-RU" sz="1600" b="1" kern="1200" dirty="0">
                          <a:solidFill>
                            <a:srgbClr val="CC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создание условий для обеспечения доступным и комфортным жильем сельского населения;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CC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повышение уровня комплексного обустройства населенных пунктов, расположенных в сельской местности, объектами социальной, инженерной и транспортной инфраструктуры;  </a:t>
                      </a:r>
                    </a:p>
                    <a:p>
                      <a:pPr marL="0" indent="0">
                        <a:lnSpc>
                          <a:spcPct val="114000"/>
                        </a:lnSpc>
                        <a:buFontTx/>
                        <a:buNone/>
                      </a:pPr>
                      <a:r>
                        <a:rPr lang="ru-RU" sz="1600" b="1" kern="1200" dirty="0">
                          <a:solidFill>
                            <a:srgbClr val="CC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стимулирование инвестиционной активности для создания инфраструктурных объектов на территории Киясовского района;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CC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реализация общественно значимых проектов в интересах жителей Киясовского района с помощью грантовой поддержки местных инициатив граждан.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600" b="1" kern="1200" dirty="0">
                          <a:solidFill>
                            <a:srgbClr val="CC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активизация участия граждан, проживающих на территории Киясовского района, в решении вопросов местного значения.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41344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568952" cy="57606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002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Обслуживание муниципального долга</a:t>
            </a:r>
            <a:endParaRPr lang="ru-RU" sz="1100" dirty="0">
              <a:solidFill>
                <a:schemeClr val="accent6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78019" y="1837438"/>
            <a:ext cx="1642661" cy="2232248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2025 год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35 тыс. руб.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504" y="1844824"/>
            <a:ext cx="2218725" cy="2232248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На обслуживание муниципального долга выделено: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504" y="4509120"/>
            <a:ext cx="2218725" cy="1766247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Верхний предел муниципального долга  (тыс. руб.)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15817" y="4509120"/>
            <a:ext cx="1656184" cy="1752764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На 01.01.2026 года</a:t>
            </a:r>
          </a:p>
          <a:p>
            <a:pPr algn="ctr"/>
            <a:r>
              <a:rPr lang="ru-RU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35329,3  тыс. рублей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326229" y="2780928"/>
            <a:ext cx="517579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324488" y="5393269"/>
            <a:ext cx="55353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48064" y="1837438"/>
            <a:ext cx="1642661" cy="2232248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2026 год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26 тыс. руб.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367355" y="1844824"/>
            <a:ext cx="1642661" cy="2232248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2027 год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9 тыс. руб.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6799243" y="2863480"/>
            <a:ext cx="56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535996" y="2863480"/>
            <a:ext cx="61206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125532" y="4509120"/>
            <a:ext cx="1822731" cy="1752764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00B050"/>
                </a:solidFill>
              </a:rPr>
              <a:t>На 01.01.2027 года</a:t>
            </a:r>
          </a:p>
          <a:p>
            <a:pPr algn="ctr"/>
            <a:r>
              <a:rPr lang="ru-RU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35329,3  тыс. рублей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316822" y="4509120"/>
            <a:ext cx="1656184" cy="1766247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00B050"/>
                </a:solidFill>
              </a:rPr>
              <a:t>На 01.01.2028 года</a:t>
            </a:r>
          </a:p>
          <a:p>
            <a:pPr algn="ctr"/>
            <a:r>
              <a:rPr lang="ru-RU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35329,3  тыс. рублей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6833242" y="5393269"/>
            <a:ext cx="4835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4572001" y="5393269"/>
            <a:ext cx="55353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244174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83961770-EC0D-C7B1-0BC5-FCA535388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СОЦИАЛЬНОЙ ПОДДЕРЖКИ ОТДЕЛЬНЫХ ЦЕЛЕВЫХ ГРУПП            на 2025 ГОД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178ED0C-1925-B457-3189-32D5ADAC41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401069"/>
              </p:ext>
            </p:extLst>
          </p:nvPr>
        </p:nvGraphicFramePr>
        <p:xfrm>
          <a:off x="323850" y="1557338"/>
          <a:ext cx="8496622" cy="395168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57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5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3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5969" marR="5969" marT="5968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Количество, чел.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5969" marR="5969" marT="5968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2025 год, тыс. руб.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5969" marR="5969" marT="5968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1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</a:t>
                      </a:r>
                      <a:r>
                        <a:rPr lang="ru-RU" sz="1200" b="1" i="0" u="none" strike="noStrike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мероприятий по обеспечению жильем молодых семей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" marR="5969" marT="59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969" marR="5969" marT="59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2205,2</a:t>
                      </a:r>
                    </a:p>
                  </a:txBody>
                  <a:tcPr marL="5969" marR="5969" marT="5968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1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Доплата к пенсии муниципальных служащих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" marR="5969" marT="59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" marR="5969" marT="59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2225,3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" marR="5969" marT="5968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11">
                <a:tc>
                  <a:txBody>
                    <a:bodyPr/>
                    <a:lstStyle/>
                    <a:p>
                      <a:pPr algn="l" fontAlgn="ctr"/>
                      <a:endParaRPr lang="ru-RU" sz="1200" b="1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 многодетных семей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" marR="5969" marT="59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Питание – 224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" marR="5969" marT="59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2830,7</a:t>
                      </a:r>
                    </a:p>
                  </a:txBody>
                  <a:tcPr marL="5969" marR="5969" marT="5968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41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Денежная компенсация расходов по оплате жилых помещений и коммунальных услуг специалистам, проживающим и работающим в сельской местности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" marR="5969" marT="59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496</a:t>
                      </a:r>
                    </a:p>
                  </a:txBody>
                  <a:tcPr marL="5969" marR="5969" marT="59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7026</a:t>
                      </a:r>
                    </a:p>
                  </a:txBody>
                  <a:tcPr marL="5969" marR="5969" marT="5968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41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Оказание материальной помощи гражданам,</a:t>
                      </a:r>
                      <a:r>
                        <a:rPr lang="ru-RU" sz="1200" b="1" i="0" u="none" strike="noStrike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оказавшимся в трудной жизненной ситуации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" marR="5969" marT="59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969" marR="5969" marT="59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5969" marR="5969" marT="5968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3051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16632"/>
            <a:ext cx="8424936" cy="10801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7030A0"/>
                </a:solidFill>
                <a:effectLst/>
                <a:latin typeface="Comic Sans MS" pitchFamily="66" charset="0"/>
                <a:ea typeface="Calibri"/>
                <a:cs typeface="Times New Roman"/>
              </a:rPr>
              <a:t>Бюджет -  </a:t>
            </a:r>
            <a:r>
              <a:rPr lang="ru-RU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это план доходов и расходов на определенный период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Со </a:t>
            </a:r>
            <a:r>
              <a:rPr lang="ru-RU" dirty="0" err="1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старонормандского</a:t>
            </a:r>
            <a:r>
              <a:rPr lang="ru-RU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  </a:t>
            </a:r>
            <a:r>
              <a:rPr lang="en-US" dirty="0" err="1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bougette</a:t>
            </a:r>
            <a:r>
              <a:rPr lang="ru-RU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 – это сумка, кошелек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41821424"/>
              </p:ext>
            </p:extLst>
          </p:nvPr>
        </p:nvGraphicFramePr>
        <p:xfrm>
          <a:off x="216024" y="1340768"/>
          <a:ext cx="9036496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267744" y="1556792"/>
            <a:ext cx="4752528" cy="1224136"/>
          </a:xfrm>
          <a:prstGeom prst="round2Diag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Бюджет муниципального образования «Муниципальный округ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Киясовский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район Удмуртской Республики»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3501008"/>
            <a:ext cx="2664296" cy="1152128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Доходы бюджета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-  </a:t>
            </a:r>
          </a:p>
          <a:p>
            <a:pPr lvl="0"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поступающие в бюджет денежные средства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68144" y="3429000"/>
            <a:ext cx="2592288" cy="115212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Расходы бюджета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-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выплачиваемые из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бюджета денежные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средства 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6247608" y="2852936"/>
            <a:ext cx="484632" cy="50405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2483768" y="2852936"/>
            <a:ext cx="484632" cy="504056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5301208"/>
            <a:ext cx="7776864" cy="11521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Бюджетное равновесие, при котором общий объем предусмотренных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бюджетом расходов соответствует общему объему поступлений в бюджет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называется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сбалансированностью бюджета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и является основополагающим принципом при составлении проектов бюджетов </a:t>
            </a:r>
          </a:p>
        </p:txBody>
      </p:sp>
      <p:pic>
        <p:nvPicPr>
          <p:cNvPr id="48143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00450" y="2996952"/>
            <a:ext cx="205167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8605841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116632"/>
            <a:ext cx="7776864" cy="86409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Прогноз плана социально – экономического развития муниципального образования «Муниципальный округ Киясовский район Удмуртской Республики» на 2025 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062522"/>
              </p:ext>
            </p:extLst>
          </p:nvPr>
        </p:nvGraphicFramePr>
        <p:xfrm>
          <a:off x="395536" y="1124744"/>
          <a:ext cx="8424936" cy="50352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909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Ед.изм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2025 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прогноз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9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вариант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вариант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82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Объем отгруженных товаров собственного производства, выполненных работ и услуг собственными силами по крупным и средним предприятиям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руб.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1357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1386,7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7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Темп роста в сопоставимых ценах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предыд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году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100,3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102,3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Продукция сельского хозяйства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руб.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2416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2463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Темп роста в сопоставимых ценах</a:t>
                      </a: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предыд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году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102,9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103,9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Объем розничного товарооборота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(по крупным и средним предприятиям)</a:t>
                      </a: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руб.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338,2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356,7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8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Темп роста в сопоставимых ценах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предыд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году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106,7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1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Инвестиции в основной капитал по организациям, не относящимся к субъектам малого предпринимательства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руб.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150,0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155,0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32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Темп роста в сопоставимых ценах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предыд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году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99,8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32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Calibri"/>
                          <a:cs typeface="Times New Roman"/>
                        </a:rPr>
                        <a:t>   5</a:t>
                      </a: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Номинальная начисленная среднемесячная заработная плата одного</a:t>
                      </a:r>
                      <a:r>
                        <a:rPr lang="ru-RU" sz="12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работника по организациям, не относящимся к субъектам малого предпринимательства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руб.</a:t>
                      </a: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49658</a:t>
                      </a: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42542,0</a:t>
                      </a:r>
                    </a:p>
                  </a:txBody>
                  <a:tcPr marL="38455" marR="38455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32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Темп роста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предыд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году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107,9</a:t>
                      </a: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108,4</a:t>
                      </a:r>
                    </a:p>
                  </a:txBody>
                  <a:tcPr marL="38455" marR="38455" marT="0" marB="0" anchor="ctr"/>
                </a:tc>
                <a:extLst>
                  <a:ext uri="{0D108BD9-81ED-4DB2-BD59-A6C34878D82A}">
                    <a16:rowId xmlns:a16="http://schemas.microsoft.com/office/drawing/2014/main" val="3636726713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2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271062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55576" y="0"/>
            <a:ext cx="7704856" cy="98072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Прогноз плана социально – экономического развития муниципального образования «Муниципальный округ Киясовский район Удмуртской Республики» на 2025 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07053"/>
              </p:ext>
            </p:extLst>
          </p:nvPr>
        </p:nvGraphicFramePr>
        <p:xfrm>
          <a:off x="251519" y="1124744"/>
          <a:ext cx="8568952" cy="4372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4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7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3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665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Ед.изм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2025 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1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прогноз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1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вариант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вариант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Численность населения ( на 1 января года)</a:t>
                      </a: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тыс. чел.</a:t>
                      </a: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8,433</a:t>
                      </a: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8,450</a:t>
                      </a:r>
                    </a:p>
                  </a:txBody>
                  <a:tcPr marL="52843" marR="52843" marT="0" marB="0" anchor="ctr"/>
                </a:tc>
                <a:extLst>
                  <a:ext uri="{0D108BD9-81ED-4DB2-BD59-A6C34878D82A}">
                    <a16:rowId xmlns:a16="http://schemas.microsoft.com/office/drawing/2014/main" val="3666615083"/>
                  </a:ext>
                </a:extLst>
              </a:tr>
              <a:tr h="453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Численность детей до 18 лет на начало года (до 17 лет включительно)</a:t>
                      </a: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тыс. чел.</a:t>
                      </a: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1,883</a:t>
                      </a: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1,890</a:t>
                      </a:r>
                    </a:p>
                  </a:txBody>
                  <a:tcPr marL="52843" marR="52843" marT="0" marB="0" anchor="ctr"/>
                </a:tc>
                <a:extLst>
                  <a:ext uri="{0D108BD9-81ED-4DB2-BD59-A6C34878D82A}">
                    <a16:rowId xmlns:a16="http://schemas.microsoft.com/office/drawing/2014/main" val="4254089122"/>
                  </a:ext>
                </a:extLst>
              </a:tr>
              <a:tr h="453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Среднесписочная численность работников предприятий (по крупным и средним организациям)</a:t>
                      </a: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тыс. чел.</a:t>
                      </a: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1,290</a:t>
                      </a: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1,295</a:t>
                      </a:r>
                    </a:p>
                  </a:txBody>
                  <a:tcPr marL="52843" marR="5284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Фонд заработной платы по</a:t>
                      </a:r>
                      <a:r>
                        <a:rPr lang="ru-RU" sz="12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организациям, не относящимся к субъектам малого предпринимательства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млн. руб.</a:t>
                      </a: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769</a:t>
                      </a: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775</a:t>
                      </a:r>
                    </a:p>
                  </a:txBody>
                  <a:tcPr marL="52843" marR="5284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Уровень официально зарегистрированной безработицы ( на конец года)</a:t>
                      </a: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1,2</a:t>
                      </a: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1,2</a:t>
                      </a:r>
                    </a:p>
                  </a:txBody>
                  <a:tcPr marL="52843" marR="5284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Количество зарегистрированных безработных</a:t>
                      </a: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52843" marR="52843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3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Количество малых предприятий, всего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единиц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27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28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56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13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Среднесписочная численность работников (без внешних совместителей) по малым предприятиям, всего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чел.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300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310</a:t>
                      </a:r>
                    </a:p>
                  </a:txBody>
                  <a:tcPr marL="52843" marR="52843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19" y="5733256"/>
            <a:ext cx="867696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b="1" dirty="0">
                <a:solidFill>
                  <a:srgbClr val="FF0000"/>
                </a:solidFill>
              </a:rPr>
              <a:t>         </a:t>
            </a:r>
          </a:p>
          <a:p>
            <a:pPr algn="just"/>
            <a:r>
              <a:rPr lang="ru-RU" sz="1000" b="1" dirty="0">
                <a:solidFill>
                  <a:srgbClr val="FF0000"/>
                </a:solidFill>
              </a:rPr>
              <a:t> Прогноз разработан в двух вариантах: вариант 1 (консервативный) и вариант 2 (базовый).</a:t>
            </a:r>
          </a:p>
          <a:p>
            <a:pPr algn="just"/>
            <a:r>
              <a:rPr lang="ru-RU" sz="1000" b="1" dirty="0">
                <a:solidFill>
                  <a:srgbClr val="FF0000"/>
                </a:solidFill>
              </a:rPr>
              <a:t>- Первый вариант (консервативный) </a:t>
            </a:r>
            <a:r>
              <a:rPr lang="ru-RU" sz="1000" dirty="0">
                <a:solidFill>
                  <a:srgbClr val="FF0000"/>
                </a:solidFill>
              </a:rPr>
              <a:t>основан на предпосылках к ухудшению внешнеэкономических условий и сдержанном восстановлении спроса.</a:t>
            </a:r>
            <a:endParaRPr lang="ru-RU" sz="1000" b="1" dirty="0">
              <a:solidFill>
                <a:srgbClr val="FF0000"/>
              </a:solidFill>
            </a:endParaRPr>
          </a:p>
          <a:p>
            <a:pPr algn="just"/>
            <a:r>
              <a:rPr lang="ru-RU" sz="1000" b="1" dirty="0">
                <a:solidFill>
                  <a:srgbClr val="FF0000"/>
                </a:solidFill>
              </a:rPr>
              <a:t>- Второй вариант (базовый)  - </a:t>
            </a:r>
            <a:r>
              <a:rPr lang="ru-RU" sz="1000" dirty="0">
                <a:solidFill>
                  <a:srgbClr val="FF0000"/>
                </a:solidFill>
              </a:rPr>
              <a:t>  наиболее вероятный сценарий развития экономики с учетом относительно оптимистичных изменений внешних условий.</a:t>
            </a:r>
            <a:endParaRPr lang="ru-RU" sz="1000" b="1" dirty="0">
              <a:solidFill>
                <a:srgbClr val="FF00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2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194176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116632"/>
            <a:ext cx="7776864" cy="10801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Основные направления бюджетной политики муниципального образования «Муниципальный округ Киясовский район Удмуртской Республики» на 2025 год и на плановый период 2026 и 2027 годов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3528" y="1297384"/>
            <a:ext cx="8352928" cy="5443983"/>
          </a:xfrm>
          <a:prstGeom prst="roundRect">
            <a:avLst>
              <a:gd name="adj" fmla="val 1351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>
              <a:buAutoNum type="arabicPeriod"/>
            </a:pPr>
            <a:r>
              <a:rPr lang="ru-RU" sz="1000" dirty="0">
                <a:solidFill>
                  <a:srgbClr val="002060"/>
                </a:solidFill>
              </a:rPr>
              <a:t>Обеспечение сбалансированности и финансовой устойчивости бюджета муниципального образования «Муниципальный округ Киясовский район Удмуртской Республики»;  </a:t>
            </a:r>
          </a:p>
          <a:p>
            <a:pPr marL="228600" indent="-228600">
              <a:buAutoNum type="arabicPeriod"/>
            </a:pPr>
            <a:endParaRPr lang="ru-RU" sz="1000" dirty="0">
              <a:solidFill>
                <a:srgbClr val="002060"/>
              </a:solidFill>
            </a:endParaRPr>
          </a:p>
          <a:p>
            <a:pPr marL="228600" indent="-228600">
              <a:buAutoNum type="arabicPeriod"/>
            </a:pPr>
            <a:r>
              <a:rPr lang="ru-RU" sz="1000" dirty="0">
                <a:solidFill>
                  <a:srgbClr val="002060"/>
                </a:solidFill>
              </a:rPr>
              <a:t>Проведение ответственной долговой политики;</a:t>
            </a:r>
          </a:p>
          <a:p>
            <a:endParaRPr lang="ru-RU" sz="1000" dirty="0">
              <a:solidFill>
                <a:srgbClr val="002060"/>
              </a:solidFill>
            </a:endParaRPr>
          </a:p>
          <a:p>
            <a:r>
              <a:rPr lang="ru-RU" sz="1000" dirty="0">
                <a:solidFill>
                  <a:srgbClr val="002060"/>
                </a:solidFill>
              </a:rPr>
              <a:t> 3. Повышение эффективности управления бюджетными ресурсами, в том числе за счет:</a:t>
            </a:r>
          </a:p>
          <a:p>
            <a:r>
              <a:rPr lang="ru-RU" sz="1000" dirty="0">
                <a:solidFill>
                  <a:srgbClr val="002060"/>
                </a:solidFill>
              </a:rPr>
              <a:t>  -расширения применения проектных принципов управления;</a:t>
            </a:r>
          </a:p>
          <a:p>
            <a:r>
              <a:rPr lang="ru-RU" sz="1000" dirty="0">
                <a:solidFill>
                  <a:srgbClr val="002060"/>
                </a:solidFill>
              </a:rPr>
              <a:t>  -использования всех возможностей для привлечения средств внебюджетных источников, а также средств из федерального бюджета и бюджета Удмуртской Республики;</a:t>
            </a:r>
          </a:p>
          <a:p>
            <a:r>
              <a:rPr lang="ru-RU" sz="1000" dirty="0">
                <a:solidFill>
                  <a:srgbClr val="002060"/>
                </a:solidFill>
              </a:rPr>
              <a:t>  -</a:t>
            </a:r>
            <a:r>
              <a:rPr lang="ru-RU" sz="1000" dirty="0" err="1">
                <a:solidFill>
                  <a:srgbClr val="002060"/>
                </a:solidFill>
              </a:rPr>
              <a:t>приоритизации</a:t>
            </a:r>
            <a:r>
              <a:rPr lang="ru-RU" sz="1000" dirty="0">
                <a:solidFill>
                  <a:srgbClr val="002060"/>
                </a:solidFill>
              </a:rPr>
              <a:t> действующих расходных обязательств, учитывающей полное и своевременное обеспечение социально значимых расходных обязательств;</a:t>
            </a:r>
          </a:p>
          <a:p>
            <a:r>
              <a:rPr lang="ru-RU" sz="1000" dirty="0">
                <a:solidFill>
                  <a:srgbClr val="002060"/>
                </a:solidFill>
              </a:rPr>
              <a:t>  -развития системы управления налоговыми расходами и обеспечения интеграции результатов оценки налоговых расходов в бюджетный процесс;</a:t>
            </a:r>
          </a:p>
          <a:p>
            <a:r>
              <a:rPr lang="ru-RU" sz="1000" dirty="0">
                <a:solidFill>
                  <a:srgbClr val="002060"/>
                </a:solidFill>
              </a:rPr>
              <a:t>  -дальнейшего развития контрактной системы в сфере закупок товаров, работ, услуг для обеспечения муниципальных нужд МО;</a:t>
            </a:r>
          </a:p>
          <a:p>
            <a:r>
              <a:rPr lang="ru-RU" sz="1000" dirty="0">
                <a:solidFill>
                  <a:srgbClr val="002060"/>
                </a:solidFill>
              </a:rPr>
              <a:t>  -развития системы управления муниципальными программами, обеспечения своевременной корректировки муниципальных программ на основе оценки эффективности их реализации;</a:t>
            </a:r>
          </a:p>
          <a:p>
            <a:r>
              <a:rPr lang="ru-RU" sz="1000" dirty="0">
                <a:solidFill>
                  <a:srgbClr val="002060"/>
                </a:solidFill>
              </a:rPr>
              <a:t>  -совершенствования процессов планирования и исполнения бюджета МО;</a:t>
            </a:r>
          </a:p>
          <a:p>
            <a:r>
              <a:rPr lang="ru-RU" sz="1000" dirty="0">
                <a:solidFill>
                  <a:srgbClr val="002060"/>
                </a:solidFill>
              </a:rPr>
              <a:t> - качественной реализации Плана мероприятий по росту доходов бюджета, оптимизации расходов бюджета и сокращению муниципального долга в целях оздоровления муниципальных финансов;</a:t>
            </a:r>
          </a:p>
          <a:p>
            <a:r>
              <a:rPr lang="ru-RU" sz="1000" dirty="0">
                <a:solidFill>
                  <a:srgbClr val="002060"/>
                </a:solidFill>
              </a:rPr>
              <a:t>  -снижения рисков возникновения просроченной кредиторской задолженности; </a:t>
            </a:r>
          </a:p>
          <a:p>
            <a:r>
              <a:rPr lang="ru-RU" sz="1000" dirty="0">
                <a:solidFill>
                  <a:srgbClr val="002060"/>
                </a:solidFill>
              </a:rPr>
              <a:t>  -оптимизации и повышения эффективности деятельности органов местного самоуправления за счет системного применения ценностей, принципов и инструментов бережливого управления;</a:t>
            </a:r>
          </a:p>
          <a:p>
            <a:r>
              <a:rPr lang="ru-RU" sz="1000" dirty="0">
                <a:solidFill>
                  <a:srgbClr val="002060"/>
                </a:solidFill>
              </a:rPr>
              <a:t> </a:t>
            </a:r>
          </a:p>
          <a:p>
            <a:r>
              <a:rPr lang="ru-RU" sz="1000" dirty="0">
                <a:solidFill>
                  <a:srgbClr val="002060"/>
                </a:solidFill>
              </a:rPr>
              <a:t>4. Повышение уровня финансовой грамотности населения и формирование финансовой культуры, в том числе через реализацию практик инициативного бюджетирования и самообложения граждан;</a:t>
            </a:r>
          </a:p>
          <a:p>
            <a:endParaRPr lang="ru-RU" sz="1000" dirty="0">
              <a:solidFill>
                <a:srgbClr val="002060"/>
              </a:solidFill>
            </a:endParaRPr>
          </a:p>
          <a:p>
            <a:r>
              <a:rPr lang="ru-RU" sz="1000" dirty="0">
                <a:solidFill>
                  <a:srgbClr val="002060"/>
                </a:solidFill>
              </a:rPr>
              <a:t>5.  Осуществление внутреннего муниципального финансового контроля в соответствии с федеральными стандартами внутреннего государственного (муниципального) финансового контроля, реализация проактивного подхода по выявлению и минимизации рисков финансовых нарушений;</a:t>
            </a:r>
          </a:p>
          <a:p>
            <a:r>
              <a:rPr lang="ru-RU" sz="1000" dirty="0">
                <a:solidFill>
                  <a:srgbClr val="002060"/>
                </a:solidFill>
              </a:rPr>
              <a:t> </a:t>
            </a:r>
          </a:p>
          <a:p>
            <a:r>
              <a:rPr lang="ru-RU" sz="1000" dirty="0">
                <a:solidFill>
                  <a:srgbClr val="002060"/>
                </a:solidFill>
              </a:rPr>
              <a:t>6. Развитие централизованной системы бухгалтерского учета, закупочной деятельности и управления кадрами;</a:t>
            </a:r>
          </a:p>
          <a:p>
            <a:r>
              <a:rPr lang="ru-RU" sz="1000" dirty="0">
                <a:solidFill>
                  <a:srgbClr val="002060"/>
                </a:solidFill>
              </a:rPr>
              <a:t> </a:t>
            </a:r>
          </a:p>
          <a:p>
            <a:r>
              <a:rPr lang="ru-RU" sz="1000" dirty="0">
                <a:solidFill>
                  <a:srgbClr val="002060"/>
                </a:solidFill>
              </a:rPr>
              <a:t> 7. Обеспечение информационной открытости, доступности и прозрачности бюджетного процесса для общества.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18809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116632"/>
            <a:ext cx="7776864" cy="10801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Основные направления налоговой политики муниципального образования «Муниципальный округ Киясовский район Удмуртской Республики» на 2025 год и на плановый период 2026 и 2027 годов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5536" y="1569060"/>
            <a:ext cx="8352928" cy="5427984"/>
          </a:xfrm>
          <a:prstGeom prst="roundRect">
            <a:avLst>
              <a:gd name="adj" fmla="val 1351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0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1. Укрепление доходной базы бюджета муниципального образования «Муниципальный округ Киясовский район Удмуртской Республики», реализация мероприятий, направленных на повышение уровня собираемости налогов и снижение доли теневого сектора экономики, повышение эффективного управления дебиторской задолженностью по доходам;</a:t>
            </a:r>
          </a:p>
          <a:p>
            <a:r>
              <a:rPr lang="ru-RU" sz="1600" dirty="0">
                <a:solidFill>
                  <a:srgbClr val="002060"/>
                </a:solidFill>
              </a:rPr>
              <a:t> </a:t>
            </a:r>
          </a:p>
          <a:p>
            <a:r>
              <a:rPr lang="ru-RU" sz="1600" dirty="0">
                <a:solidFill>
                  <a:srgbClr val="002060"/>
                </a:solidFill>
              </a:rPr>
              <a:t>2. Повышение качества администрирования доходов бюджета муниципального образования «Муниципальный округ Киясовский район Удмуртской Республики»;</a:t>
            </a:r>
          </a:p>
          <a:p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3. Создание благоприятного инвестиционного климата путем сохранения стабильных условий для деятельности инвесторов и развития механизмов привлечения инвестиций в муниципальное образование «Муниципальный округ Киясовский район Удмуртской Республики»  в целях реализации эффективных инвестиционных проектов, способных обеспечить рост доходов в бюджет муниципального образования «Муниципальный округ Киясовский район Удмуртской Республики»;</a:t>
            </a:r>
          </a:p>
          <a:p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4. Эффективное использование и управление имущественными и земельными ресурсами.</a:t>
            </a:r>
          </a:p>
          <a:p>
            <a:endParaRPr lang="ru-RU" sz="1000" dirty="0">
              <a:solidFill>
                <a:srgbClr val="002060"/>
              </a:solidFill>
            </a:endParaRPr>
          </a:p>
          <a:p>
            <a:r>
              <a:rPr lang="ru-RU" sz="1000" dirty="0">
                <a:solidFill>
                  <a:srgbClr val="002060"/>
                </a:solidFill>
              </a:rPr>
              <a:t>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04753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Контактная информация</a:t>
            </a:r>
            <a:endParaRPr lang="ru-RU" sz="20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75736609"/>
              </p:ext>
            </p:extLst>
          </p:nvPr>
        </p:nvGraphicFramePr>
        <p:xfrm>
          <a:off x="251520" y="980728"/>
          <a:ext cx="856895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02962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C994684-3FA3-B374-F883-D59EB7940172}"/>
              </a:ext>
            </a:extLst>
          </p:cNvPr>
          <p:cNvSpPr/>
          <p:nvPr/>
        </p:nvSpPr>
        <p:spPr>
          <a:xfrm>
            <a:off x="370773" y="296652"/>
            <a:ext cx="8496944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b="1" dirty="0"/>
          </a:p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Какие этапы проходит бюджет ?</a:t>
            </a:r>
            <a:endParaRPr lang="ru-RU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endParaRPr lang="ru-RU" dirty="0"/>
          </a:p>
        </p:txBody>
      </p:sp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C8B0B1C4-6819-8E88-5C78-423E7DD3A8B5}"/>
              </a:ext>
            </a:extLst>
          </p:cNvPr>
          <p:cNvGraphicFramePr/>
          <p:nvPr/>
        </p:nvGraphicFramePr>
        <p:xfrm>
          <a:off x="683568" y="1124744"/>
          <a:ext cx="790982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Овал 15">
            <a:extLst>
              <a:ext uri="{FF2B5EF4-FFF2-40B4-BE49-F238E27FC236}">
                <a16:creationId xmlns:a16="http://schemas.microsoft.com/office/drawing/2014/main" id="{E888DDAB-C407-15C0-CC49-CB909B7E1A4B}"/>
              </a:ext>
            </a:extLst>
          </p:cNvPr>
          <p:cNvSpPr/>
          <p:nvPr/>
        </p:nvSpPr>
        <p:spPr>
          <a:xfrm>
            <a:off x="2987675" y="2205038"/>
            <a:ext cx="3313113" cy="3095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000000"/>
                </a:solidFill>
              </a:rPr>
              <a:t>Бюджетный процесс- </a:t>
            </a:r>
            <a:r>
              <a:rPr lang="ru-RU" sz="1200" dirty="0">
                <a:solidFill>
                  <a:srgbClr val="000000"/>
                </a:solidFill>
              </a:rPr>
              <a:t>это деятельность органов государственной власти, местного самоуправления и иных участников по составлению и рассмотрению проектов бюджетов, утверждению и исполнению бюджетов и контролю за их исполнением, а также осуществлению бюджетного учета, составлению, проверке, рассмотрению и утверждению отчетности </a:t>
            </a:r>
          </a:p>
        </p:txBody>
      </p:sp>
    </p:spTree>
  </p:cSld>
  <p:clrMapOvr>
    <a:masterClrMapping/>
  </p:clrMapOvr>
  <p:transition spd="slow" advTm="26056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5293" y="166454"/>
            <a:ext cx="8352928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Доходы бюджета –</a:t>
            </a: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 это безвозмездные и безвозвратные поступления денежных средств в бюджет</a:t>
            </a:r>
            <a:endParaRPr lang="ru-RU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64819703"/>
              </p:ext>
            </p:extLst>
          </p:nvPr>
        </p:nvGraphicFramePr>
        <p:xfrm>
          <a:off x="179512" y="1124744"/>
          <a:ext cx="885698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2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52683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88640"/>
            <a:ext cx="8496944" cy="4320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  <a:p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Расходы бюджета - </a:t>
            </a: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выплачиваемые из бюджета денежные средства.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836712"/>
            <a:ext cx="8496944" cy="12241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Формирование расходов </a:t>
            </a: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осуществляется в соответствии с расходными обязательствами, обусловленными установленным законодательством  разграничением полномочий, исполнение которых должно происходить за счет средств бюджетов.</a:t>
            </a:r>
          </a:p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47664" y="2420888"/>
            <a:ext cx="6336704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  <a:p>
            <a:pPr algn="ctr"/>
            <a:r>
              <a:rPr lang="ru-RU" b="1" dirty="0"/>
              <a:t>Доходы – Расходы = Дефицит (Профицит)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3140968"/>
            <a:ext cx="3744416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Дефицит ( расходы больше доходов	)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8024" y="3140968"/>
            <a:ext cx="3744416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Профицит ( доходы больше расходов)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01047" y="4293096"/>
            <a:ext cx="3960440" cy="21602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При дефицитном бюджете растет долг и</a:t>
            </a:r>
            <a:r>
              <a:rPr lang="ru-RU" dirty="0"/>
              <a:t> </a:t>
            </a:r>
            <a:r>
              <a:rPr lang="ru-RU" b="1" dirty="0"/>
              <a:t>(или) снижаются</a:t>
            </a:r>
            <a:r>
              <a:rPr lang="ru-RU" dirty="0"/>
              <a:t> </a:t>
            </a:r>
            <a:r>
              <a:rPr lang="ru-RU" b="1" dirty="0"/>
              <a:t>остатки средств</a:t>
            </a:r>
            <a:r>
              <a:rPr lang="ru-RU" dirty="0"/>
              <a:t> </a:t>
            </a:r>
            <a:r>
              <a:rPr lang="ru-RU" b="1" dirty="0"/>
              <a:t>(накопления)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870035" y="4293096"/>
            <a:ext cx="3960440" cy="21602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При </a:t>
            </a:r>
            <a:r>
              <a:rPr lang="ru-RU" b="1" dirty="0" err="1"/>
              <a:t>профицитном</a:t>
            </a:r>
            <a:r>
              <a:rPr lang="ru-RU" b="1" dirty="0"/>
              <a:t> бюджете снижается долг и (или) растут остатки средств (накопления)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2123728" y="3789040"/>
            <a:ext cx="288032" cy="504056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094" y="3801160"/>
            <a:ext cx="3476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1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726631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5536" y="332656"/>
            <a:ext cx="82089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Основные характеристики бюджета муниципального образования «Муниципальный округ Киясовский район Удмуртской Республики» на 2025 год и на плановый период 2026 и 20</a:t>
            </a:r>
            <a:r>
              <a:rPr lang="en-US" dirty="0"/>
              <a:t>2</a:t>
            </a:r>
            <a:r>
              <a:rPr lang="ru-RU" dirty="0"/>
              <a:t>7 годов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83863582"/>
              </p:ext>
            </p:extLst>
          </p:nvPr>
        </p:nvGraphicFramePr>
        <p:xfrm>
          <a:off x="1331640" y="2780928"/>
          <a:ext cx="756084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6454634"/>
              </p:ext>
            </p:extLst>
          </p:nvPr>
        </p:nvGraphicFramePr>
        <p:xfrm>
          <a:off x="1331640" y="4149080"/>
          <a:ext cx="7632848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54576630"/>
              </p:ext>
            </p:extLst>
          </p:nvPr>
        </p:nvGraphicFramePr>
        <p:xfrm>
          <a:off x="1259632" y="5548736"/>
          <a:ext cx="7704856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9" name="Овал 18"/>
          <p:cNvSpPr/>
          <p:nvPr/>
        </p:nvSpPr>
        <p:spPr>
          <a:xfrm>
            <a:off x="179512" y="2938972"/>
            <a:ext cx="1080120" cy="100811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2025 год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179512" y="4293096"/>
            <a:ext cx="1080120" cy="100811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2026 год</a:t>
            </a:r>
          </a:p>
        </p:txBody>
      </p:sp>
      <p:sp>
        <p:nvSpPr>
          <p:cNvPr id="23" name="Овал 22"/>
          <p:cNvSpPr/>
          <p:nvPr/>
        </p:nvSpPr>
        <p:spPr>
          <a:xfrm>
            <a:off x="179512" y="5661248"/>
            <a:ext cx="1080120" cy="100811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2027 год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576264" y="1799256"/>
            <a:ext cx="1699592" cy="8640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Доходы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тыс. руб.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995936" y="1799256"/>
            <a:ext cx="1699592" cy="8640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Расходы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тыс. руб.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444208" y="1799256"/>
            <a:ext cx="1699592" cy="8640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>
                <a:solidFill>
                  <a:schemeClr val="tx1"/>
                </a:solidFill>
              </a:rPr>
              <a:t>Дефицит(-)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Профицит(+)</a:t>
            </a:r>
          </a:p>
          <a:p>
            <a:pPr algn="ctr"/>
            <a:endParaRPr lang="ru-RU" dirty="0"/>
          </a:p>
        </p:txBody>
      </p:sp>
      <p:sp>
        <p:nvSpPr>
          <p:cNvPr id="24" name="Равно 23"/>
          <p:cNvSpPr/>
          <p:nvPr/>
        </p:nvSpPr>
        <p:spPr>
          <a:xfrm>
            <a:off x="5868144" y="2051284"/>
            <a:ext cx="360040" cy="360040"/>
          </a:xfrm>
          <a:prstGeom prst="mathEqual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Минус 26"/>
          <p:cNvSpPr/>
          <p:nvPr/>
        </p:nvSpPr>
        <p:spPr>
          <a:xfrm>
            <a:off x="3419872" y="2051284"/>
            <a:ext cx="432048" cy="360040"/>
          </a:xfrm>
          <a:prstGeom prst="mathMinus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4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09672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92021" y="0"/>
            <a:ext cx="9564555" cy="717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8640960" cy="936104"/>
          </a:xfrm>
          <a:prstGeom prst="rect">
            <a:avLst/>
          </a:prstGeom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295775" algn="l"/>
              </a:tabLst>
            </a:pPr>
            <a:r>
              <a:rPr lang="ru-RU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Основные параметры бюджета муниципального образования «Муниципальный округ Киясовский район Удмуртской Республики» на 2025 год и плановый период 2026 и 2027 годов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571240"/>
              </p:ext>
            </p:extLst>
          </p:nvPr>
        </p:nvGraphicFramePr>
        <p:xfrm>
          <a:off x="251520" y="1124745"/>
          <a:ext cx="8640960" cy="2882548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156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9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>
                          <a:effectLst/>
                        </a:rPr>
                        <a:t>Наименование показателей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>
                          <a:effectLst/>
                        </a:rPr>
                        <a:t>2025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тыс. руб.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>
                          <a:effectLst/>
                        </a:rPr>
                        <a:t>2026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295775" algn="l"/>
                        </a:tabLst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тыс. руб.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>
                          <a:effectLst/>
                        </a:rPr>
                        <a:t>2027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295775" algn="l"/>
                        </a:tabLst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тыс. руб.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>
                          <a:effectLst/>
                        </a:rPr>
                        <a:t>Доходы, всего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769030,2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742819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795756,7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>
                          <a:effectLst/>
                        </a:rPr>
                        <a:t>из них: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>
                          <a:effectLst/>
                        </a:rPr>
                        <a:t>Налоговые и неналоговые доходы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156697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165589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180860</a:t>
                      </a: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>
                          <a:effectLst/>
                        </a:rPr>
                        <a:t>Безвозмездные поступления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612333,2</a:t>
                      </a: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577230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614896,7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>
                          <a:effectLst/>
                        </a:rPr>
                        <a:t>Расходы, всего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776864,2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742819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795756,7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>
                          <a:effectLst/>
                        </a:rPr>
                        <a:t>Дефицит (-), профицит (+)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-7834</a:t>
                      </a: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51278043"/>
              </p:ext>
            </p:extLst>
          </p:nvPr>
        </p:nvGraphicFramePr>
        <p:xfrm>
          <a:off x="251520" y="3933056"/>
          <a:ext cx="864096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5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75794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1536" y="0"/>
            <a:ext cx="9852587" cy="738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8640960" cy="9361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295775" algn="l"/>
              </a:tabLst>
            </a:pPr>
            <a:r>
              <a:rPr lang="ru-RU" b="1" dirty="0">
                <a:solidFill>
                  <a:srgbClr val="365F91"/>
                </a:solidFill>
                <a:latin typeface="Calibri"/>
                <a:ea typeface="Calibri"/>
                <a:cs typeface="Times New Roman"/>
              </a:rPr>
              <a:t>Налоговые и неналоговые доходы бюджета муниципального образования «Муниципальный округ Киясовский район Удмуртской Республики»  в 2025 году и плановый период 2026 и 2027 годов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534100"/>
              </p:ext>
            </p:extLst>
          </p:nvPr>
        </p:nvGraphicFramePr>
        <p:xfrm>
          <a:off x="251520" y="1116387"/>
          <a:ext cx="8640961" cy="6120679"/>
        </p:xfrm>
        <a:graphic>
          <a:graphicData uri="http://schemas.openxmlformats.org/drawingml/2006/table">
            <a:tbl>
              <a:tblPr firstRow="1" bandRow="1"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7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9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9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0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16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  <a:endParaRPr lang="ru-RU" sz="1600" baseline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16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2025 год тыс.руб.</a:t>
                      </a:r>
                      <a:endParaRPr lang="ru-RU" sz="1600" baseline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53175" algn="l"/>
                        </a:tabLst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5D02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2026 год тыс.руб.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53175" algn="l"/>
                        </a:tabLst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5D02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2027 год тыс.руб.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Налог на доходы физических лиц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109352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117472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125781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Акцизы по подакцизным товарам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21458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22140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29058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Налоги на совокупный доход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6934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7178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7433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Налоги</a:t>
                      </a:r>
                      <a:r>
                        <a:rPr lang="ru-RU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на имущество</a:t>
                      </a:r>
                      <a:endParaRPr lang="ru-RU" sz="20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8404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8404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8404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Госпошлина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820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Доходы от использования имущества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4523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4538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4558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Платежи при пользовании природными ресурсами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240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Доходы от оказания платных услуг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3300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2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Штрафы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831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1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Прочие неналоговые доходы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774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1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Итого</a:t>
                      </a:r>
                      <a:endParaRPr lang="ru-RU" sz="20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156697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165589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180860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4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956364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10183</TotalTime>
  <Words>3607</Words>
  <Application>Microsoft Office PowerPoint</Application>
  <PresentationFormat>Экран (4:3)</PresentationFormat>
  <Paragraphs>565</Paragraphs>
  <Slides>34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Calibri</vt:lpstr>
      <vt:lpstr>Candara</vt:lpstr>
      <vt:lpstr>Comic Sans MS</vt:lpstr>
      <vt:lpstr>Symbol</vt:lpstr>
      <vt:lpstr>Times New Roman</vt:lpstr>
      <vt:lpstr>Волна</vt:lpstr>
      <vt:lpstr>       БЮДЖЕТ ДЛЯ ГРАЖДАН  К БЮДЖЕТУ МУНИЦИПАЛЬНОГО ОБРАЗОВАНИЯ «МУНИЦИПАЛЬНЫЙ ОКРУГ КИЯСОВСКИЙ РАЙОН УДМУРТСКОЙ РЕСПУБЛИКИ» НА 2025 ГОД И ПЛАНОВЫЙ ПЕРИОД 2026 И 2027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МЕРЫ СОЦИАЛЬНОЙ ПОДДЕРЖКИ ОТДЕЛЬНЫХ ЦЕЛЕВЫХ ГРУПП            на 2025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UprFin</dc:creator>
  <cp:lastModifiedBy>Киясовский район Управление финансов</cp:lastModifiedBy>
  <cp:revision>651</cp:revision>
  <cp:lastPrinted>2018-12-12T10:58:12Z</cp:lastPrinted>
  <dcterms:created xsi:type="dcterms:W3CDTF">2015-02-06T05:12:18Z</dcterms:created>
  <dcterms:modified xsi:type="dcterms:W3CDTF">2024-12-26T07:08:04Z</dcterms:modified>
</cp:coreProperties>
</file>