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ctiveX/activeX4.xml" ContentType="application/vnd.ms-office.activeX+xml"/>
  <Override PartName="/ppt/activeX/activeX5.xml" ContentType="application/vnd.ms-office.activeX+xml"/>
  <Override PartName="/ppt/activeX/activeX6.xml" ContentType="application/vnd.ms-office.activeX+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ctiveX/activeX7.xml" ContentType="application/vnd.ms-office.activeX+xml"/>
  <Override PartName="/ppt/activeX/activeX8.xml" ContentType="application/vnd.ms-office.activeX+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ctiveX/activeX9.xml" ContentType="application/vnd.ms-office.activeX+xml"/>
  <Override PartName="/ppt/charts/chart1.xml" ContentType="application/vnd.openxmlformats-officedocument.drawingml.chart+xml"/>
  <Override PartName="/ppt/activeX/activeX10.xml" ContentType="application/vnd.ms-office.activeX+xml"/>
  <Override PartName="/ppt/notesSlides/notesSlide1.xml" ContentType="application/vnd.openxmlformats-officedocument.presentationml.notesSlide+xml"/>
  <Override PartName="/ppt/activeX/activeX11.xml" ContentType="application/vnd.ms-office.activeX+xml"/>
  <Override PartName="/ppt/notesSlides/notesSlide2.xml" ContentType="application/vnd.openxmlformats-officedocument.presentationml.notesSlide+xml"/>
  <Override PartName="/ppt/charts/chart2.xml" ContentType="application/vnd.openxmlformats-officedocument.drawingml.chart+xml"/>
  <Override PartName="/ppt/activeX/activeX12.xml" ContentType="application/vnd.ms-office.activeX+xml"/>
  <Override PartName="/ppt/charts/chart3.xml" ContentType="application/vnd.openxmlformats-officedocument.drawingml.chart+xml"/>
  <Override PartName="/ppt/activeX/activeX13.xml" ContentType="application/vnd.ms-office.activeX+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activeX/activeX14.xml" ContentType="application/vnd.ms-office.activeX+xml"/>
  <Override PartName="/ppt/notesSlides/notesSlide3.xml" ContentType="application/vnd.openxmlformats-officedocument.presentationml.notesSlide+xml"/>
  <Override PartName="/ppt/activeX/activeX15.xml" ContentType="application/vnd.ms-office.activeX+xml"/>
  <Override PartName="/ppt/notesSlides/notesSlide4.xml" ContentType="application/vnd.openxmlformats-officedocument.presentationml.notesSlide+xml"/>
  <Override PartName="/ppt/activeX/activeX16.xml" ContentType="application/vnd.ms-office.activeX+xml"/>
  <Override PartName="/ppt/notesSlides/notesSlide5.xml" ContentType="application/vnd.openxmlformats-officedocument.presentationml.notesSlide+xml"/>
  <Override PartName="/ppt/activeX/activeX17.xml" ContentType="application/vnd.ms-office.activeX+xml"/>
  <Override PartName="/ppt/charts/chart6.xml" ContentType="application/vnd.openxmlformats-officedocument.drawingml.chart+xml"/>
  <Override PartName="/ppt/activeX/activeX18.xml" ContentType="application/vnd.ms-office.activeX+xml"/>
  <Override PartName="/ppt/charts/chart7.xml" ContentType="application/vnd.openxmlformats-officedocument.drawingml.chart+xml"/>
  <Override PartName="/ppt/drawings/drawing2.xml" ContentType="application/vnd.openxmlformats-officedocument.drawingml.chartshapes+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notesSlides/notesSlide6.xml" ContentType="application/vnd.openxmlformats-officedocument.presentationml.notesSlide+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98" r:id="rId3"/>
    <p:sldId id="299" r:id="rId4"/>
    <p:sldId id="279" r:id="rId5"/>
    <p:sldId id="296" r:id="rId6"/>
    <p:sldId id="325" r:id="rId7"/>
    <p:sldId id="326" r:id="rId8"/>
    <p:sldId id="297" r:id="rId9"/>
    <p:sldId id="315" r:id="rId10"/>
    <p:sldId id="261" r:id="rId11"/>
    <p:sldId id="262" r:id="rId12"/>
    <p:sldId id="322" r:id="rId13"/>
    <p:sldId id="264" r:id="rId14"/>
    <p:sldId id="327" r:id="rId15"/>
    <p:sldId id="265" r:id="rId16"/>
    <p:sldId id="328" r:id="rId17"/>
    <p:sldId id="329" r:id="rId18"/>
    <p:sldId id="266" r:id="rId19"/>
    <p:sldId id="270" r:id="rId20"/>
    <p:sldId id="330" r:id="rId21"/>
    <p:sldId id="300" r:id="rId22"/>
    <p:sldId id="301" r:id="rId23"/>
    <p:sldId id="331" r:id="rId24"/>
    <p:sldId id="302" r:id="rId25"/>
    <p:sldId id="332" r:id="rId26"/>
    <p:sldId id="303" r:id="rId27"/>
    <p:sldId id="333" r:id="rId28"/>
    <p:sldId id="304" r:id="rId29"/>
    <p:sldId id="334" r:id="rId30"/>
    <p:sldId id="305" r:id="rId31"/>
    <p:sldId id="335" r:id="rId32"/>
    <p:sldId id="306" r:id="rId33"/>
    <p:sldId id="307" r:id="rId34"/>
    <p:sldId id="308" r:id="rId35"/>
    <p:sldId id="337" r:id="rId36"/>
    <p:sldId id="336" r:id="rId37"/>
    <p:sldId id="338" r:id="rId38"/>
    <p:sldId id="339" r:id="rId39"/>
    <p:sldId id="309" r:id="rId40"/>
    <p:sldId id="310" r:id="rId41"/>
    <p:sldId id="340" r:id="rId42"/>
    <p:sldId id="311" r:id="rId43"/>
    <p:sldId id="341" r:id="rId44"/>
    <p:sldId id="342" r:id="rId45"/>
    <p:sldId id="312" r:id="rId46"/>
    <p:sldId id="319" r:id="rId47"/>
    <p:sldId id="316" r:id="rId48"/>
    <p:sldId id="318" r:id="rId49"/>
    <p:sldId id="321" r:id="rId50"/>
    <p:sldId id="317" r:id="rId51"/>
    <p:sldId id="320" r:id="rId52"/>
    <p:sldId id="314" r:id="rId53"/>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008000"/>
    <a:srgbClr val="F5CF4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varScale="1">
        <p:scale>
          <a:sx n="108" d="100"/>
          <a:sy n="108" d="100"/>
        </p:scale>
        <p:origin x="16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10.xml><?xml version="1.0" encoding="utf-8"?>
<ax:ocx xmlns:ax="http://schemas.microsoft.com/office/2006/activeX" xmlns:r="http://schemas.openxmlformats.org/officeDocument/2006/relationships" ax:classid="{978C9E23-D4B0-11CE-BF2D-00AA003F40D0}" ax:persistence="persistStorage" r:id="rId1"/>
</file>

<file path=ppt/activeX/activeX11.xml><?xml version="1.0" encoding="utf-8"?>
<ax:ocx xmlns:ax="http://schemas.microsoft.com/office/2006/activeX" xmlns:r="http://schemas.openxmlformats.org/officeDocument/2006/relationships" ax:classid="{978C9E23-D4B0-11CE-BF2D-00AA003F40D0}" ax:persistence="persistStorage" r:id="rId1"/>
</file>

<file path=ppt/activeX/activeX12.xml><?xml version="1.0" encoding="utf-8"?>
<ax:ocx xmlns:ax="http://schemas.microsoft.com/office/2006/activeX" xmlns:r="http://schemas.openxmlformats.org/officeDocument/2006/relationships" ax:classid="{978C9E23-D4B0-11CE-BF2D-00AA003F40D0}" ax:persistence="persistStorage" r:id="rId1"/>
</file>

<file path=ppt/activeX/activeX13.xml><?xml version="1.0" encoding="utf-8"?>
<ax:ocx xmlns:ax="http://schemas.microsoft.com/office/2006/activeX" xmlns:r="http://schemas.openxmlformats.org/officeDocument/2006/relationships" ax:classid="{978C9E23-D4B0-11CE-BF2D-00AA003F40D0}" ax:persistence="persistStorage" r:id="rId1"/>
</file>

<file path=ppt/activeX/activeX14.xml><?xml version="1.0" encoding="utf-8"?>
<ax:ocx xmlns:ax="http://schemas.microsoft.com/office/2006/activeX" xmlns:r="http://schemas.openxmlformats.org/officeDocument/2006/relationships" ax:classid="{978C9E23-D4B0-11CE-BF2D-00AA003F40D0}" ax:persistence="persistStorage" r:id="rId1"/>
</file>

<file path=ppt/activeX/activeX15.xml><?xml version="1.0" encoding="utf-8"?>
<ax:ocx xmlns:ax="http://schemas.microsoft.com/office/2006/activeX" xmlns:r="http://schemas.openxmlformats.org/officeDocument/2006/relationships" ax:classid="{978C9E23-D4B0-11CE-BF2D-00AA003F40D0}" ax:persistence="persistStorage" r:id="rId1"/>
</file>

<file path=ppt/activeX/activeX16.xml><?xml version="1.0" encoding="utf-8"?>
<ax:ocx xmlns:ax="http://schemas.microsoft.com/office/2006/activeX" xmlns:r="http://schemas.openxmlformats.org/officeDocument/2006/relationships" ax:classid="{978C9E23-D4B0-11CE-BF2D-00AA003F40D0}" ax:persistence="persistStorage" r:id="rId1"/>
</file>

<file path=ppt/activeX/activeX17.xml><?xml version="1.0" encoding="utf-8"?>
<ax:ocx xmlns:ax="http://schemas.microsoft.com/office/2006/activeX" xmlns:r="http://schemas.openxmlformats.org/officeDocument/2006/relationships" ax:classid="{978C9E23-D4B0-11CE-BF2D-00AA003F40D0}" ax:persistence="persistStorage" r:id="rId1"/>
</file>

<file path=ppt/activeX/activeX18.xml><?xml version="1.0" encoding="utf-8"?>
<ax:ocx xmlns:ax="http://schemas.microsoft.com/office/2006/activeX" xmlns:r="http://schemas.openxmlformats.org/officeDocument/2006/relationships" ax:classid="{978C9E23-D4B0-11CE-BF2D-00AA003F40D0}" ax:persistence="persistStorage" r:id="rId1"/>
</file>

<file path=ppt/activeX/activeX19.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20.xml><?xml version="1.0" encoding="utf-8"?>
<ax:ocx xmlns:ax="http://schemas.microsoft.com/office/2006/activeX" xmlns:r="http://schemas.openxmlformats.org/officeDocument/2006/relationships" ax:classid="{978C9E23-D4B0-11CE-BF2D-00AA003F40D0}" ax:persistence="persistStorage" r:id="rId1"/>
</file>

<file path=ppt/activeX/activeX21.xml><?xml version="1.0" encoding="utf-8"?>
<ax:ocx xmlns:ax="http://schemas.microsoft.com/office/2006/activeX" xmlns:r="http://schemas.openxmlformats.org/officeDocument/2006/relationships" ax:classid="{978C9E23-D4B0-11CE-BF2D-00AA003F40D0}" ax:persistence="persistStorage" r:id="rId1"/>
</file>

<file path=ppt/activeX/activeX22.xml><?xml version="1.0" encoding="utf-8"?>
<ax:ocx xmlns:ax="http://schemas.microsoft.com/office/2006/activeX" xmlns:r="http://schemas.openxmlformats.org/officeDocument/2006/relationships" ax:classid="{978C9E23-D4B0-11CE-BF2D-00AA003F40D0}" ax:persistence="persistStorage" r:id="rId1"/>
</file>

<file path=ppt/activeX/activeX23.xml><?xml version="1.0" encoding="utf-8"?>
<ax:ocx xmlns:ax="http://schemas.microsoft.com/office/2006/activeX" xmlns:r="http://schemas.openxmlformats.org/officeDocument/2006/relationships" ax:classid="{978C9E23-D4B0-11CE-BF2D-00AA003F40D0}" ax:persistence="persistStorage" r:id="rId1"/>
</file>

<file path=ppt/activeX/activeX24.xml><?xml version="1.0" encoding="utf-8"?>
<ax:ocx xmlns:ax="http://schemas.microsoft.com/office/2006/activeX" xmlns:r="http://schemas.openxmlformats.org/officeDocument/2006/relationships" ax:classid="{978C9E23-D4B0-11CE-BF2D-00AA003F40D0}" ax:persistence="persistStorage" r:id="rId1"/>
</file>

<file path=ppt/activeX/activeX25.xml><?xml version="1.0" encoding="utf-8"?>
<ax:ocx xmlns:ax="http://schemas.microsoft.com/office/2006/activeX" xmlns:r="http://schemas.openxmlformats.org/officeDocument/2006/relationships" ax:classid="{978C9E23-D4B0-11CE-BF2D-00AA003F40D0}" ax:persistence="persistStorage" r:id="rId1"/>
</file>

<file path=ppt/activeX/activeX26.xml><?xml version="1.0" encoding="utf-8"?>
<ax:ocx xmlns:ax="http://schemas.microsoft.com/office/2006/activeX" xmlns:r="http://schemas.openxmlformats.org/officeDocument/2006/relationships" ax:classid="{978C9E23-D4B0-11CE-BF2D-00AA003F40D0}" ax:persistence="persistStorage" r:id="rId1"/>
</file>

<file path=ppt/activeX/activeX27.xml><?xml version="1.0" encoding="utf-8"?>
<ax:ocx xmlns:ax="http://schemas.microsoft.com/office/2006/activeX" xmlns:r="http://schemas.openxmlformats.org/officeDocument/2006/relationships" ax:classid="{978C9E23-D4B0-11CE-BF2D-00AA003F40D0}" ax:persistence="persistStorage" r:id="rId1"/>
</file>

<file path=ppt/activeX/activeX28.xml><?xml version="1.0" encoding="utf-8"?>
<ax:ocx xmlns:ax="http://schemas.microsoft.com/office/2006/activeX" xmlns:r="http://schemas.openxmlformats.org/officeDocument/2006/relationships" ax:classid="{978C9E23-D4B0-11CE-BF2D-00AA003F40D0}" ax:persistence="persistStorage" r:id="rId1"/>
</file>

<file path=ppt/activeX/activeX29.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30.xml><?xml version="1.0" encoding="utf-8"?>
<ax:ocx xmlns:ax="http://schemas.microsoft.com/office/2006/activeX" xmlns:r="http://schemas.openxmlformats.org/officeDocument/2006/relationships" ax:classid="{978C9E23-D4B0-11CE-BF2D-00AA003F40D0}" ax:persistence="persistStorage" r:id="rId1"/>
</file>

<file path=ppt/activeX/activeX31.xml><?xml version="1.0" encoding="utf-8"?>
<ax:ocx xmlns:ax="http://schemas.microsoft.com/office/2006/activeX" xmlns:r="http://schemas.openxmlformats.org/officeDocument/2006/relationships" ax:classid="{978C9E23-D4B0-11CE-BF2D-00AA003F40D0}" ax:persistence="persistStorage" r:id="rId1"/>
</file>

<file path=ppt/activeX/activeX32.xml><?xml version="1.0" encoding="utf-8"?>
<ax:ocx xmlns:ax="http://schemas.microsoft.com/office/2006/activeX" xmlns:r="http://schemas.openxmlformats.org/officeDocument/2006/relationships" ax:classid="{978C9E23-D4B0-11CE-BF2D-00AA003F40D0}" ax:persistence="persistStorage" r:id="rId1"/>
</file>

<file path=ppt/activeX/activeX33.xml><?xml version="1.0" encoding="utf-8"?>
<ax:ocx xmlns:ax="http://schemas.microsoft.com/office/2006/activeX" xmlns:r="http://schemas.openxmlformats.org/officeDocument/2006/relationships" ax:classid="{978C9E23-D4B0-11CE-BF2D-00AA003F40D0}" ax:persistence="persistStorage" r:id="rId1"/>
</file>

<file path=ppt/activeX/activeX34.xml><?xml version="1.0" encoding="utf-8"?>
<ax:ocx xmlns:ax="http://schemas.microsoft.com/office/2006/activeX" xmlns:r="http://schemas.openxmlformats.org/officeDocument/2006/relationships" ax:classid="{978C9E23-D4B0-11CE-BF2D-00AA003F40D0}" ax:persistence="persistStorage" r:id="rId1"/>
</file>

<file path=ppt/activeX/activeX35.xml><?xml version="1.0" encoding="utf-8"?>
<ax:ocx xmlns:ax="http://schemas.microsoft.com/office/2006/activeX" xmlns:r="http://schemas.openxmlformats.org/officeDocument/2006/relationships" ax:classid="{978C9E23-D4B0-11CE-BF2D-00AA003F40D0}" ax:persistence="persistStorage" r:id="rId1"/>
</file>

<file path=ppt/activeX/activeX36.xml><?xml version="1.0" encoding="utf-8"?>
<ax:ocx xmlns:ax="http://schemas.microsoft.com/office/2006/activeX" xmlns:r="http://schemas.openxmlformats.org/officeDocument/2006/relationships" ax:classid="{978C9E23-D4B0-11CE-BF2D-00AA003F40D0}" ax:persistence="persistStorage" r:id="rId1"/>
</file>

<file path=ppt/activeX/activeX37.xml><?xml version="1.0" encoding="utf-8"?>
<ax:ocx xmlns:ax="http://schemas.microsoft.com/office/2006/activeX" xmlns:r="http://schemas.openxmlformats.org/officeDocument/2006/relationships" ax:classid="{978C9E23-D4B0-11CE-BF2D-00AA003F40D0}" ax:persistence="persistStorage" r:id="rId1"/>
</file>

<file path=ppt/activeX/activeX38.xml><?xml version="1.0" encoding="utf-8"?>
<ax:ocx xmlns:ax="http://schemas.microsoft.com/office/2006/activeX" xmlns:r="http://schemas.openxmlformats.org/officeDocument/2006/relationships" ax:classid="{978C9E23-D4B0-11CE-BF2D-00AA003F40D0}" ax:persistence="persistStorage" r:id="rId1"/>
</file>

<file path=ppt/activeX/activeX39.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activeX/activeX40.xml><?xml version="1.0" encoding="utf-8"?>
<ax:ocx xmlns:ax="http://schemas.microsoft.com/office/2006/activeX" xmlns:r="http://schemas.openxmlformats.org/officeDocument/2006/relationships" ax:classid="{978C9E23-D4B0-11CE-BF2D-00AA003F40D0}" ax:persistence="persistStorage" r:id="rId1"/>
</file>

<file path=ppt/activeX/activeX41.xml><?xml version="1.0" encoding="utf-8"?>
<ax:ocx xmlns:ax="http://schemas.microsoft.com/office/2006/activeX" xmlns:r="http://schemas.openxmlformats.org/officeDocument/2006/relationships" ax:classid="{978C9E23-D4B0-11CE-BF2D-00AA003F40D0}" ax:persistence="persistStorage" r:id="rId1"/>
</file>

<file path=ppt/activeX/activeX42.xml><?xml version="1.0" encoding="utf-8"?>
<ax:ocx xmlns:ax="http://schemas.microsoft.com/office/2006/activeX" xmlns:r="http://schemas.openxmlformats.org/officeDocument/2006/relationships" ax:classid="{978C9E23-D4B0-11CE-BF2D-00AA003F40D0}" ax:persistence="persistStorage" r:id="rId1"/>
</file>

<file path=ppt/activeX/activeX43.xml><?xml version="1.0" encoding="utf-8"?>
<ax:ocx xmlns:ax="http://schemas.microsoft.com/office/2006/activeX" xmlns:r="http://schemas.openxmlformats.org/officeDocument/2006/relationships" ax:classid="{978C9E23-D4B0-11CE-BF2D-00AA003F40D0}" ax:persistence="persistStorage" r:id="rId1"/>
</file>

<file path=ppt/activeX/activeX44.xml><?xml version="1.0" encoding="utf-8"?>
<ax:ocx xmlns:ax="http://schemas.microsoft.com/office/2006/activeX" xmlns:r="http://schemas.openxmlformats.org/officeDocument/2006/relationships" ax:classid="{978C9E23-D4B0-11CE-BF2D-00AA003F40D0}" ax:persistence="persistStorage" r:id="rId1"/>
</file>

<file path=ppt/activeX/activeX45.xml><?xml version="1.0" encoding="utf-8"?>
<ax:ocx xmlns:ax="http://schemas.microsoft.com/office/2006/activeX" xmlns:r="http://schemas.openxmlformats.org/officeDocument/2006/relationships" ax:classid="{978C9E23-D4B0-11CE-BF2D-00AA003F40D0}" ax:persistence="persistStorage" r:id="rId1"/>
</file>

<file path=ppt/activeX/activeX46.xml><?xml version="1.0" encoding="utf-8"?>
<ax:ocx xmlns:ax="http://schemas.microsoft.com/office/2006/activeX" xmlns:r="http://schemas.openxmlformats.org/officeDocument/2006/relationships" ax:classid="{978C9E23-D4B0-11CE-BF2D-00AA003F40D0}" ax:persistence="persistStorage" r:id="rId1"/>
</file>

<file path=ppt/activeX/activeX47.xml><?xml version="1.0" encoding="utf-8"?>
<ax:ocx xmlns:ax="http://schemas.microsoft.com/office/2006/activeX" xmlns:r="http://schemas.openxmlformats.org/officeDocument/2006/relationships" ax:classid="{978C9E23-D4B0-11CE-BF2D-00AA003F40D0}" ax:persistence="persistStorage" r:id="rId1"/>
</file>

<file path=ppt/activeX/activeX48.xml><?xml version="1.0" encoding="utf-8"?>
<ax:ocx xmlns:ax="http://schemas.microsoft.com/office/2006/activeX" xmlns:r="http://schemas.openxmlformats.org/officeDocument/2006/relationships" ax:classid="{978C9E23-D4B0-11CE-BF2D-00AA003F40D0}" ax:persistence="persistStorage" r:id="rId1"/>
</file>

<file path=ppt/activeX/activeX49.xml><?xml version="1.0" encoding="utf-8"?>
<ax:ocx xmlns:ax="http://schemas.microsoft.com/office/2006/activeX" xmlns:r="http://schemas.openxmlformats.org/officeDocument/2006/relationships" ax:classid="{978C9E23-D4B0-11CE-BF2D-00AA003F40D0}"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activeX/activeX50.xml><?xml version="1.0" encoding="utf-8"?>
<ax:ocx xmlns:ax="http://schemas.microsoft.com/office/2006/activeX" xmlns:r="http://schemas.openxmlformats.org/officeDocument/2006/relationships" ax:classid="{978C9E23-D4B0-11CE-BF2D-00AA003F40D0}" ax:persistence="persistStorage" r:id="rId1"/>
</file>

<file path=ppt/activeX/activeX6.xml><?xml version="1.0" encoding="utf-8"?>
<ax:ocx xmlns:ax="http://schemas.microsoft.com/office/2006/activeX" xmlns:r="http://schemas.openxmlformats.org/officeDocument/2006/relationships" ax:classid="{978C9E23-D4B0-11CE-BF2D-00AA003F40D0}" ax:persistence="persistStorage" r:id="rId1"/>
</file>

<file path=ppt/activeX/activeX7.xml><?xml version="1.0" encoding="utf-8"?>
<ax:ocx xmlns:ax="http://schemas.microsoft.com/office/2006/activeX" xmlns:r="http://schemas.openxmlformats.org/officeDocument/2006/relationships" ax:classid="{978C9E23-D4B0-11CE-BF2D-00AA003F40D0}" ax:persistence="persistStorage" r:id="rId1"/>
</file>

<file path=ppt/activeX/activeX8.xml><?xml version="1.0" encoding="utf-8"?>
<ax:ocx xmlns:ax="http://schemas.microsoft.com/office/2006/activeX" xmlns:r="http://schemas.openxmlformats.org/officeDocument/2006/relationships" ax:classid="{978C9E23-D4B0-11CE-BF2D-00AA003F40D0}" ax:persistence="persistStorage" r:id="rId1"/>
</file>

<file path=ppt/activeX/activeX9.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Налоговые и неналоговые доходы</c:v>
                </c:pt>
              </c:strCache>
            </c:strRef>
          </c:tx>
          <c:invertIfNegative val="0"/>
          <c:cat>
            <c:strRef>
              <c:f>Лист1!$A$2:$A$4</c:f>
              <c:strCache>
                <c:ptCount val="3"/>
                <c:pt idx="0">
                  <c:v>2026 год</c:v>
                </c:pt>
                <c:pt idx="1">
                  <c:v>2027 год</c:v>
                </c:pt>
                <c:pt idx="2">
                  <c:v>2028 год</c:v>
                </c:pt>
              </c:strCache>
            </c:strRef>
          </c:cat>
          <c:val>
            <c:numRef>
              <c:f>Лист1!$B$2:$B$4</c:f>
              <c:numCache>
                <c:formatCode>General</c:formatCode>
                <c:ptCount val="3"/>
                <c:pt idx="0">
                  <c:v>191998</c:v>
                </c:pt>
                <c:pt idx="1">
                  <c:v>214891</c:v>
                </c:pt>
                <c:pt idx="2">
                  <c:v>229581</c:v>
                </c:pt>
              </c:numCache>
            </c:numRef>
          </c:val>
          <c:extLst>
            <c:ext xmlns:c16="http://schemas.microsoft.com/office/drawing/2014/chart" uri="{C3380CC4-5D6E-409C-BE32-E72D297353CC}">
              <c16:uniqueId val="{00000000-2937-4764-9E03-3B40668EEA47}"/>
            </c:ext>
          </c:extLst>
        </c:ser>
        <c:ser>
          <c:idx val="1"/>
          <c:order val="1"/>
          <c:tx>
            <c:strRef>
              <c:f>Лист1!$C$1</c:f>
              <c:strCache>
                <c:ptCount val="1"/>
                <c:pt idx="0">
                  <c:v>Безвозмездные посупления</c:v>
                </c:pt>
              </c:strCache>
            </c:strRef>
          </c:tx>
          <c:invertIfNegative val="0"/>
          <c:cat>
            <c:strRef>
              <c:f>Лист1!$A$2:$A$4</c:f>
              <c:strCache>
                <c:ptCount val="3"/>
                <c:pt idx="0">
                  <c:v>2026 год</c:v>
                </c:pt>
                <c:pt idx="1">
                  <c:v>2027 год</c:v>
                </c:pt>
                <c:pt idx="2">
                  <c:v>2028 год</c:v>
                </c:pt>
              </c:strCache>
            </c:strRef>
          </c:cat>
          <c:val>
            <c:numRef>
              <c:f>Лист1!$C$2:$C$4</c:f>
              <c:numCache>
                <c:formatCode>General</c:formatCode>
                <c:ptCount val="3"/>
                <c:pt idx="0">
                  <c:v>684964.2</c:v>
                </c:pt>
                <c:pt idx="1">
                  <c:v>725265.3</c:v>
                </c:pt>
                <c:pt idx="2">
                  <c:v>630206.30000000005</c:v>
                </c:pt>
              </c:numCache>
            </c:numRef>
          </c:val>
          <c:extLst>
            <c:ext xmlns:c16="http://schemas.microsoft.com/office/drawing/2014/chart" uri="{C3380CC4-5D6E-409C-BE32-E72D297353CC}">
              <c16:uniqueId val="{00000001-2937-4764-9E03-3B40668EEA47}"/>
            </c:ext>
          </c:extLst>
        </c:ser>
        <c:ser>
          <c:idx val="2"/>
          <c:order val="2"/>
          <c:tx>
            <c:strRef>
              <c:f>Лист1!$D$1</c:f>
              <c:strCache>
                <c:ptCount val="1"/>
                <c:pt idx="0">
                  <c:v>Расходы</c:v>
                </c:pt>
              </c:strCache>
            </c:strRef>
          </c:tx>
          <c:invertIfNegative val="0"/>
          <c:cat>
            <c:strRef>
              <c:f>Лист1!$A$2:$A$4</c:f>
              <c:strCache>
                <c:ptCount val="3"/>
                <c:pt idx="0">
                  <c:v>2026 год</c:v>
                </c:pt>
                <c:pt idx="1">
                  <c:v>2027 год</c:v>
                </c:pt>
                <c:pt idx="2">
                  <c:v>2028 год</c:v>
                </c:pt>
              </c:strCache>
            </c:strRef>
          </c:cat>
          <c:val>
            <c:numRef>
              <c:f>Лист1!$D$2:$D$4</c:f>
              <c:numCache>
                <c:formatCode>General</c:formatCode>
                <c:ptCount val="3"/>
                <c:pt idx="0">
                  <c:v>896162</c:v>
                </c:pt>
                <c:pt idx="1">
                  <c:v>940156.3</c:v>
                </c:pt>
                <c:pt idx="2">
                  <c:v>859787.3</c:v>
                </c:pt>
              </c:numCache>
            </c:numRef>
          </c:val>
          <c:extLst>
            <c:ext xmlns:c16="http://schemas.microsoft.com/office/drawing/2014/chart" uri="{C3380CC4-5D6E-409C-BE32-E72D297353CC}">
              <c16:uniqueId val="{00000002-2937-4764-9E03-3B40668EEA47}"/>
            </c:ext>
          </c:extLst>
        </c:ser>
        <c:dLbls>
          <c:showLegendKey val="0"/>
          <c:showVal val="0"/>
          <c:showCatName val="0"/>
          <c:showSerName val="0"/>
          <c:showPercent val="0"/>
          <c:showBubbleSize val="0"/>
        </c:dLbls>
        <c:gapWidth val="150"/>
        <c:shape val="cylinder"/>
        <c:axId val="164057856"/>
        <c:axId val="164059392"/>
        <c:axId val="0"/>
      </c:bar3DChart>
      <c:catAx>
        <c:axId val="164057856"/>
        <c:scaling>
          <c:orientation val="minMax"/>
        </c:scaling>
        <c:delete val="0"/>
        <c:axPos val="b"/>
        <c:numFmt formatCode="General" sourceLinked="0"/>
        <c:majorTickMark val="out"/>
        <c:minorTickMark val="none"/>
        <c:tickLblPos val="nextTo"/>
        <c:crossAx val="164059392"/>
        <c:crosses val="autoZero"/>
        <c:auto val="1"/>
        <c:lblAlgn val="ctr"/>
        <c:lblOffset val="100"/>
        <c:noMultiLvlLbl val="0"/>
      </c:catAx>
      <c:valAx>
        <c:axId val="164059392"/>
        <c:scaling>
          <c:orientation val="minMax"/>
        </c:scaling>
        <c:delete val="0"/>
        <c:axPos val="l"/>
        <c:majorGridlines/>
        <c:numFmt formatCode="General" sourceLinked="1"/>
        <c:majorTickMark val="out"/>
        <c:minorTickMark val="none"/>
        <c:tickLblPos val="nextTo"/>
        <c:crossAx val="164057856"/>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Структура налоговых и неналоговых доходов</a:t>
            </a:r>
            <a:r>
              <a:rPr lang="ru-RU" baseline="0" dirty="0"/>
              <a:t> </a:t>
            </a:r>
          </a:p>
          <a:p>
            <a:pPr>
              <a:defRPr/>
            </a:pPr>
            <a:r>
              <a:rPr lang="ru-RU" baseline="0" dirty="0"/>
              <a:t>на 2026 год</a:t>
            </a:r>
            <a:endParaRPr lang="ru-RU" dirty="0"/>
          </a:p>
        </c:rich>
      </c:tx>
      <c:layout>
        <c:manualLayout>
          <c:xMode val="edge"/>
          <c:yMode val="edge"/>
          <c:x val="0.12704086598275122"/>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4.1253025026204815E-2"/>
          <c:w val="0.71180514847084952"/>
          <c:h val="0.94696036189215693"/>
        </c:manualLayout>
      </c:layout>
      <c:pie3DChart>
        <c:varyColors val="1"/>
        <c:ser>
          <c:idx val="0"/>
          <c:order val="0"/>
          <c:tx>
            <c:strRef>
              <c:f>Лист1!$B$1</c:f>
              <c:strCache>
                <c:ptCount val="1"/>
                <c:pt idx="0">
                  <c:v>Налоговые и неналоговые доходы</c:v>
                </c:pt>
              </c:strCache>
            </c:strRef>
          </c:tx>
          <c:spPr>
            <a:ln>
              <a:noFill/>
            </a:ln>
            <a:effectLst>
              <a:outerShdw blurRad="50800" dist="38100" dir="10800000" algn="r" rotWithShape="0">
                <a:prstClr val="black">
                  <a:alpha val="40000"/>
                </a:prstClr>
              </a:outerShdw>
            </a:effectLst>
          </c:spPr>
          <c:explosion val="13"/>
          <c:dPt>
            <c:idx val="5"/>
            <c:bubble3D val="0"/>
            <c:spPr>
              <a:solidFill>
                <a:srgbClr val="7030A0"/>
              </a:solidFill>
              <a:ln>
                <a:noFill/>
              </a:ln>
              <a:effectLst>
                <a:outerShdw blurRad="50800" dist="38100" dir="10800000" algn="r" rotWithShape="0">
                  <a:prstClr val="black">
                    <a:alpha val="40000"/>
                  </a:prstClr>
                </a:outerShdw>
              </a:effectLst>
            </c:spPr>
            <c:extLst>
              <c:ext xmlns:c16="http://schemas.microsoft.com/office/drawing/2014/chart" uri="{C3380CC4-5D6E-409C-BE32-E72D297353CC}">
                <c16:uniqueId val="{00000005-8C8D-414A-8CAD-0E64929F1ADB}"/>
              </c:ext>
            </c:extLst>
          </c:dPt>
          <c:dPt>
            <c:idx val="7"/>
            <c:bubble3D val="0"/>
            <c:spPr>
              <a:solidFill>
                <a:schemeClr val="accent6">
                  <a:lumMod val="50000"/>
                </a:schemeClr>
              </a:solidFill>
              <a:ln>
                <a:noFill/>
              </a:ln>
              <a:effectLst>
                <a:outerShdw blurRad="50800" dist="38100" dir="10800000" algn="r" rotWithShape="0">
                  <a:prstClr val="black">
                    <a:alpha val="40000"/>
                  </a:prstClr>
                </a:outerShdw>
              </a:effectLst>
            </c:spPr>
            <c:extLst>
              <c:ext xmlns:c16="http://schemas.microsoft.com/office/drawing/2014/chart" uri="{C3380CC4-5D6E-409C-BE32-E72D297353CC}">
                <c16:uniqueId val="{00000007-8C8D-414A-8CAD-0E64929F1ADB}"/>
              </c:ext>
            </c:extLst>
          </c:dPt>
          <c:dPt>
            <c:idx val="11"/>
            <c:bubble3D val="0"/>
            <c:spPr>
              <a:solidFill>
                <a:srgbClr val="CC00CC"/>
              </a:solidFill>
              <a:ln>
                <a:noFill/>
              </a:ln>
              <a:effectLst>
                <a:outerShdw blurRad="50800" dist="38100" dir="10800000" algn="r" rotWithShape="0">
                  <a:prstClr val="black">
                    <a:alpha val="40000"/>
                  </a:prstClr>
                </a:outerShdw>
              </a:effectLst>
            </c:spPr>
            <c:extLst>
              <c:ext xmlns:c16="http://schemas.microsoft.com/office/drawing/2014/chart" uri="{C3380CC4-5D6E-409C-BE32-E72D297353CC}">
                <c16:uniqueId val="{00000000-4B2A-4A5B-B18A-DEB3FE1FE8ED}"/>
              </c:ext>
            </c:extLst>
          </c:dPt>
          <c:dLbls>
            <c:dLbl>
              <c:idx val="0"/>
              <c:tx>
                <c:rich>
                  <a:bodyPr/>
                  <a:lstStyle/>
                  <a:p>
                    <a:r>
                      <a:rPr lang="en-US" dirty="0"/>
                      <a:t>65,3%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8C8D-414A-8CAD-0E64929F1ADB}"/>
                </c:ext>
              </c:extLst>
            </c:dLbl>
            <c:dLbl>
              <c:idx val="1"/>
              <c:tx>
                <c:rich>
                  <a:bodyPr/>
                  <a:lstStyle/>
                  <a:p>
                    <a:r>
                      <a:rPr lang="en-US" sz="1800" dirty="0"/>
                      <a:t>12,6</a:t>
                    </a:r>
                    <a:r>
                      <a:rPr lang="en-US" dirty="0"/>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C8D-414A-8CAD-0E64929F1ADB}"/>
                </c:ext>
              </c:extLst>
            </c:dLbl>
            <c:dLbl>
              <c:idx val="2"/>
              <c:tx>
                <c:rich>
                  <a:bodyPr/>
                  <a:lstStyle/>
                  <a:p>
                    <a:r>
                      <a:rPr lang="en-US" sz="1800" dirty="0"/>
                      <a:t>10,8</a:t>
                    </a:r>
                    <a:r>
                      <a:rPr lang="en-US" dirty="0"/>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8C8D-414A-8CAD-0E64929F1ADB}"/>
                </c:ext>
              </c:extLst>
            </c:dLbl>
            <c:dLbl>
              <c:idx val="3"/>
              <c:tx>
                <c:rich>
                  <a:bodyPr/>
                  <a:lstStyle/>
                  <a:p>
                    <a:r>
                      <a:rPr lang="en-US" sz="1800" dirty="0"/>
                      <a:t>4,7</a:t>
                    </a:r>
                    <a:r>
                      <a:rPr lang="en-US" dirty="0"/>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8C8D-414A-8CAD-0E64929F1ADB}"/>
                </c:ext>
              </c:extLst>
            </c:dLbl>
            <c:dLbl>
              <c:idx val="4"/>
              <c:layout>
                <c:manualLayout>
                  <c:x val="-5.2977264622058116E-2"/>
                  <c:y val="-7.3532892480545637E-3"/>
                </c:manualLayout>
              </c:layout>
              <c:tx>
                <c:rich>
                  <a:bodyPr/>
                  <a:lstStyle/>
                  <a:p>
                    <a:r>
                      <a:rPr lang="en-US" sz="1800" dirty="0"/>
                      <a:t>1,7</a:t>
                    </a:r>
                    <a:r>
                      <a:rPr lang="en-US" dirty="0"/>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8C8D-414A-8CAD-0E64929F1ADB}"/>
                </c:ext>
              </c:extLst>
            </c:dLbl>
            <c:dLbl>
              <c:idx val="5"/>
              <c:layout>
                <c:manualLayout>
                  <c:x val="-5.9092282692807745E-2"/>
                  <c:y val="-5.1810789139370962E-2"/>
                </c:manualLayout>
              </c:layout>
              <c:tx>
                <c:rich>
                  <a:bodyPr/>
                  <a:lstStyle/>
                  <a:p>
                    <a:r>
                      <a:rPr lang="en-US" sz="1600"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8D-414A-8CAD-0E64929F1ADB}"/>
                </c:ext>
              </c:extLst>
            </c:dLbl>
            <c:dLbl>
              <c:idx val="6"/>
              <c:layout>
                <c:manualLayout>
                  <c:x val="-2.3525057960774084E-3"/>
                  <c:y val="4.6083043912995177E-3"/>
                </c:manualLayout>
              </c:layout>
              <c:tx>
                <c:rich>
                  <a:bodyPr/>
                  <a:lstStyle/>
                  <a:p>
                    <a:r>
                      <a:rPr lang="en-US" sz="1800" dirty="0"/>
                      <a:t>2,1</a:t>
                    </a:r>
                    <a:r>
                      <a:rPr lang="en-US" dirty="0"/>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8C8D-414A-8CAD-0E64929F1ADB}"/>
                </c:ext>
              </c:extLst>
            </c:dLbl>
            <c:dLbl>
              <c:idx val="7"/>
              <c:layout>
                <c:manualLayout>
                  <c:x val="-6.5277053687583561E-2"/>
                  <c:y val="-6.2488708984025927E-2"/>
                </c:manualLayout>
              </c:layout>
              <c:tx>
                <c:rich>
                  <a:bodyPr/>
                  <a:lstStyle/>
                  <a:p>
                    <a:r>
                      <a:rPr lang="en-US" sz="1800" dirty="0"/>
                      <a:t>0,2</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C8D-414A-8CAD-0E64929F1ADB}"/>
                </c:ext>
              </c:extLst>
            </c:dLbl>
            <c:dLbl>
              <c:idx val="8"/>
              <c:layout>
                <c:manualLayout>
                  <c:x val="5.6589182970765723E-3"/>
                  <c:y val="-4.4694004037004631E-2"/>
                </c:manualLayout>
              </c:layout>
              <c:tx>
                <c:rich>
                  <a:bodyPr/>
                  <a:lstStyle/>
                  <a:p>
                    <a:r>
                      <a:rPr lang="en-US" sz="1800" dirty="0"/>
                      <a:t>0,3</a:t>
                    </a:r>
                    <a:r>
                      <a:rPr lang="en-US" dirty="0"/>
                      <a:t>%</a:t>
                    </a:r>
                  </a:p>
                </c:rich>
              </c:tx>
              <c:showLegendKey val="0"/>
              <c:showVal val="0"/>
              <c:showCatName val="0"/>
              <c:showSerName val="0"/>
              <c:showPercent val="1"/>
              <c:showBubbleSize val="0"/>
              <c:extLst>
                <c:ext xmlns:c15="http://schemas.microsoft.com/office/drawing/2012/chart" uri="{CE6537A1-D6FC-4f65-9D91-7224C49458BB}">
                  <c15:layout>
                    <c:manualLayout>
                      <c:w val="6.0545711542911523E-2"/>
                      <c:h val="7.2004680639349242E-2"/>
                    </c:manualLayout>
                  </c15:layout>
                  <c15:showDataLabelsRange val="0"/>
                </c:ext>
                <c:ext xmlns:c16="http://schemas.microsoft.com/office/drawing/2014/chart" uri="{C3380CC4-5D6E-409C-BE32-E72D297353CC}">
                  <c16:uniqueId val="{00000008-8C8D-414A-8CAD-0E64929F1ADB}"/>
                </c:ext>
              </c:extLst>
            </c:dLbl>
            <c:dLbl>
              <c:idx val="9"/>
              <c:tx>
                <c:rich>
                  <a:bodyPr/>
                  <a:lstStyle/>
                  <a:p>
                    <a:r>
                      <a:rPr lang="en-US" sz="1800" dirty="0"/>
                      <a:t>0</a:t>
                    </a:r>
                    <a:r>
                      <a:rPr lang="en-US" dirty="0"/>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8C8D-414A-8CAD-0E64929F1ADB}"/>
                </c:ext>
              </c:extLst>
            </c:dLbl>
            <c:dLbl>
              <c:idx val="10"/>
              <c:tx>
                <c:rich>
                  <a:bodyPr/>
                  <a:lstStyle/>
                  <a:p>
                    <a:r>
                      <a:rPr lang="en-US" sz="1800" dirty="0"/>
                      <a:t>0</a:t>
                    </a:r>
                    <a:r>
                      <a:rPr lang="en-US" dirty="0"/>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8C8D-414A-8CAD-0E64929F1ADB}"/>
                </c:ext>
              </c:extLst>
            </c:dLbl>
            <c:dLbl>
              <c:idx val="11"/>
              <c:layout>
                <c:manualLayout>
                  <c:x val="4.6251670619858118E-2"/>
                  <c:y val="2.3641093018649819E-3"/>
                </c:manualLayout>
              </c:layout>
              <c:tx>
                <c:rich>
                  <a:bodyPr/>
                  <a:lstStyle/>
                  <a:p>
                    <a:r>
                      <a:rPr lang="en-US" dirty="0"/>
                      <a:t>0,6%</a:t>
                    </a:r>
                  </a:p>
                </c:rich>
              </c:tx>
              <c:showLegendKey val="0"/>
              <c:showVal val="0"/>
              <c:showCatName val="0"/>
              <c:showSerName val="0"/>
              <c:showPercent val="1"/>
              <c:showBubbleSize val="0"/>
              <c:extLst>
                <c:ext xmlns:c15="http://schemas.microsoft.com/office/drawing/2012/chart" uri="{CE6537A1-D6FC-4f65-9D91-7224C49458BB}">
                  <c15:layout>
                    <c:manualLayout>
                      <c:w val="6.4367877381048128E-2"/>
                      <c:h val="3.8302869729450351E-2"/>
                    </c:manualLayout>
                  </c15:layout>
                  <c15:showDataLabelsRange val="0"/>
                </c:ext>
                <c:ext xmlns:c16="http://schemas.microsoft.com/office/drawing/2014/chart" uri="{C3380CC4-5D6E-409C-BE32-E72D297353CC}">
                  <c16:uniqueId val="{00000000-4B2A-4A5B-B18A-DEB3FE1FE8ED}"/>
                </c:ext>
              </c:extLst>
            </c:dLbl>
            <c:spPr>
              <a:noFill/>
              <a:ln>
                <a:noFill/>
              </a:ln>
              <a:effectLst/>
            </c:spPr>
            <c:txPr>
              <a:bodyPr/>
              <a:lstStyle/>
              <a:p>
                <a:pPr>
                  <a:defRPr sz="1800"/>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Лист1!$A$2:$A$10</c:f>
              <c:strCache>
                <c:ptCount val="9"/>
                <c:pt idx="0">
                  <c:v>Налог на доходы физических лиц</c:v>
                </c:pt>
                <c:pt idx="1">
                  <c:v>Акцизы по подакцизным товарам</c:v>
                </c:pt>
                <c:pt idx="2">
                  <c:v>Налоги на совокупный доход</c:v>
                </c:pt>
                <c:pt idx="3">
                  <c:v>Налоги на имущество</c:v>
                </c:pt>
                <c:pt idx="4">
                  <c:v>Госпошлина</c:v>
                </c:pt>
                <c:pt idx="5">
                  <c:v>Доходы от использования имущества</c:v>
                </c:pt>
                <c:pt idx="6">
                  <c:v>Доходы от оказания платных услуг</c:v>
                </c:pt>
                <c:pt idx="7">
                  <c:v>Доходы от продажи материальных и нематериальных активов</c:v>
                </c:pt>
                <c:pt idx="8">
                  <c:v>Штрафы</c:v>
                </c:pt>
              </c:strCache>
            </c:strRef>
          </c:cat>
          <c:val>
            <c:numRef>
              <c:f>Лист1!$B$2:$B$10</c:f>
              <c:numCache>
                <c:formatCode>General</c:formatCode>
                <c:ptCount val="9"/>
                <c:pt idx="0">
                  <c:v>125427</c:v>
                </c:pt>
                <c:pt idx="1">
                  <c:v>24185</c:v>
                </c:pt>
                <c:pt idx="2">
                  <c:v>20829</c:v>
                </c:pt>
                <c:pt idx="3">
                  <c:v>9046</c:v>
                </c:pt>
                <c:pt idx="4">
                  <c:v>3223</c:v>
                </c:pt>
                <c:pt idx="5">
                  <c:v>4372</c:v>
                </c:pt>
                <c:pt idx="6">
                  <c:v>3994</c:v>
                </c:pt>
                <c:pt idx="7">
                  <c:v>300</c:v>
                </c:pt>
                <c:pt idx="8">
                  <c:v>622</c:v>
                </c:pt>
              </c:numCache>
            </c:numRef>
          </c:val>
          <c:extLst>
            <c:ext xmlns:c16="http://schemas.microsoft.com/office/drawing/2014/chart" uri="{C3380CC4-5D6E-409C-BE32-E72D297353CC}">
              <c16:uniqueId val="{0000000B-8C8D-414A-8CAD-0E64929F1ADB}"/>
            </c:ext>
          </c:extLst>
        </c:ser>
        <c:dLbls>
          <c:showLegendKey val="0"/>
          <c:showVal val="0"/>
          <c:showCatName val="0"/>
          <c:showSerName val="0"/>
          <c:showPercent val="0"/>
          <c:showBubbleSize val="0"/>
          <c:showLeaderLines val="1"/>
        </c:dLbls>
      </c:pie3DChart>
    </c:plotArea>
    <c:legend>
      <c:legendPos val="r"/>
      <c:layout>
        <c:manualLayout>
          <c:xMode val="edge"/>
          <c:yMode val="edge"/>
          <c:x val="0.68365524240784337"/>
          <c:y val="9.5082671973645436E-2"/>
          <c:w val="0.31468262855737383"/>
          <c:h val="0.85282504842457107"/>
        </c:manualLayout>
      </c:layout>
      <c:overlay val="0"/>
      <c:spPr>
        <a:ln>
          <a:noFill/>
        </a:ln>
      </c:spPr>
      <c:txPr>
        <a:bodyPr/>
        <a:lstStyle/>
        <a:p>
          <a:pPr>
            <a:defRPr sz="1400" b="1" baseline="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pieChart>
        <c:varyColors val="1"/>
        <c:ser>
          <c:idx val="0"/>
          <c:order val="0"/>
          <c:tx>
            <c:strRef>
              <c:f>Лист1!$B$1</c:f>
              <c:strCache>
                <c:ptCount val="1"/>
                <c:pt idx="0">
                  <c:v>Безвозмездные поступления</c:v>
                </c:pt>
              </c:strCache>
            </c:strRef>
          </c:tx>
          <c:dLbls>
            <c:dLbl>
              <c:idx val="0"/>
              <c:tx>
                <c:rich>
                  <a:bodyPr/>
                  <a:lstStyle/>
                  <a:p>
                    <a:r>
                      <a:rPr lang="en-US" dirty="0"/>
                      <a:t>18,5%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7B24-4F9A-8835-DE58EA10FD86}"/>
                </c:ext>
              </c:extLst>
            </c:dLbl>
            <c:dLbl>
              <c:idx val="1"/>
              <c:layout>
                <c:manualLayout>
                  <c:x val="-6.1460879346739307E-2"/>
                  <c:y val="-0.15616946700911241"/>
                </c:manualLayout>
              </c:layout>
              <c:tx>
                <c:rich>
                  <a:bodyPr/>
                  <a:lstStyle/>
                  <a:p>
                    <a:r>
                      <a:rPr lang="en-US" dirty="0"/>
                      <a:t>38,1%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B24-4F9A-8835-DE58EA10FD86}"/>
                </c:ext>
              </c:extLst>
            </c:dLbl>
            <c:dLbl>
              <c:idx val="2"/>
              <c:tx>
                <c:rich>
                  <a:bodyPr/>
                  <a:lstStyle/>
                  <a:p>
                    <a:r>
                      <a:rPr lang="en-US" dirty="0"/>
                      <a:t>32,4%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7B24-4F9A-8835-DE58EA10FD86}"/>
                </c:ext>
              </c:extLst>
            </c:dLbl>
            <c:dLbl>
              <c:idx val="3"/>
              <c:tx>
                <c:rich>
                  <a:bodyPr wrap="square" lIns="38100" tIns="19050" rIns="38100" bIns="19050" anchor="ctr">
                    <a:noAutofit/>
                  </a:bodyPr>
                  <a:lstStyle/>
                  <a:p>
                    <a:pPr>
                      <a:defRPr/>
                    </a:pPr>
                    <a:r>
                      <a:rPr lang="en-US" dirty="0"/>
                      <a:t>11%</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7.0547716920342188E-2"/>
                      <c:h val="8.5590980087179858E-2"/>
                    </c:manualLayout>
                  </c15:layout>
                  <c15:showDataLabelsRange val="0"/>
                </c:ext>
                <c:ext xmlns:c16="http://schemas.microsoft.com/office/drawing/2014/chart" uri="{C3380CC4-5D6E-409C-BE32-E72D297353CC}">
                  <c16:uniqueId val="{00000000-E7F7-4026-99E3-23636CD792CA}"/>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Лист1!$A$2:$A$5</c:f>
              <c:strCache>
                <c:ptCount val="4"/>
                <c:pt idx="0">
                  <c:v>Дотации - 126643,3</c:v>
                </c:pt>
                <c:pt idx="1">
                  <c:v>Субсидии - 260894,8</c:v>
                </c:pt>
                <c:pt idx="2">
                  <c:v>Субвенции - 222161,1</c:v>
                </c:pt>
                <c:pt idx="3">
                  <c:v>Межбюджетные трансферты - 75265</c:v>
                </c:pt>
              </c:strCache>
            </c:strRef>
          </c:cat>
          <c:val>
            <c:numRef>
              <c:f>Лист1!$B$2:$B$5</c:f>
              <c:numCache>
                <c:formatCode>General</c:formatCode>
                <c:ptCount val="4"/>
                <c:pt idx="0">
                  <c:v>18.5</c:v>
                </c:pt>
                <c:pt idx="1">
                  <c:v>38.1</c:v>
                </c:pt>
                <c:pt idx="2">
                  <c:v>32.4</c:v>
                </c:pt>
                <c:pt idx="3">
                  <c:v>11</c:v>
                </c:pt>
              </c:numCache>
            </c:numRef>
          </c:val>
          <c:extLst>
            <c:ext xmlns:c16="http://schemas.microsoft.com/office/drawing/2014/chart" uri="{C3380CC4-5D6E-409C-BE32-E72D297353CC}">
              <c16:uniqueId val="{00000003-7B24-4F9A-8835-DE58EA10FD8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708300929526353"/>
          <c:y val="0.13458237647671586"/>
          <c:w val="0.33409852608969487"/>
          <c:h val="0.7559991412503316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ru-RU" dirty="0"/>
              <a:t>Общая сумма доходов 876962,2 тыс. руб.</a:t>
            </a:r>
          </a:p>
        </c:rich>
      </c:tx>
      <c:layout>
        <c:manualLayout>
          <c:xMode val="edge"/>
          <c:yMode val="edge"/>
          <c:x val="0.19753027441395402"/>
          <c:y val="1.6096250743381453E-2"/>
        </c:manualLayout>
      </c:layout>
      <c:overlay val="0"/>
    </c:title>
    <c:autoTitleDeleted val="0"/>
    <c:plotArea>
      <c:layout>
        <c:manualLayout>
          <c:layoutTarget val="inner"/>
          <c:xMode val="edge"/>
          <c:yMode val="edge"/>
          <c:x val="0"/>
          <c:y val="0.35942201247045608"/>
          <c:w val="0.65222152666527555"/>
          <c:h val="0.55834568609576107"/>
        </c:manualLayout>
      </c:layout>
      <c:pieChart>
        <c:varyColors val="1"/>
        <c:ser>
          <c:idx val="0"/>
          <c:order val="0"/>
          <c:tx>
            <c:strRef>
              <c:f>Лист1!$B$1</c:f>
              <c:strCache>
                <c:ptCount val="1"/>
                <c:pt idx="0">
                  <c:v>Столбец1</c:v>
                </c:pt>
              </c:strCache>
            </c:strRef>
          </c:tx>
          <c:explosion val="23"/>
          <c:dLbls>
            <c:dLbl>
              <c:idx val="0"/>
              <c:layout>
                <c:manualLayout>
                  <c:x val="-0.12663625327250655"/>
                  <c:y val="9.9568655233132394E-2"/>
                </c:manualLayout>
              </c:layout>
              <c:tx>
                <c:rich>
                  <a:bodyPr/>
                  <a:lstStyle/>
                  <a:p>
                    <a:r>
                      <a:rPr lang="en-US" sz="1800" dirty="0"/>
                      <a:t>191998</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B341-4DA8-934C-9BB4924E1B3B}"/>
                </c:ext>
              </c:extLst>
            </c:dLbl>
            <c:dLbl>
              <c:idx val="1"/>
              <c:layout>
                <c:manualLayout>
                  <c:x val="0.19857195269946093"/>
                  <c:y val="-0.10589139258499433"/>
                </c:manualLayout>
              </c:layout>
              <c:tx>
                <c:rich>
                  <a:bodyPr/>
                  <a:lstStyle/>
                  <a:p>
                    <a:pPr>
                      <a:defRPr sz="1800" baseline="0"/>
                    </a:pPr>
                    <a:r>
                      <a:rPr lang="en-US" sz="1700" baseline="0" dirty="0"/>
                      <a:t>684964,2</a:t>
                    </a:r>
                  </a:p>
                </c:rich>
              </c:tx>
              <c:spPr/>
              <c:showLegendKey val="0"/>
              <c:showVal val="1"/>
              <c:showCatName val="0"/>
              <c:showSerName val="0"/>
              <c:showPercent val="1"/>
              <c:showBubbleSize val="0"/>
              <c:extLst>
                <c:ext xmlns:c15="http://schemas.microsoft.com/office/drawing/2012/chart" uri="{CE6537A1-D6FC-4f65-9D91-7224C49458BB}">
                  <c15:layout>
                    <c:manualLayout>
                      <c:w val="0.2393531453729574"/>
                      <c:h val="0.10992880547519074"/>
                    </c:manualLayout>
                  </c15:layout>
                  <c15:showDataLabelsRange val="0"/>
                </c:ext>
                <c:ext xmlns:c16="http://schemas.microsoft.com/office/drawing/2014/chart" uri="{C3380CC4-5D6E-409C-BE32-E72D297353CC}">
                  <c16:uniqueId val="{00000001-B341-4DA8-934C-9BB4924E1B3B}"/>
                </c:ext>
              </c:extLst>
            </c:dLbl>
            <c:spPr>
              <a:noFill/>
              <a:ln>
                <a:noFill/>
              </a:ln>
              <a:effectLst/>
            </c:spPr>
            <c:txPr>
              <a:bodyPr/>
              <a:lstStyle/>
              <a:p>
                <a:pPr>
                  <a:defRPr sz="1800"/>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191998</c:v>
                </c:pt>
                <c:pt idx="1">
                  <c:v>684962.2</c:v>
                </c:pt>
              </c:numCache>
            </c:numRef>
          </c:val>
          <c:extLst>
            <c:ext xmlns:c16="http://schemas.microsoft.com/office/drawing/2014/chart" uri="{C3380CC4-5D6E-409C-BE32-E72D297353CC}">
              <c16:uniqueId val="{00000002-B341-4DA8-934C-9BB4924E1B3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8869408849928814"/>
          <c:y val="0.17849710001780622"/>
          <c:w val="0.51130591150071192"/>
          <c:h val="0.82150289998219372"/>
        </c:manualLayout>
      </c:layout>
      <c:overlay val="0"/>
      <c:txPr>
        <a:bodyPr/>
        <a:lstStyle/>
        <a:p>
          <a:pPr>
            <a:defRPr sz="2000" b="1"/>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ru-RU"/>
              <a:t>Уровень дотационности</a:t>
            </a:r>
          </a:p>
        </c:rich>
      </c:tx>
      <c:layout>
        <c:manualLayout>
          <c:xMode val="edge"/>
          <c:yMode val="edge"/>
          <c:x val="0.19753027441395402"/>
          <c:y val="1.6096250743381453E-2"/>
        </c:manualLayout>
      </c:layout>
      <c:overlay val="0"/>
    </c:title>
    <c:autoTitleDeleted val="0"/>
    <c:plotArea>
      <c:layout>
        <c:manualLayout>
          <c:layoutTarget val="inner"/>
          <c:xMode val="edge"/>
          <c:yMode val="edge"/>
          <c:x val="6.4740629215109133E-2"/>
          <c:y val="0.31582982408347426"/>
          <c:w val="0.50163436410962259"/>
          <c:h val="0.44317640505697237"/>
        </c:manualLayout>
      </c:layout>
      <c:pieChart>
        <c:varyColors val="1"/>
        <c:ser>
          <c:idx val="0"/>
          <c:order val="0"/>
          <c:tx>
            <c:strRef>
              <c:f>Лист1!$B$1</c:f>
              <c:strCache>
                <c:ptCount val="1"/>
                <c:pt idx="0">
                  <c:v>Безвозмездные поступления</c:v>
                </c:pt>
              </c:strCache>
            </c:strRef>
          </c:tx>
          <c:cat>
            <c:strRef>
              <c:f>Лист1!$A$2:$A$3</c:f>
              <c:strCache>
                <c:ptCount val="2"/>
                <c:pt idx="0">
                  <c:v>Собственные доходы</c:v>
                </c:pt>
                <c:pt idx="1">
                  <c:v>Дотации</c:v>
                </c:pt>
              </c:strCache>
            </c:strRef>
          </c:cat>
          <c:val>
            <c:numRef>
              <c:f>Лист1!$B$2:$B$3</c:f>
              <c:numCache>
                <c:formatCode>General</c:formatCode>
                <c:ptCount val="2"/>
                <c:pt idx="0">
                  <c:v>191998</c:v>
                </c:pt>
                <c:pt idx="1">
                  <c:v>126643.3</c:v>
                </c:pt>
              </c:numCache>
            </c:numRef>
          </c:val>
          <c:extLst>
            <c:ext xmlns:c16="http://schemas.microsoft.com/office/drawing/2014/chart" uri="{C3380CC4-5D6E-409C-BE32-E72D297353CC}">
              <c16:uniqueId val="{00000000-5863-45E9-BEE7-3334FDD6625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4231646457112048"/>
          <c:y val="0.35245037461591089"/>
          <c:w val="0.4576835517301196"/>
          <c:h val="0.64754957782468781"/>
        </c:manualLayout>
      </c:layout>
      <c:overlay val="0"/>
      <c:txPr>
        <a:bodyPr/>
        <a:lstStyle/>
        <a:p>
          <a:pPr>
            <a:defRPr sz="2000" b="1"/>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dirty="0"/>
              <a:t>Расходы на 2026 год</a:t>
            </a:r>
          </a:p>
        </c:rich>
      </c:tx>
      <c:overlay val="0"/>
    </c:title>
    <c:autoTitleDeleted val="0"/>
    <c:plotArea>
      <c:layout>
        <c:manualLayout>
          <c:layoutTarget val="inner"/>
          <c:xMode val="edge"/>
          <c:yMode val="edge"/>
          <c:x val="1.5277779448576088E-2"/>
          <c:y val="0.16309273840769911"/>
          <c:w val="0.60586795777208635"/>
          <c:h val="0.80782385535141465"/>
        </c:manualLayout>
      </c:layout>
      <c:pieChart>
        <c:varyColors val="1"/>
        <c:ser>
          <c:idx val="0"/>
          <c:order val="0"/>
          <c:tx>
            <c:strRef>
              <c:f>Лист1!$B$1</c:f>
              <c:strCache>
                <c:ptCount val="1"/>
                <c:pt idx="0">
                  <c:v>Столбец1</c:v>
                </c:pt>
              </c:strCache>
            </c:strRef>
          </c:tx>
          <c:explosion val="16"/>
          <c:dLbls>
            <c:dLbl>
              <c:idx val="0"/>
              <c:tx>
                <c:rich>
                  <a:bodyPr/>
                  <a:lstStyle/>
                  <a:p>
                    <a:r>
                      <a:rPr lang="en-US" dirty="0"/>
                      <a:t>10,4%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DD-4217-80B1-FFD560217C9E}"/>
                </c:ext>
              </c:extLst>
            </c:dLbl>
            <c:dLbl>
              <c:idx val="1"/>
              <c:layout>
                <c:manualLayout>
                  <c:x val="-4.0362865306525129E-2"/>
                  <c:y val="-2.1539953339165939E-2"/>
                </c:manualLayout>
              </c:layout>
              <c:tx>
                <c:rich>
                  <a:bodyPr/>
                  <a:lstStyle/>
                  <a:p>
                    <a:fld id="{0EDA4D5F-B912-4AAB-8FF7-AD70987DD0E9}" type="VALUE">
                      <a:rPr lang="en-US" smtClean="0"/>
                      <a:pPr/>
                      <a:t>[ЗНАЧЕНИЕ]</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DD-4217-80B1-FFD560217C9E}"/>
                </c:ext>
              </c:extLst>
            </c:dLbl>
            <c:dLbl>
              <c:idx val="2"/>
              <c:layout>
                <c:manualLayout>
                  <c:x val="1.2934603339304827E-2"/>
                  <c:y val="-1.4263196267133292E-2"/>
                </c:manualLayout>
              </c:layout>
              <c:tx>
                <c:rich>
                  <a:bodyPr/>
                  <a:lstStyle/>
                  <a:p>
                    <a:fld id="{A7E174B4-B5C0-477F-98B7-1BDB40EAD072}" type="VALUE">
                      <a:rPr lang="en-US" smtClean="0"/>
                      <a:pPr/>
                      <a:t>[ЗНАЧЕНИЕ]</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DD-4217-80B1-FFD560217C9E}"/>
                </c:ext>
              </c:extLst>
            </c:dLbl>
            <c:dLbl>
              <c:idx val="3"/>
              <c:tx>
                <c:rich>
                  <a:bodyPr/>
                  <a:lstStyle/>
                  <a:p>
                    <a:fld id="{7013F3FB-BA72-4F56-947F-A61F7357AB4C}" type="VALUE">
                      <a:rPr lang="en-US" smtClean="0"/>
                      <a:pPr/>
                      <a:t>[ЗНАЧЕНИЕ]</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DD-4217-80B1-FFD560217C9E}"/>
                </c:ext>
              </c:extLst>
            </c:dLbl>
            <c:dLbl>
              <c:idx val="4"/>
              <c:tx>
                <c:rich>
                  <a:bodyPr/>
                  <a:lstStyle/>
                  <a:p>
                    <a:fld id="{26E86EFA-359A-40F3-8F99-A9303C49968B}" type="VALUE">
                      <a:rPr lang="en-US" smtClean="0"/>
                      <a:pPr/>
                      <a:t>[ЗНАЧЕНИЕ]</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DD-4217-80B1-FFD560217C9E}"/>
                </c:ext>
              </c:extLst>
            </c:dLbl>
            <c:dLbl>
              <c:idx val="5"/>
              <c:delete val="1"/>
              <c:extLst>
                <c:ext xmlns:c15="http://schemas.microsoft.com/office/drawing/2012/chart" uri="{CE6537A1-D6FC-4f65-9D91-7224C49458BB}"/>
                <c:ext xmlns:c16="http://schemas.microsoft.com/office/drawing/2014/chart" uri="{C3380CC4-5D6E-409C-BE32-E72D297353CC}">
                  <c16:uniqueId val="{00000005-1DDD-4217-80B1-FFD560217C9E}"/>
                </c:ext>
              </c:extLst>
            </c:dLbl>
            <c:dLbl>
              <c:idx val="6"/>
              <c:tx>
                <c:rich>
                  <a:bodyPr/>
                  <a:lstStyle/>
                  <a:p>
                    <a:fld id="{CBF93915-21B3-4432-A12E-2E6E72159F96}" type="VALUE">
                      <a:rPr lang="en-US" smtClean="0"/>
                      <a:pPr/>
                      <a:t>[ЗНАЧЕНИЕ]</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DDD-4217-80B1-FFD560217C9E}"/>
                </c:ext>
              </c:extLst>
            </c:dLbl>
            <c:dLbl>
              <c:idx val="7"/>
              <c:tx>
                <c:rich>
                  <a:bodyPr wrap="square" lIns="38100" tIns="19050" rIns="38100" bIns="19050" anchor="ctr">
                    <a:spAutoFit/>
                  </a:bodyPr>
                  <a:lstStyle/>
                  <a:p>
                    <a:pPr>
                      <a:defRPr/>
                    </a:pPr>
                    <a:fld id="{56292B36-6C87-43E7-9789-8C7CAEEC8D69}" type="VALUE">
                      <a:rPr lang="en-US" smtClean="0"/>
                      <a:pPr>
                        <a:defRPr/>
                      </a:pPr>
                      <a:t>[ЗНАЧЕНИЕ]</a:t>
                    </a:fld>
                    <a:r>
                      <a:rPr lang="en-US"/>
                      <a:t>%</a:t>
                    </a:r>
                  </a:p>
                </c:rich>
              </c:tx>
              <c:numFmt formatCode="General"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DDD-4217-80B1-FFD560217C9E}"/>
                </c:ext>
              </c:extLst>
            </c:dLbl>
            <c:dLbl>
              <c:idx val="8"/>
              <c:layout>
                <c:manualLayout>
                  <c:x val="1.9489722166417534E-2"/>
                  <c:y val="-1.3065179352580945E-2"/>
                </c:manualLayout>
              </c:layout>
              <c:tx>
                <c:rich>
                  <a:bodyPr/>
                  <a:lstStyle/>
                  <a:p>
                    <a:fld id="{5F8DE245-C411-461C-A1E6-099CCA473665}" type="VALUE">
                      <a:rPr lang="en-US" smtClean="0"/>
                      <a:pPr/>
                      <a:t>[ЗНАЧЕНИЕ]</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DDD-4217-80B1-FFD560217C9E}"/>
                </c:ext>
              </c:extLst>
            </c:dLbl>
            <c:dLbl>
              <c:idx val="9"/>
              <c:delete val="1"/>
              <c:extLst>
                <c:ext xmlns:c15="http://schemas.microsoft.com/office/drawing/2012/chart" uri="{CE6537A1-D6FC-4f65-9D91-7224C49458BB}"/>
                <c:ext xmlns:c16="http://schemas.microsoft.com/office/drawing/2014/chart" uri="{C3380CC4-5D6E-409C-BE32-E72D297353CC}">
                  <c16:uniqueId val="{00000009-1DDD-4217-80B1-FFD560217C9E}"/>
                </c:ext>
              </c:extLst>
            </c:dLbl>
            <c:dLbl>
              <c:idx val="10"/>
              <c:delete val="1"/>
              <c:extLst>
                <c:ext xmlns:c15="http://schemas.microsoft.com/office/drawing/2012/chart" uri="{CE6537A1-D6FC-4f65-9D91-7224C49458BB}"/>
                <c:ext xmlns:c16="http://schemas.microsoft.com/office/drawing/2014/chart" uri="{C3380CC4-5D6E-409C-BE32-E72D297353CC}">
                  <c16:uniqueId val="{0000000A-1DDD-4217-80B1-FFD560217C9E}"/>
                </c:ext>
              </c:extLst>
            </c:dLbl>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и кинематография</c:v>
                </c:pt>
                <c:pt idx="8">
                  <c:v>Социальная политика</c:v>
                </c:pt>
                <c:pt idx="9">
                  <c:v>Физическая культура и спорт</c:v>
                </c:pt>
                <c:pt idx="10">
                  <c:v>Обслуживание муниципального долга</c:v>
                </c:pt>
              </c:strCache>
            </c:strRef>
          </c:cat>
          <c:val>
            <c:numRef>
              <c:f>Лист1!$B$2:$B$12</c:f>
              <c:numCache>
                <c:formatCode>0.0</c:formatCode>
                <c:ptCount val="11"/>
                <c:pt idx="0">
                  <c:v>10.4</c:v>
                </c:pt>
                <c:pt idx="1">
                  <c:v>0.2</c:v>
                </c:pt>
                <c:pt idx="2">
                  <c:v>0.5</c:v>
                </c:pt>
                <c:pt idx="3">
                  <c:v>5.8</c:v>
                </c:pt>
                <c:pt idx="4">
                  <c:v>11.4</c:v>
                </c:pt>
                <c:pt idx="6">
                  <c:v>56.6</c:v>
                </c:pt>
                <c:pt idx="7">
                  <c:v>13.9</c:v>
                </c:pt>
                <c:pt idx="8">
                  <c:v>1.2</c:v>
                </c:pt>
              </c:numCache>
            </c:numRef>
          </c:val>
          <c:extLst>
            <c:ext xmlns:c16="http://schemas.microsoft.com/office/drawing/2014/chart" uri="{C3380CC4-5D6E-409C-BE32-E72D297353CC}">
              <c16:uniqueId val="{0000000D-1DDD-4217-80B1-FFD560217C9E}"/>
            </c:ext>
          </c:extLst>
        </c:ser>
        <c:dLbls>
          <c:showLegendKey val="0"/>
          <c:showVal val="1"/>
          <c:showCatName val="0"/>
          <c:showSerName val="0"/>
          <c:showPercent val="0"/>
          <c:showBubbleSize val="0"/>
          <c:showLeaderLines val="1"/>
        </c:dLbls>
        <c:firstSliceAng val="335"/>
      </c:pieChart>
    </c:plotArea>
    <c:legend>
      <c:legendPos val="r"/>
      <c:layout>
        <c:manualLayout>
          <c:xMode val="edge"/>
          <c:yMode val="edge"/>
          <c:x val="0.67986107610029534"/>
          <c:y val="7.3213764946048736E-3"/>
          <c:w val="0.31875003485892772"/>
          <c:h val="0.99267862350539515"/>
        </c:manualLayout>
      </c:layout>
      <c:overlay val="0"/>
      <c:txPr>
        <a:bodyPr/>
        <a:lstStyle/>
        <a:p>
          <a:pPr>
            <a:defRPr sz="1400" kern="0" spc="-100" baseline="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01031430559091E-2"/>
          <c:y val="3.437500000000001E-2"/>
          <c:w val="0.59486620678764068"/>
          <c:h val="0.84093233267716561"/>
        </c:manualLayout>
      </c:layout>
      <c:barChart>
        <c:barDir val="bar"/>
        <c:grouping val="clustered"/>
        <c:varyColors val="0"/>
        <c:ser>
          <c:idx val="0"/>
          <c:order val="0"/>
          <c:tx>
            <c:strRef>
              <c:f>Лист1!$B$1</c:f>
              <c:strCache>
                <c:ptCount val="1"/>
                <c:pt idx="0">
                  <c:v>Развитие образования и воспитание</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trendline>
            <c:trendlineType val="linear"/>
            <c:dispRSqr val="0"/>
            <c:dispEq val="0"/>
          </c:trendline>
          <c:cat>
            <c:strRef>
              <c:f>Лист1!$A$2</c:f>
              <c:strCache>
                <c:ptCount val="1"/>
                <c:pt idx="0">
                  <c:v>Муниципальные программы</c:v>
                </c:pt>
              </c:strCache>
            </c:strRef>
          </c:cat>
          <c:val>
            <c:numRef>
              <c:f>Лист1!$B$2</c:f>
              <c:numCache>
                <c:formatCode>General</c:formatCode>
                <c:ptCount val="1"/>
                <c:pt idx="0">
                  <c:v>506861.7</c:v>
                </c:pt>
              </c:numCache>
            </c:numRef>
          </c:val>
          <c:extLst>
            <c:ext xmlns:c16="http://schemas.microsoft.com/office/drawing/2014/chart" uri="{C3380CC4-5D6E-409C-BE32-E72D297353CC}">
              <c16:uniqueId val="{00000002-47BB-482F-9212-7D9669D8DC27}"/>
            </c:ext>
          </c:extLst>
        </c:ser>
        <c:ser>
          <c:idx val="1"/>
          <c:order val="1"/>
          <c:tx>
            <c:strRef>
              <c:f>Лист1!$C$1</c:f>
              <c:strCache>
                <c:ptCount val="1"/>
                <c:pt idx="0">
                  <c:v>Охрана здоровья и формирование здорового образа жизни населения</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Лист1!$C$2</c:f>
              <c:numCache>
                <c:formatCode>General</c:formatCode>
                <c:ptCount val="1"/>
                <c:pt idx="0">
                  <c:v>200</c:v>
                </c:pt>
              </c:numCache>
            </c:numRef>
          </c:val>
          <c:extLst>
            <c:ext xmlns:c16="http://schemas.microsoft.com/office/drawing/2014/chart" uri="{C3380CC4-5D6E-409C-BE32-E72D297353CC}">
              <c16:uniqueId val="{00000003-47BB-482F-9212-7D9669D8DC27}"/>
            </c:ext>
          </c:extLst>
        </c:ser>
        <c:ser>
          <c:idx val="2"/>
          <c:order val="2"/>
          <c:tx>
            <c:strRef>
              <c:f>Лист1!$D$1</c:f>
              <c:strCache>
                <c:ptCount val="1"/>
                <c:pt idx="0">
                  <c:v>Развитие культуры</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Лист1!$D$2</c:f>
              <c:numCache>
                <c:formatCode>General</c:formatCode>
                <c:ptCount val="1"/>
                <c:pt idx="0">
                  <c:v>124227.3</c:v>
                </c:pt>
              </c:numCache>
            </c:numRef>
          </c:val>
          <c:extLst>
            <c:ext xmlns:c16="http://schemas.microsoft.com/office/drawing/2014/chart" uri="{C3380CC4-5D6E-409C-BE32-E72D297353CC}">
              <c16:uniqueId val="{00000004-47BB-482F-9212-7D9669D8DC27}"/>
            </c:ext>
          </c:extLst>
        </c:ser>
        <c:ser>
          <c:idx val="3"/>
          <c:order val="3"/>
          <c:tx>
            <c:strRef>
              <c:f>Лист1!$E$1</c:f>
              <c:strCache>
                <c:ptCount val="1"/>
                <c:pt idx="0">
                  <c:v>Социальная поддержка населения</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Лист1!$E$2</c:f>
              <c:numCache>
                <c:formatCode>General</c:formatCode>
                <c:ptCount val="1"/>
                <c:pt idx="0">
                  <c:v>8558.7999999999993</c:v>
                </c:pt>
              </c:numCache>
            </c:numRef>
          </c:val>
          <c:extLst>
            <c:ext xmlns:c16="http://schemas.microsoft.com/office/drawing/2014/chart" uri="{C3380CC4-5D6E-409C-BE32-E72D297353CC}">
              <c16:uniqueId val="{00000005-47BB-482F-9212-7D9669D8DC27}"/>
            </c:ext>
          </c:extLst>
        </c:ser>
        <c:ser>
          <c:idx val="4"/>
          <c:order val="4"/>
          <c:tx>
            <c:strRef>
              <c:f>Лист1!$F$1</c:f>
              <c:strCache>
                <c:ptCount val="1"/>
                <c:pt idx="0">
                  <c:v>Создание условий для устойчивого экономического развития</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Лист1!$F$2</c:f>
              <c:numCache>
                <c:formatCode>General</c:formatCode>
                <c:ptCount val="1"/>
                <c:pt idx="0">
                  <c:v>150</c:v>
                </c:pt>
              </c:numCache>
            </c:numRef>
          </c:val>
          <c:extLst>
            <c:ext xmlns:c16="http://schemas.microsoft.com/office/drawing/2014/chart" uri="{C3380CC4-5D6E-409C-BE32-E72D297353CC}">
              <c16:uniqueId val="{00000006-47BB-482F-9212-7D9669D8DC27}"/>
            </c:ext>
          </c:extLst>
        </c:ser>
        <c:ser>
          <c:idx val="5"/>
          <c:order val="5"/>
          <c:tx>
            <c:strRef>
              <c:f>Лист1!$G$1</c:f>
              <c:strCache>
                <c:ptCount val="1"/>
                <c:pt idx="0">
                  <c:v>Безопасность</c:v>
                </c:pt>
              </c:strCache>
            </c:strRef>
          </c:tx>
          <c:spPr>
            <a:effectLst>
              <a:glow rad="101600">
                <a:schemeClr val="accent3">
                  <a:satMod val="175000"/>
                  <a:alpha val="40000"/>
                </a:schemeClr>
              </a:glow>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Лист1!$G$2</c:f>
              <c:numCache>
                <c:formatCode>General</c:formatCode>
                <c:ptCount val="1"/>
                <c:pt idx="0">
                  <c:v>463</c:v>
                </c:pt>
              </c:numCache>
            </c:numRef>
          </c:val>
          <c:extLst>
            <c:ext xmlns:c16="http://schemas.microsoft.com/office/drawing/2014/chart" uri="{C3380CC4-5D6E-409C-BE32-E72D297353CC}">
              <c16:uniqueId val="{00000007-47BB-482F-9212-7D9669D8DC27}"/>
            </c:ext>
          </c:extLst>
        </c:ser>
        <c:ser>
          <c:idx val="6"/>
          <c:order val="6"/>
          <c:tx>
            <c:strRef>
              <c:f>Лист1!$H$1</c:f>
              <c:strCache>
                <c:ptCount val="1"/>
                <c:pt idx="0">
                  <c:v>Муниципальное хозяйство</c:v>
                </c:pt>
              </c:strCache>
            </c:strRef>
          </c:tx>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BB-482F-9212-7D9669D8DC27}"/>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Лист1!$H$2</c:f>
              <c:numCache>
                <c:formatCode>General</c:formatCode>
                <c:ptCount val="1"/>
                <c:pt idx="0">
                  <c:v>153646</c:v>
                </c:pt>
              </c:numCache>
            </c:numRef>
          </c:val>
          <c:extLst>
            <c:ext xmlns:c16="http://schemas.microsoft.com/office/drawing/2014/chart" uri="{C3380CC4-5D6E-409C-BE32-E72D297353CC}">
              <c16:uniqueId val="{00000009-47BB-482F-9212-7D9669D8DC27}"/>
            </c:ext>
          </c:extLst>
        </c:ser>
        <c:ser>
          <c:idx val="7"/>
          <c:order val="7"/>
          <c:tx>
            <c:strRef>
              <c:f>Лист1!$I$1</c:f>
              <c:strCache>
                <c:ptCount val="1"/>
                <c:pt idx="0">
                  <c:v>Энергосбережение и повышение энергетической эффективности</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Лист1!$I$2</c:f>
              <c:numCache>
                <c:formatCode>General</c:formatCode>
                <c:ptCount val="1"/>
                <c:pt idx="0">
                  <c:v>879.9</c:v>
                </c:pt>
              </c:numCache>
            </c:numRef>
          </c:val>
          <c:extLst>
            <c:ext xmlns:c16="http://schemas.microsoft.com/office/drawing/2014/chart" uri="{C3380CC4-5D6E-409C-BE32-E72D297353CC}">
              <c16:uniqueId val="{0000000A-47BB-482F-9212-7D9669D8DC27}"/>
            </c:ext>
          </c:extLst>
        </c:ser>
        <c:ser>
          <c:idx val="8"/>
          <c:order val="8"/>
          <c:tx>
            <c:strRef>
              <c:f>Лист1!$J$1</c:f>
              <c:strCache>
                <c:ptCount val="1"/>
                <c:pt idx="0">
                  <c:v>Муниципальное Управление</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Лист1!$J$2</c:f>
              <c:numCache>
                <c:formatCode>General</c:formatCode>
                <c:ptCount val="1"/>
                <c:pt idx="0">
                  <c:v>92036.9</c:v>
                </c:pt>
              </c:numCache>
            </c:numRef>
          </c:val>
          <c:extLst>
            <c:ext xmlns:c16="http://schemas.microsoft.com/office/drawing/2014/chart" uri="{C3380CC4-5D6E-409C-BE32-E72D297353CC}">
              <c16:uniqueId val="{0000000B-47BB-482F-9212-7D9669D8DC27}"/>
            </c:ext>
          </c:extLst>
        </c:ser>
        <c:ser>
          <c:idx val="9"/>
          <c:order val="9"/>
          <c:tx>
            <c:strRef>
              <c:f>Лист1!$K$1</c:f>
              <c:strCache>
                <c:ptCount val="1"/>
                <c:pt idx="0">
                  <c:v>Безопасный труд</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Лист1!$K$2</c:f>
              <c:numCache>
                <c:formatCode>General</c:formatCode>
                <c:ptCount val="1"/>
                <c:pt idx="0">
                  <c:v>42</c:v>
                </c:pt>
              </c:numCache>
            </c:numRef>
          </c:val>
          <c:extLst>
            <c:ext xmlns:c16="http://schemas.microsoft.com/office/drawing/2014/chart" uri="{C3380CC4-5D6E-409C-BE32-E72D297353CC}">
              <c16:uniqueId val="{0000000C-47BB-482F-9212-7D9669D8DC27}"/>
            </c:ext>
          </c:extLst>
        </c:ser>
        <c:ser>
          <c:idx val="10"/>
          <c:order val="10"/>
          <c:tx>
            <c:strRef>
              <c:f>Лист1!$L$1</c:f>
              <c:strCache>
                <c:ptCount val="1"/>
                <c:pt idx="0">
                  <c:v>Противодействие немедицинскому потреблению наркотических средств и их незаконному обороту</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Лист1!$L$2</c:f>
              <c:numCache>
                <c:formatCode>General</c:formatCode>
                <c:ptCount val="1"/>
                <c:pt idx="0">
                  <c:v>20</c:v>
                </c:pt>
              </c:numCache>
            </c:numRef>
          </c:val>
          <c:extLst>
            <c:ext xmlns:c16="http://schemas.microsoft.com/office/drawing/2014/chart" uri="{C3380CC4-5D6E-409C-BE32-E72D297353CC}">
              <c16:uniqueId val="{0000000D-47BB-482F-9212-7D9669D8DC27}"/>
            </c:ext>
          </c:extLst>
        </c:ser>
        <c:ser>
          <c:idx val="11"/>
          <c:order val="11"/>
          <c:tx>
            <c:strRef>
              <c:f>Лист1!$M$1</c:f>
              <c:strCache>
                <c:ptCount val="1"/>
                <c:pt idx="0">
                  <c:v>Комплексное развитие сельских территорий</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Муниципальные программы</c:v>
                </c:pt>
              </c:strCache>
            </c:strRef>
          </c:cat>
          <c:val>
            <c:numRef>
              <c:f>Лист1!$M$2</c:f>
              <c:numCache>
                <c:formatCode>General</c:formatCode>
                <c:ptCount val="1"/>
                <c:pt idx="0">
                  <c:v>103</c:v>
                </c:pt>
              </c:numCache>
            </c:numRef>
          </c:val>
          <c:extLst>
            <c:ext xmlns:c16="http://schemas.microsoft.com/office/drawing/2014/chart" uri="{C3380CC4-5D6E-409C-BE32-E72D297353CC}">
              <c16:uniqueId val="{0000000E-47BB-482F-9212-7D9669D8DC27}"/>
            </c:ext>
          </c:extLst>
        </c:ser>
        <c:ser>
          <c:idx val="12"/>
          <c:order val="12"/>
          <c:tx>
            <c:strRef>
              <c:f>Лист1!$N$1</c:f>
              <c:strCache>
                <c:ptCount val="1"/>
                <c:pt idx="0">
                  <c:v>Непрограммные направления деятельности</c:v>
                </c:pt>
              </c:strCache>
            </c:strRef>
          </c:tx>
          <c:invertIfNegative val="0"/>
          <c:dLbls>
            <c:dLbl>
              <c:idx val="0"/>
              <c:layout>
                <c:manualLayout>
                  <c:x val="-0.43778129836502711"/>
                  <c:y val="4.2005591704987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E6-4F5F-B873-854F767CC7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c:f>
              <c:strCache>
                <c:ptCount val="1"/>
                <c:pt idx="0">
                  <c:v>Муниципальные программы</c:v>
                </c:pt>
              </c:strCache>
            </c:strRef>
          </c:cat>
          <c:val>
            <c:numRef>
              <c:f>Лист1!$N$2</c:f>
              <c:numCache>
                <c:formatCode>General</c:formatCode>
                <c:ptCount val="1"/>
                <c:pt idx="0">
                  <c:v>8973.4</c:v>
                </c:pt>
              </c:numCache>
            </c:numRef>
          </c:val>
          <c:extLst>
            <c:ext xmlns:c16="http://schemas.microsoft.com/office/drawing/2014/chart" uri="{C3380CC4-5D6E-409C-BE32-E72D297353CC}">
              <c16:uniqueId val="{00000002-F3E6-4F5F-B873-854F767CC749}"/>
            </c:ext>
          </c:extLst>
        </c:ser>
        <c:dLbls>
          <c:showLegendKey val="0"/>
          <c:showVal val="0"/>
          <c:showCatName val="0"/>
          <c:showSerName val="0"/>
          <c:showPercent val="0"/>
          <c:showBubbleSize val="0"/>
        </c:dLbls>
        <c:gapWidth val="51"/>
        <c:overlap val="-10"/>
        <c:axId val="169537536"/>
        <c:axId val="169539072"/>
      </c:barChart>
      <c:catAx>
        <c:axId val="169537536"/>
        <c:scaling>
          <c:orientation val="minMax"/>
        </c:scaling>
        <c:delete val="1"/>
        <c:axPos val="l"/>
        <c:numFmt formatCode="General" sourceLinked="0"/>
        <c:majorTickMark val="out"/>
        <c:minorTickMark val="none"/>
        <c:tickLblPos val="none"/>
        <c:crossAx val="169539072"/>
        <c:crossesAt val="0.5"/>
        <c:auto val="1"/>
        <c:lblAlgn val="ctr"/>
        <c:lblOffset val="100"/>
        <c:noMultiLvlLbl val="0"/>
      </c:catAx>
      <c:valAx>
        <c:axId val="169539072"/>
        <c:scaling>
          <c:logBase val="5"/>
          <c:orientation val="minMax"/>
          <c:max val="184544.5"/>
        </c:scaling>
        <c:delete val="0"/>
        <c:axPos val="b"/>
        <c:majorGridlines>
          <c:spPr>
            <a:ln>
              <a:gradFill flip="none" rotWithShape="1">
                <a:gsLst>
                  <a:gs pos="85000">
                    <a:schemeClr val="bg2">
                      <a:lumMod val="44000"/>
                      <a:alpha val="87000"/>
                    </a:schemeClr>
                  </a:gs>
                  <a:gs pos="100000">
                    <a:srgbClr val="FFEBFA"/>
                  </a:gs>
                </a:gsLst>
                <a:lin ang="2700000" scaled="1"/>
                <a:tileRect/>
              </a:gradFill>
            </a:ln>
            <a:effectLst>
              <a:glow rad="101600">
                <a:schemeClr val="accent2">
                  <a:satMod val="175000"/>
                  <a:alpha val="40000"/>
                </a:schemeClr>
              </a:glow>
            </a:effectLst>
          </c:spPr>
        </c:majorGridlines>
        <c:numFmt formatCode="General" sourceLinked="1"/>
        <c:majorTickMark val="out"/>
        <c:minorTickMark val="none"/>
        <c:tickLblPos val="nextTo"/>
        <c:crossAx val="169537536"/>
        <c:crosses val="autoZero"/>
        <c:crossBetween val="between"/>
        <c:majorUnit val="10"/>
        <c:minorUnit val="10"/>
      </c:valAx>
    </c:plotArea>
    <c:legend>
      <c:legendPos val="r"/>
      <c:legendEntry>
        <c:idx val="13"/>
        <c:delete val="1"/>
      </c:legendEntry>
      <c:layout>
        <c:manualLayout>
          <c:xMode val="edge"/>
          <c:yMode val="edge"/>
          <c:x val="0.64042700048789158"/>
          <c:y val="0"/>
          <c:w val="0.32635922839296033"/>
          <c:h val="0.99969752666445499"/>
        </c:manualLayout>
      </c:layout>
      <c:overlay val="0"/>
      <c:txPr>
        <a:bodyPr/>
        <a:lstStyle/>
        <a:p>
          <a:pPr algn="l">
            <a:defRPr sz="1100" b="1" kern="0" spc="-20" baseline="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diagrams/_rels/data7.xml.rels><?xml version="1.0" encoding="UTF-8" standalone="yes"?>
<Relationships xmlns="http://schemas.openxmlformats.org/package/2006/relationships"><Relationship Id="rId1" Type="http://schemas.openxmlformats.org/officeDocument/2006/relationships/hyperlink" Target="mailto:uprfin@kiya.udmr.ru"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mailto:uprfin@kiya.udmr.r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1927D-E003-4E6B-81C7-6399944704FC}" type="doc">
      <dgm:prSet loTypeId="urn:microsoft.com/office/officeart/2005/8/layout/hierarchy2" loCatId="hierarchy" qsTypeId="urn:microsoft.com/office/officeart/2005/8/quickstyle/3d2#1" qsCatId="3D" csTypeId="urn:microsoft.com/office/officeart/2005/8/colors/colorful2" csCatId="colorful" phldr="1"/>
      <dgm:spPr/>
      <dgm:t>
        <a:bodyPr/>
        <a:lstStyle/>
        <a:p>
          <a:endParaRPr lang="ru-RU"/>
        </a:p>
      </dgm:t>
    </dgm:pt>
    <dgm:pt modelId="{E8377A75-F1C4-45CD-A01E-8F2FD9C46611}" type="pres">
      <dgm:prSet presAssocID="{1711927D-E003-4E6B-81C7-6399944704FC}" presName="diagram" presStyleCnt="0">
        <dgm:presLayoutVars>
          <dgm:chPref val="1"/>
          <dgm:dir/>
          <dgm:animOne val="branch"/>
          <dgm:animLvl val="lvl"/>
          <dgm:resizeHandles val="exact"/>
        </dgm:presLayoutVars>
      </dgm:prSet>
      <dgm:spPr/>
    </dgm:pt>
  </dgm:ptLst>
  <dgm:cxnLst>
    <dgm:cxn modelId="{CEB669E1-5809-443F-8BF1-FD8F8D4CAC57}" type="presOf" srcId="{1711927D-E003-4E6B-81C7-6399944704FC}" destId="{E8377A75-F1C4-45CD-A01E-8F2FD9C46611}" srcOrd="0" destOrd="0" presId="urn:microsoft.com/office/officeart/2005/8/layout/hierarchy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ru-RU"/>
        </a:p>
      </dgm:t>
    </dgm:pt>
    <dgm:pt modelId="{99A5C4F0-D990-4D5F-88F9-BBD5D47447B7}">
      <dgm:prSet phldrT="[Текст]" custT="1"/>
      <dgm:spPr/>
      <dgm:t>
        <a:bodyPr/>
        <a:lstStyle/>
        <a:p>
          <a:pPr>
            <a:lnSpc>
              <a:spcPct val="100000"/>
            </a:lnSpc>
          </a:pPr>
          <a:r>
            <a:rPr lang="ru-RU" sz="1400" b="1" dirty="0">
              <a:latin typeface="Arial" pitchFamily="34" charset="0"/>
              <a:cs typeface="Arial" pitchFamily="34" charset="0"/>
            </a:rPr>
            <a:t>Рассмотрение и утверждение бюджета</a:t>
          </a: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dgm:t>
        <a:bodyPr/>
        <a:lstStyle/>
        <a:p>
          <a:endParaRPr lang="ru-RU"/>
        </a:p>
      </dgm:t>
    </dgm:pt>
    <dgm:pt modelId="{597764EF-95D9-446E-BC35-907C1E4AD508}">
      <dgm:prSet phldrT="[Текст]" custT="1"/>
      <dgm:spPr/>
      <dgm:t>
        <a:bodyPr/>
        <a:lstStyle/>
        <a:p>
          <a:pPr>
            <a:lnSpc>
              <a:spcPct val="100000"/>
            </a:lnSpc>
          </a:pPr>
          <a:r>
            <a:rPr lang="ru-RU" sz="1400" b="1" dirty="0">
              <a:latin typeface="Arial" pitchFamily="34" charset="0"/>
              <a:cs typeface="Arial" pitchFamily="34" charset="0"/>
            </a:rPr>
            <a:t>Исполнение бюджета</a:t>
          </a: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dgm:t>
        <a:bodyPr/>
        <a:lstStyle/>
        <a:p>
          <a:endParaRPr lang="ru-RU"/>
        </a:p>
      </dgm:t>
    </dgm:pt>
    <dgm:pt modelId="{4687248D-AB13-4375-8B7C-988C24B0C6D2}">
      <dgm:prSet phldrT="[Текст]" custT="1"/>
      <dgm:spPr/>
      <dgm:t>
        <a:bodyPr/>
        <a:lstStyle/>
        <a:p>
          <a:pPr>
            <a:lnSpc>
              <a:spcPct val="100000"/>
            </a:lnSpc>
          </a:pPr>
          <a:r>
            <a:rPr lang="ru-RU" sz="1400" b="1" dirty="0">
              <a:latin typeface="Arial" pitchFamily="34" charset="0"/>
              <a:cs typeface="Arial" pitchFamily="34" charset="0"/>
            </a:rPr>
            <a:t>Контроль за исполнением бюджета</a:t>
          </a: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dgm:t>
        <a:bodyPr/>
        <a:lstStyle/>
        <a:p>
          <a:endParaRPr lang="ru-RU"/>
        </a:p>
      </dgm:t>
    </dgm:pt>
    <dgm:pt modelId="{324C01D0-7AFA-41C9-89FA-EACA250D8335}">
      <dgm:prSet phldrT="[Текст]" custT="1"/>
      <dgm:spPr/>
      <dgm:t>
        <a:bodyPr/>
        <a:lstStyle/>
        <a:p>
          <a:pPr>
            <a:lnSpc>
              <a:spcPct val="100000"/>
            </a:lnSpc>
          </a:pPr>
          <a:r>
            <a:rPr lang="ru-RU" sz="1400" b="1" dirty="0">
              <a:latin typeface="Arial" pitchFamily="34" charset="0"/>
              <a:cs typeface="Arial" pitchFamily="34" charset="0"/>
            </a:rPr>
            <a:t>Отчет об исполнении бюджета</a:t>
          </a: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dgm:t>
        <a:bodyPr/>
        <a:lstStyle/>
        <a:p>
          <a:endParaRPr lang="ru-RU"/>
        </a:p>
      </dgm:t>
    </dgm:pt>
    <dgm:pt modelId="{91150687-143B-47B2-9BBA-56883FE76A5F}">
      <dgm:prSet phldrT="[Текст]" custT="1"/>
      <dgm:spPr/>
      <dgm:t>
        <a:bodyPr/>
        <a:lstStyle/>
        <a:p>
          <a:pPr>
            <a:lnSpc>
              <a:spcPct val="100000"/>
            </a:lnSpc>
          </a:pPr>
          <a:r>
            <a:rPr lang="ru-RU" sz="1400" b="1" dirty="0">
              <a:latin typeface="Arial" pitchFamily="34" charset="0"/>
              <a:cs typeface="Arial" pitchFamily="34" charset="0"/>
            </a:rPr>
            <a:t>Составление проекта бюджета</a:t>
          </a: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27434" custScaleY="72429" custRadScaleRad="116072" custRadScaleInc="38704">
        <dgm:presLayoutVars>
          <dgm:bulletEnabled val="1"/>
        </dgm:presLayoutVars>
      </dgm:prSet>
      <dgm:spPr/>
    </dgm:pt>
    <dgm:pt modelId="{5A044165-1FDF-45B8-881D-C09173C2E8A1}" type="pres">
      <dgm:prSet presAssocID="{E8EFFFE3-66D6-4ABE-B12B-B52C5760E0B1}" presName="sibTrans" presStyleLbl="node1" presStyleIdx="0" presStyleCnt="5" custLinFactNeighborX="-1782" custLinFactNeighborY="1126"/>
      <dgm:spPr/>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94091" custScaleY="78542" custRadScaleRad="118751" custRadScaleInc="9888">
        <dgm:presLayoutVars>
          <dgm:bulletEnabled val="1"/>
        </dgm:presLayoutVars>
      </dgm:prSet>
      <dgm:spPr/>
    </dgm:pt>
    <dgm:pt modelId="{5CB311D5-D9FF-44A8-BC68-B3DB0E1FC227}" type="pres">
      <dgm:prSet presAssocID="{79401040-E51C-49E3-8F93-B447A5951CF7}" presName="sibTrans" presStyleLbl="node1" presStyleIdx="1" presStyleCnt="5" custLinFactNeighborX="-294" custLinFactNeighborY="1647"/>
      <dgm:spPr/>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96970" custScaleY="72894" custRadScaleRad="97915" custRadScaleInc="-9561">
        <dgm:presLayoutVars>
          <dgm:bulletEnabled val="1"/>
        </dgm:presLayoutVars>
      </dgm:prSet>
      <dgm:spPr/>
    </dgm:pt>
    <dgm:pt modelId="{0C0C8F12-C4C3-40CD-B3D5-824953FAACF3}" type="pres">
      <dgm:prSet presAssocID="{CC6D6144-28C0-4888-A29F-D5B892055AFB}" presName="sibTrans" presStyleLbl="node1" presStyleIdx="2" presStyleCnt="5" custLinFactNeighborX="133" custLinFactNeighborY="605"/>
      <dgm:spPr/>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89470" custScaleY="85085" custRadScaleRad="118644" custRadScaleInc="4282">
        <dgm:presLayoutVars>
          <dgm:bulletEnabled val="1"/>
        </dgm:presLayoutVars>
      </dgm:prSet>
      <dgm:spPr/>
    </dgm:pt>
    <dgm:pt modelId="{78DC0811-6BC0-4448-9A1C-945055CCAEE6}" type="pres">
      <dgm:prSet presAssocID="{6BA30A18-2B5A-4E9F-81D3-D274B22572E4}" presName="sibTrans" presStyleLbl="node1" presStyleIdx="3" presStyleCnt="5"/>
      <dgm:spPr/>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01350" custScaleY="80432" custRadScaleRad="116550" custRadScaleInc="-23737">
        <dgm:presLayoutVars>
          <dgm:bulletEnabled val="1"/>
        </dgm:presLayoutVars>
      </dgm:prSet>
      <dgm:spPr/>
    </dgm:pt>
    <dgm:pt modelId="{3D596900-9661-4F79-92B9-6B021D03520D}" type="pres">
      <dgm:prSet presAssocID="{ACFD5DCA-7BD5-4BEA-99F3-97EEEC8D7B81}" presName="sibTrans" presStyleLbl="node1" presStyleIdx="4" presStyleCnt="5" custLinFactNeighborX="-779" custLinFactNeighborY="775"/>
      <dgm:spPr/>
    </dgm:pt>
  </dgm:ptLst>
  <dgm:cxnLst>
    <dgm:cxn modelId="{85B68E06-CAB7-4215-A302-15AD53786179}" type="presOf" srcId="{ACFD5DCA-7BD5-4BEA-99F3-97EEEC8D7B81}" destId="{3D596900-9661-4F79-92B9-6B021D03520D}" srcOrd="0" destOrd="0" presId="urn:microsoft.com/office/officeart/2005/8/layout/cycle1"/>
    <dgm:cxn modelId="{62C6EE11-5DE7-412E-B286-A95CD5125DEB}" type="presOf" srcId="{324C01D0-7AFA-41C9-89FA-EACA250D8335}" destId="{EA6D6A5F-830B-4016-92AB-5916328771A5}"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73A9AB2A-883D-4A40-97EB-E546C8074D80}" type="presOf" srcId="{597764EF-95D9-446E-BC35-907C1E4AD508}" destId="{5F116F0B-8710-4BA3-9735-93D090168076}" srcOrd="0" destOrd="0" presId="urn:microsoft.com/office/officeart/2005/8/layout/cycle1"/>
    <dgm:cxn modelId="{E9CBD22F-D679-4B32-9265-16AEE4D09831}" type="presOf" srcId="{CC6D6144-28C0-4888-A29F-D5B892055AFB}" destId="{0C0C8F12-C4C3-40CD-B3D5-824953FAACF3}" srcOrd="0" destOrd="0" presId="urn:microsoft.com/office/officeart/2005/8/layout/cycle1"/>
    <dgm:cxn modelId="{2F52AA31-7A89-4AC8-814F-F2C9450C67EB}" type="presOf" srcId="{4687248D-AB13-4375-8B7C-988C24B0C6D2}" destId="{C63F477F-2B93-435D-A8BF-018D8EA2B7C7}"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7337C562-F5E7-4730-8A24-01844693D304}" srcId="{8D910D88-3E21-43B4-ACA3-E7361150DFB8}" destId="{4687248D-AB13-4375-8B7C-988C24B0C6D2}" srcOrd="2" destOrd="0" parTransId="{129D1CF4-0ABF-43FE-A07C-878458D895F8}" sibTransId="{CC6D6144-28C0-4888-A29F-D5B892055AFB}"/>
    <dgm:cxn modelId="{FD51034F-7B37-4DED-84E6-A8D6FB983803}" srcId="{8D910D88-3E21-43B4-ACA3-E7361150DFB8}" destId="{91150687-143B-47B2-9BBA-56883FE76A5F}" srcOrd="4" destOrd="0" parTransId="{1A89B871-E2F1-40EA-9526-C47F0FEEB243}" sibTransId="{ACFD5DCA-7BD5-4BEA-99F3-97EEEC8D7B81}"/>
    <dgm:cxn modelId="{E815096F-3CC7-446E-B2C4-3FCF0F55C075}" type="presOf" srcId="{8D910D88-3E21-43B4-ACA3-E7361150DFB8}" destId="{D4F0E56E-52BC-4481-9953-87162A0575A8}" srcOrd="0" destOrd="0" presId="urn:microsoft.com/office/officeart/2005/8/layout/cycle1"/>
    <dgm:cxn modelId="{523D5E77-D4EA-47D2-90DC-09D6B3F9D995}" type="presOf" srcId="{E8EFFFE3-66D6-4ABE-B12B-B52C5760E0B1}" destId="{5A044165-1FDF-45B8-881D-C09173C2E8A1}" srcOrd="0" destOrd="0" presId="urn:microsoft.com/office/officeart/2005/8/layout/cycle1"/>
    <dgm:cxn modelId="{479AAD78-1464-43E7-8055-EBD7EE7077B6}" type="presOf" srcId="{6BA30A18-2B5A-4E9F-81D3-D274B22572E4}" destId="{78DC0811-6BC0-4448-9A1C-945055CCAEE6}" srcOrd="0" destOrd="0" presId="urn:microsoft.com/office/officeart/2005/8/layout/cycle1"/>
    <dgm:cxn modelId="{F01AB190-90D7-4BF5-8D34-9CF1C6CFE3AC}" type="presOf" srcId="{79401040-E51C-49E3-8F93-B447A5951CF7}" destId="{5CB311D5-D9FF-44A8-BC68-B3DB0E1FC227}" srcOrd="0" destOrd="0" presId="urn:microsoft.com/office/officeart/2005/8/layout/cycle1"/>
    <dgm:cxn modelId="{CCDC5B9C-7C5A-47F3-9C72-AF5662A56C36}" type="presOf" srcId="{91150687-143B-47B2-9BBA-56883FE76A5F}" destId="{58DB0CC2-E164-4E3C-B114-31A80891FE46}" srcOrd="0" destOrd="0" presId="urn:microsoft.com/office/officeart/2005/8/layout/cycle1"/>
    <dgm:cxn modelId="{F243ADEE-6F6A-4328-9740-8A60D720AF64}" srcId="{8D910D88-3E21-43B4-ACA3-E7361150DFB8}" destId="{324C01D0-7AFA-41C9-89FA-EACA250D8335}" srcOrd="3" destOrd="0" parTransId="{E3EF2F59-4B5D-47C3-9E69-794765AE721F}" sibTransId="{6BA30A18-2B5A-4E9F-81D3-D274B22572E4}"/>
    <dgm:cxn modelId="{6978ECF4-8216-4EA2-A3AC-C2D577CB1AD7}" type="presOf" srcId="{99A5C4F0-D990-4D5F-88F9-BBD5D47447B7}" destId="{A88A7D5F-006D-4BEA-9ABC-26596995C78E}" srcOrd="0" destOrd="0" presId="urn:microsoft.com/office/officeart/2005/8/layout/cycle1"/>
    <dgm:cxn modelId="{FD5EEA92-E52C-4755-B045-A9F9DC6FFA74}" type="presParOf" srcId="{D4F0E56E-52BC-4481-9953-87162A0575A8}" destId="{BD7AB6BD-876D-44D4-8AB9-12857BD8903F}" srcOrd="0" destOrd="0" presId="urn:microsoft.com/office/officeart/2005/8/layout/cycle1"/>
    <dgm:cxn modelId="{4F6C4B64-9BD2-4CC8-ABD2-1AED131228A3}" type="presParOf" srcId="{D4F0E56E-52BC-4481-9953-87162A0575A8}" destId="{A88A7D5F-006D-4BEA-9ABC-26596995C78E}" srcOrd="1" destOrd="0" presId="urn:microsoft.com/office/officeart/2005/8/layout/cycle1"/>
    <dgm:cxn modelId="{A7A5B8AF-9B9C-49DF-B8C7-F301A4DF159F}" type="presParOf" srcId="{D4F0E56E-52BC-4481-9953-87162A0575A8}" destId="{5A044165-1FDF-45B8-881D-C09173C2E8A1}" srcOrd="2" destOrd="0" presId="urn:microsoft.com/office/officeart/2005/8/layout/cycle1"/>
    <dgm:cxn modelId="{7337EB92-B27D-4269-855E-109C25839F3F}" type="presParOf" srcId="{D4F0E56E-52BC-4481-9953-87162A0575A8}" destId="{73EC10B7-65C6-4A79-9D94-23D0317D52E3}" srcOrd="3" destOrd="0" presId="urn:microsoft.com/office/officeart/2005/8/layout/cycle1"/>
    <dgm:cxn modelId="{F845AD90-DD73-4646-B3C1-108BCA8137B6}" type="presParOf" srcId="{D4F0E56E-52BC-4481-9953-87162A0575A8}" destId="{5F116F0B-8710-4BA3-9735-93D090168076}" srcOrd="4" destOrd="0" presId="urn:microsoft.com/office/officeart/2005/8/layout/cycle1"/>
    <dgm:cxn modelId="{C3D994D2-4E64-40CF-B53C-94FF3D3E37DF}" type="presParOf" srcId="{D4F0E56E-52BC-4481-9953-87162A0575A8}" destId="{5CB311D5-D9FF-44A8-BC68-B3DB0E1FC227}" srcOrd="5" destOrd="0" presId="urn:microsoft.com/office/officeart/2005/8/layout/cycle1"/>
    <dgm:cxn modelId="{DC92F200-6D20-4DC1-B5EE-EFC43CA80CFC}" type="presParOf" srcId="{D4F0E56E-52BC-4481-9953-87162A0575A8}" destId="{6D3B1790-9EF0-4DFA-AB4A-713F4E58F474}" srcOrd="6" destOrd="0" presId="urn:microsoft.com/office/officeart/2005/8/layout/cycle1"/>
    <dgm:cxn modelId="{4C6AB84C-F948-4871-A5ED-44334B6040C6}" type="presParOf" srcId="{D4F0E56E-52BC-4481-9953-87162A0575A8}" destId="{C63F477F-2B93-435D-A8BF-018D8EA2B7C7}" srcOrd="7" destOrd="0" presId="urn:microsoft.com/office/officeart/2005/8/layout/cycle1"/>
    <dgm:cxn modelId="{ADD3B56B-7BAA-44BE-A70D-8456846F1FEC}" type="presParOf" srcId="{D4F0E56E-52BC-4481-9953-87162A0575A8}" destId="{0C0C8F12-C4C3-40CD-B3D5-824953FAACF3}" srcOrd="8" destOrd="0" presId="urn:microsoft.com/office/officeart/2005/8/layout/cycle1"/>
    <dgm:cxn modelId="{70B12A38-804A-42C2-98A4-CDD4DE8ABCA1}" type="presParOf" srcId="{D4F0E56E-52BC-4481-9953-87162A0575A8}" destId="{DB8A7207-B4DB-4EF4-86A0-19383575EA08}" srcOrd="9" destOrd="0" presId="urn:microsoft.com/office/officeart/2005/8/layout/cycle1"/>
    <dgm:cxn modelId="{1FA2ECC3-34EA-4311-BB7F-69133E4AC32D}" type="presParOf" srcId="{D4F0E56E-52BC-4481-9953-87162A0575A8}" destId="{EA6D6A5F-830B-4016-92AB-5916328771A5}" srcOrd="10" destOrd="0" presId="urn:microsoft.com/office/officeart/2005/8/layout/cycle1"/>
    <dgm:cxn modelId="{06A20CD8-DDDE-4D33-BCF3-FAE6EFD60A1C}" type="presParOf" srcId="{D4F0E56E-52BC-4481-9953-87162A0575A8}" destId="{78DC0811-6BC0-4448-9A1C-945055CCAEE6}" srcOrd="11" destOrd="0" presId="urn:microsoft.com/office/officeart/2005/8/layout/cycle1"/>
    <dgm:cxn modelId="{85F7F963-01FB-4604-B3B7-EA9E6E1E91AE}" type="presParOf" srcId="{D4F0E56E-52BC-4481-9953-87162A0575A8}" destId="{87229249-D890-4629-8919-5E7C4D1FFB5B}" srcOrd="12" destOrd="0" presId="urn:microsoft.com/office/officeart/2005/8/layout/cycle1"/>
    <dgm:cxn modelId="{E319A9A0-848E-411F-B0A6-F13036D62C75}" type="presParOf" srcId="{D4F0E56E-52BC-4481-9953-87162A0575A8}" destId="{58DB0CC2-E164-4E3C-B114-31A80891FE46}" srcOrd="13" destOrd="0" presId="urn:microsoft.com/office/officeart/2005/8/layout/cycle1"/>
    <dgm:cxn modelId="{ACC0E40A-63E7-4156-A67E-384AE2E209A9}"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1B831-49CB-426C-964C-CF30D0581C0A}" type="doc">
      <dgm:prSet loTypeId="urn:microsoft.com/office/officeart/2005/8/layout/hierarchy1" loCatId="hierarchy" qsTypeId="urn:microsoft.com/office/officeart/2005/8/quickstyle/3d2#2" qsCatId="3D" csTypeId="urn:microsoft.com/office/officeart/2005/8/colors/colorful4" csCatId="colorful" phldr="1"/>
      <dgm:spPr/>
      <dgm:t>
        <a:bodyPr/>
        <a:lstStyle/>
        <a:p>
          <a:endParaRPr lang="ru-RU"/>
        </a:p>
      </dgm:t>
    </dgm:pt>
    <dgm:pt modelId="{0680DC4E-4875-4C19-B515-CBAD0EB13A30}">
      <dgm:prSet phldrT="[Текст]" custT="1"/>
      <dgm:spPr/>
      <dgm:t>
        <a:bodyPr/>
        <a:lstStyle/>
        <a:p>
          <a:r>
            <a:rPr lang="ru-RU" sz="1800" dirty="0"/>
            <a:t>Доходы бюджета</a:t>
          </a:r>
        </a:p>
      </dgm:t>
    </dgm:pt>
    <dgm:pt modelId="{D6BB8FF2-2EA7-412F-BFBD-614DAC5279D0}" type="parTrans" cxnId="{4656BDC1-EAAF-48D2-B3FC-ABBCBB691C6B}">
      <dgm:prSet/>
      <dgm:spPr/>
      <dgm:t>
        <a:bodyPr/>
        <a:lstStyle/>
        <a:p>
          <a:endParaRPr lang="ru-RU"/>
        </a:p>
      </dgm:t>
    </dgm:pt>
    <dgm:pt modelId="{8AFBA7E2-08AB-49EE-B574-339EA534E5D5}" type="sibTrans" cxnId="{4656BDC1-EAAF-48D2-B3FC-ABBCBB691C6B}">
      <dgm:prSet/>
      <dgm:spPr/>
      <dgm:t>
        <a:bodyPr/>
        <a:lstStyle/>
        <a:p>
          <a:endParaRPr lang="ru-RU"/>
        </a:p>
      </dgm:t>
    </dgm:pt>
    <dgm:pt modelId="{F6ED31B0-CDA3-40D8-A4AE-FE4C8AC0E8C7}">
      <dgm:prSet phldrT="[Текст]" custT="1"/>
      <dgm:spPr/>
      <dgm:t>
        <a:bodyPr/>
        <a:lstStyle/>
        <a:p>
          <a:r>
            <a:rPr lang="ru-RU" sz="1800" dirty="0"/>
            <a:t>Налоговые доходы</a:t>
          </a:r>
        </a:p>
      </dgm:t>
    </dgm:pt>
    <dgm:pt modelId="{53CD7813-EFBE-4608-AC30-CBB19F0B27AE}" type="parTrans" cxnId="{CDFAAD08-A771-4F82-A32A-A8480B886C33}">
      <dgm:prSet/>
      <dgm:spPr/>
      <dgm:t>
        <a:bodyPr/>
        <a:lstStyle/>
        <a:p>
          <a:endParaRPr lang="ru-RU"/>
        </a:p>
      </dgm:t>
    </dgm:pt>
    <dgm:pt modelId="{90729F8F-F827-4031-926A-7ACBF19132C7}" type="sibTrans" cxnId="{CDFAAD08-A771-4F82-A32A-A8480B886C33}">
      <dgm:prSet/>
      <dgm:spPr/>
      <dgm:t>
        <a:bodyPr/>
        <a:lstStyle/>
        <a:p>
          <a:endParaRPr lang="ru-RU"/>
        </a:p>
      </dgm:t>
    </dgm:pt>
    <dgm:pt modelId="{C5AEC436-3B0F-45E1-A6BB-4FAD6B4D3990}">
      <dgm:prSet phldrT="[Текст]" custT="1"/>
      <dgm:spPr/>
      <dgm:t>
        <a:bodyPr/>
        <a:lstStyle/>
        <a:p>
          <a:pPr algn="ctr"/>
          <a:r>
            <a:rPr lang="ru-RU" sz="1600" b="1" dirty="0"/>
            <a:t>Поступления от уплаты налогов, установленных Налоговым кодексом Российской Федерации:</a:t>
          </a:r>
          <a:endParaRPr lang="ru-RU" sz="1600" dirty="0"/>
        </a:p>
        <a:p>
          <a:pPr algn="l"/>
          <a:r>
            <a:rPr lang="ru-RU" sz="1600" dirty="0"/>
            <a:t>-налог на доходы физических лиц;</a:t>
          </a:r>
        </a:p>
        <a:p>
          <a:pPr algn="l"/>
          <a:r>
            <a:rPr lang="ru-RU" sz="1600" dirty="0"/>
            <a:t>-акцизы;</a:t>
          </a:r>
        </a:p>
        <a:p>
          <a:pPr algn="l"/>
          <a:r>
            <a:rPr lang="ru-RU" sz="1600" dirty="0"/>
            <a:t>-налоги на совокупный доход;</a:t>
          </a:r>
        </a:p>
        <a:p>
          <a:pPr algn="l"/>
          <a:r>
            <a:rPr lang="ru-RU" sz="1600" dirty="0"/>
            <a:t>-другие налоги</a:t>
          </a:r>
        </a:p>
      </dgm:t>
    </dgm:pt>
    <dgm:pt modelId="{E54A399E-91B8-45E6-BC23-E515FE0B8BD3}" type="parTrans" cxnId="{A6CCA9F1-0307-47EB-A7F7-93E75BC55509}">
      <dgm:prSet/>
      <dgm:spPr/>
      <dgm:t>
        <a:bodyPr/>
        <a:lstStyle/>
        <a:p>
          <a:endParaRPr lang="ru-RU"/>
        </a:p>
      </dgm:t>
    </dgm:pt>
    <dgm:pt modelId="{C859B55C-2957-4010-9220-D3F40DB11593}" type="sibTrans" cxnId="{A6CCA9F1-0307-47EB-A7F7-93E75BC55509}">
      <dgm:prSet/>
      <dgm:spPr/>
      <dgm:t>
        <a:bodyPr/>
        <a:lstStyle/>
        <a:p>
          <a:endParaRPr lang="ru-RU"/>
        </a:p>
      </dgm:t>
    </dgm:pt>
    <dgm:pt modelId="{D4DAD27A-7D79-494E-A85E-3878B682E4D9}">
      <dgm:prSet phldrT="[Текст]" custT="1"/>
      <dgm:spPr/>
      <dgm:t>
        <a:bodyPr/>
        <a:lstStyle/>
        <a:p>
          <a:r>
            <a:rPr lang="ru-RU" sz="1600" dirty="0" err="1"/>
            <a:t>Неналого</a:t>
          </a:r>
          <a:r>
            <a:rPr lang="ru-RU" sz="1600" dirty="0"/>
            <a:t>-</a:t>
          </a:r>
        </a:p>
        <a:p>
          <a:r>
            <a:rPr lang="ru-RU" sz="1600" dirty="0"/>
            <a:t>вые доходы</a:t>
          </a:r>
        </a:p>
      </dgm:t>
    </dgm:pt>
    <dgm:pt modelId="{430779AB-3A93-48D3-AA98-E005B648BF8C}" type="parTrans" cxnId="{3AB5E868-A54E-43CD-B852-B106F892F380}">
      <dgm:prSet/>
      <dgm:spPr/>
      <dgm:t>
        <a:bodyPr/>
        <a:lstStyle/>
        <a:p>
          <a:endParaRPr lang="ru-RU"/>
        </a:p>
      </dgm:t>
    </dgm:pt>
    <dgm:pt modelId="{4CC77EDE-7231-472B-852F-7C1C3CEC86F7}" type="sibTrans" cxnId="{3AB5E868-A54E-43CD-B852-B106F892F380}">
      <dgm:prSet/>
      <dgm:spPr/>
      <dgm:t>
        <a:bodyPr/>
        <a:lstStyle/>
        <a:p>
          <a:endParaRPr lang="ru-RU"/>
        </a:p>
      </dgm:t>
    </dgm:pt>
    <dgm:pt modelId="{DE62D53E-CCBB-4D24-916E-889C8E044A14}">
      <dgm:prSet phldrT="[Текст]" custT="1"/>
      <dgm:spPr/>
      <dgm:t>
        <a:bodyPr/>
        <a:lstStyle/>
        <a:p>
          <a:pPr algn="ctr">
            <a:lnSpc>
              <a:spcPct val="90000"/>
            </a:lnSpc>
            <a:spcAft>
              <a:spcPct val="35000"/>
            </a:spcAft>
          </a:pPr>
          <a:r>
            <a:rPr lang="ru-RU" sz="1600" b="1" dirty="0"/>
            <a:t>Поступления от уплаты других пошлин и сборов, установленных законодательством, а также штрафов за нарушение законодательства:</a:t>
          </a:r>
        </a:p>
        <a:p>
          <a:pPr algn="l">
            <a:lnSpc>
              <a:spcPct val="90000"/>
            </a:lnSpc>
            <a:spcAft>
              <a:spcPct val="35000"/>
            </a:spcAft>
          </a:pPr>
          <a:r>
            <a:rPr lang="ru-RU" sz="1600" b="1" dirty="0"/>
            <a:t> - </a:t>
          </a:r>
          <a:r>
            <a:rPr lang="ru-RU" sz="1600" dirty="0"/>
            <a:t>доходы от использования имущества и земли;</a:t>
          </a:r>
        </a:p>
        <a:p>
          <a:pPr marL="0" algn="l">
            <a:lnSpc>
              <a:spcPct val="100000"/>
            </a:lnSpc>
            <a:spcAft>
              <a:spcPts val="0"/>
            </a:spcAft>
          </a:pPr>
          <a:r>
            <a:rPr lang="ru-RU" sz="1600" dirty="0"/>
            <a:t>- штрафные санкции; </a:t>
          </a:r>
        </a:p>
        <a:p>
          <a:pPr marL="0" algn="l">
            <a:lnSpc>
              <a:spcPct val="100000"/>
            </a:lnSpc>
            <a:spcAft>
              <a:spcPts val="0"/>
            </a:spcAft>
          </a:pPr>
          <a:r>
            <a:rPr lang="ru-RU" sz="1600" dirty="0"/>
            <a:t>- другие</a:t>
          </a:r>
        </a:p>
      </dgm:t>
    </dgm:pt>
    <dgm:pt modelId="{039B5562-0DB0-4E75-BCBF-8541C8C4E07C}" type="parTrans" cxnId="{36448081-2FAA-4773-A80C-0666BA90976A}">
      <dgm:prSet/>
      <dgm:spPr/>
      <dgm:t>
        <a:bodyPr/>
        <a:lstStyle/>
        <a:p>
          <a:endParaRPr lang="ru-RU"/>
        </a:p>
      </dgm:t>
    </dgm:pt>
    <dgm:pt modelId="{659EC256-57B7-492D-A5C5-D710D92FAD9E}" type="sibTrans" cxnId="{36448081-2FAA-4773-A80C-0666BA90976A}">
      <dgm:prSet/>
      <dgm:spPr/>
      <dgm:t>
        <a:bodyPr/>
        <a:lstStyle/>
        <a:p>
          <a:endParaRPr lang="ru-RU"/>
        </a:p>
      </dgm:t>
    </dgm:pt>
    <dgm:pt modelId="{FC267076-9F96-4A54-A03E-FF88B4FACC14}">
      <dgm:prSet custT="1"/>
      <dgm:spPr/>
      <dgm:t>
        <a:bodyPr/>
        <a:lstStyle/>
        <a:p>
          <a:r>
            <a:rPr lang="ru-RU" sz="1600" dirty="0"/>
            <a:t>Безвозмездные поступления</a:t>
          </a:r>
        </a:p>
      </dgm:t>
    </dgm:pt>
    <dgm:pt modelId="{7E78FF2F-7B62-451E-A2D1-D56DE2BA92AD}" type="parTrans" cxnId="{5D20D344-5C55-4401-95B0-0BF496B0F13F}">
      <dgm:prSet/>
      <dgm:spPr/>
      <dgm:t>
        <a:bodyPr/>
        <a:lstStyle/>
        <a:p>
          <a:endParaRPr lang="ru-RU"/>
        </a:p>
      </dgm:t>
    </dgm:pt>
    <dgm:pt modelId="{39232FEF-E944-4265-96AC-C8CA90E63AE7}" type="sibTrans" cxnId="{5D20D344-5C55-4401-95B0-0BF496B0F13F}">
      <dgm:prSet/>
      <dgm:spPr/>
      <dgm:t>
        <a:bodyPr/>
        <a:lstStyle/>
        <a:p>
          <a:endParaRPr lang="ru-RU"/>
        </a:p>
      </dgm:t>
    </dgm:pt>
    <dgm:pt modelId="{612831B1-EAEF-4630-A793-057ABFBFB3F5}">
      <dgm:prSet custT="1"/>
      <dgm:spPr/>
      <dgm:t>
        <a:bodyPr/>
        <a:lstStyle/>
        <a:p>
          <a:pPr algn="ctr"/>
          <a:r>
            <a:rPr lang="ru-RU" sz="1600" b="1" dirty="0"/>
            <a:t>Поступления от других бюджетов бюджетной системы (межбюджетные трансферты), организаций, граждан (кроме налоговых и неналоговых доходов)</a:t>
          </a:r>
          <a:endParaRPr lang="ru-RU" sz="1600" dirty="0"/>
        </a:p>
        <a:p>
          <a:pPr algn="l"/>
          <a:r>
            <a:rPr lang="ru-RU" sz="1600" dirty="0"/>
            <a:t>-дотации;</a:t>
          </a:r>
        </a:p>
        <a:p>
          <a:pPr algn="l"/>
          <a:r>
            <a:rPr lang="ru-RU" sz="1600" dirty="0"/>
            <a:t>-субвенции;</a:t>
          </a:r>
        </a:p>
        <a:p>
          <a:pPr algn="l"/>
          <a:r>
            <a:rPr lang="ru-RU" sz="1600" dirty="0"/>
            <a:t>-субсидии;</a:t>
          </a:r>
        </a:p>
        <a:p>
          <a:pPr algn="l"/>
          <a:r>
            <a:rPr lang="ru-RU" sz="1600" dirty="0"/>
            <a:t>-иные межбюджетные трансферты</a:t>
          </a:r>
        </a:p>
      </dgm:t>
    </dgm:pt>
    <dgm:pt modelId="{1AB7EA43-263A-464D-BCFB-33D658378985}" type="parTrans" cxnId="{C830724C-5A2E-4C7A-876A-37F9AE15A524}">
      <dgm:prSet/>
      <dgm:spPr/>
      <dgm:t>
        <a:bodyPr/>
        <a:lstStyle/>
        <a:p>
          <a:endParaRPr lang="ru-RU"/>
        </a:p>
      </dgm:t>
    </dgm:pt>
    <dgm:pt modelId="{08381283-D246-41C8-9E7A-BB5AAE5DB86E}" type="sibTrans" cxnId="{C830724C-5A2E-4C7A-876A-37F9AE15A524}">
      <dgm:prSet/>
      <dgm:spPr/>
      <dgm:t>
        <a:bodyPr/>
        <a:lstStyle/>
        <a:p>
          <a:endParaRPr lang="ru-RU"/>
        </a:p>
      </dgm:t>
    </dgm:pt>
    <dgm:pt modelId="{B32E07F9-32CB-4D76-9369-2A36D9A207EE}" type="pres">
      <dgm:prSet presAssocID="{CB01B831-49CB-426C-964C-CF30D0581C0A}" presName="hierChild1" presStyleCnt="0">
        <dgm:presLayoutVars>
          <dgm:chPref val="1"/>
          <dgm:dir/>
          <dgm:animOne val="branch"/>
          <dgm:animLvl val="lvl"/>
          <dgm:resizeHandles/>
        </dgm:presLayoutVars>
      </dgm:prSet>
      <dgm:spPr/>
    </dgm:pt>
    <dgm:pt modelId="{DEA63334-B2CE-4064-8ED4-016396A4FC1A}" type="pres">
      <dgm:prSet presAssocID="{0680DC4E-4875-4C19-B515-CBAD0EB13A30}" presName="hierRoot1" presStyleCnt="0"/>
      <dgm:spPr/>
    </dgm:pt>
    <dgm:pt modelId="{3D54E7EA-EDCF-47D8-B174-BD6A9B11A96D}" type="pres">
      <dgm:prSet presAssocID="{0680DC4E-4875-4C19-B515-CBAD0EB13A30}" presName="composite" presStyleCnt="0"/>
      <dgm:spPr/>
    </dgm:pt>
    <dgm:pt modelId="{47C39BE3-123A-4376-A32D-2F9109EBEC24}" type="pres">
      <dgm:prSet presAssocID="{0680DC4E-4875-4C19-B515-CBAD0EB13A30}" presName="background" presStyleLbl="node0" presStyleIdx="0" presStyleCnt="1"/>
      <dgm:spPr/>
    </dgm:pt>
    <dgm:pt modelId="{48C1872F-8C48-411D-99A8-0A77F73DEACF}" type="pres">
      <dgm:prSet presAssocID="{0680DC4E-4875-4C19-B515-CBAD0EB13A30}" presName="text" presStyleLbl="fgAcc0" presStyleIdx="0" presStyleCnt="1">
        <dgm:presLayoutVars>
          <dgm:chPref val="3"/>
        </dgm:presLayoutVars>
      </dgm:prSet>
      <dgm:spPr/>
    </dgm:pt>
    <dgm:pt modelId="{7B21C8B1-E3CC-4FBC-95FD-E0BBE07624D4}" type="pres">
      <dgm:prSet presAssocID="{0680DC4E-4875-4C19-B515-CBAD0EB13A30}" presName="hierChild2" presStyleCnt="0"/>
      <dgm:spPr/>
    </dgm:pt>
    <dgm:pt modelId="{4A56B660-C217-477A-865B-C2C89F907560}" type="pres">
      <dgm:prSet presAssocID="{53CD7813-EFBE-4608-AC30-CBB19F0B27AE}" presName="Name10" presStyleLbl="parChTrans1D2" presStyleIdx="0" presStyleCnt="3"/>
      <dgm:spPr/>
    </dgm:pt>
    <dgm:pt modelId="{01AC724F-5320-4DB3-B78D-AAB8F55F897F}" type="pres">
      <dgm:prSet presAssocID="{F6ED31B0-CDA3-40D8-A4AE-FE4C8AC0E8C7}" presName="hierRoot2" presStyleCnt="0"/>
      <dgm:spPr/>
    </dgm:pt>
    <dgm:pt modelId="{018B191F-3B47-4423-AF85-D03B2C3B20CC}" type="pres">
      <dgm:prSet presAssocID="{F6ED31B0-CDA3-40D8-A4AE-FE4C8AC0E8C7}" presName="composite2" presStyleCnt="0"/>
      <dgm:spPr/>
    </dgm:pt>
    <dgm:pt modelId="{D112961B-0919-43AF-B2EB-43026333D9B2}" type="pres">
      <dgm:prSet presAssocID="{F6ED31B0-CDA3-40D8-A4AE-FE4C8AC0E8C7}" presName="background2" presStyleLbl="node2" presStyleIdx="0" presStyleCnt="3"/>
      <dgm:spPr/>
    </dgm:pt>
    <dgm:pt modelId="{9F3E9CFC-6AB3-4247-ADF4-A2675588604A}" type="pres">
      <dgm:prSet presAssocID="{F6ED31B0-CDA3-40D8-A4AE-FE4C8AC0E8C7}" presName="text2" presStyleLbl="fgAcc2" presStyleIdx="0" presStyleCnt="3">
        <dgm:presLayoutVars>
          <dgm:chPref val="3"/>
        </dgm:presLayoutVars>
      </dgm:prSet>
      <dgm:spPr/>
    </dgm:pt>
    <dgm:pt modelId="{03FD6767-7AC9-495B-8673-CE3EBCFF05A3}" type="pres">
      <dgm:prSet presAssocID="{F6ED31B0-CDA3-40D8-A4AE-FE4C8AC0E8C7}" presName="hierChild3" presStyleCnt="0"/>
      <dgm:spPr/>
    </dgm:pt>
    <dgm:pt modelId="{6A2A1A29-53E8-4B12-9320-69159083555E}" type="pres">
      <dgm:prSet presAssocID="{E54A399E-91B8-45E6-BC23-E515FE0B8BD3}" presName="Name17" presStyleLbl="parChTrans1D3" presStyleIdx="0" presStyleCnt="3"/>
      <dgm:spPr/>
    </dgm:pt>
    <dgm:pt modelId="{3C671243-A939-4A9C-9982-78AAE8E4164A}" type="pres">
      <dgm:prSet presAssocID="{C5AEC436-3B0F-45E1-A6BB-4FAD6B4D3990}" presName="hierRoot3" presStyleCnt="0"/>
      <dgm:spPr/>
    </dgm:pt>
    <dgm:pt modelId="{EF12549D-FF62-4489-9075-68BCD050FFED}" type="pres">
      <dgm:prSet presAssocID="{C5AEC436-3B0F-45E1-A6BB-4FAD6B4D3990}" presName="composite3" presStyleCnt="0"/>
      <dgm:spPr/>
    </dgm:pt>
    <dgm:pt modelId="{E37A0218-F420-4F32-B4F7-F5A1F80F39A5}" type="pres">
      <dgm:prSet presAssocID="{C5AEC436-3B0F-45E1-A6BB-4FAD6B4D3990}" presName="background3" presStyleLbl="node3" presStyleIdx="0" presStyleCnt="3"/>
      <dgm:spPr/>
    </dgm:pt>
    <dgm:pt modelId="{AB784822-DAEF-4747-AB7B-A9E03B8567F6}" type="pres">
      <dgm:prSet presAssocID="{C5AEC436-3B0F-45E1-A6BB-4FAD6B4D3990}" presName="text3" presStyleLbl="fgAcc3" presStyleIdx="0" presStyleCnt="3" custScaleX="201474" custScaleY="365101">
        <dgm:presLayoutVars>
          <dgm:chPref val="3"/>
        </dgm:presLayoutVars>
      </dgm:prSet>
      <dgm:spPr/>
    </dgm:pt>
    <dgm:pt modelId="{8EE6446E-2198-424D-960E-D77DBAF1756E}" type="pres">
      <dgm:prSet presAssocID="{C5AEC436-3B0F-45E1-A6BB-4FAD6B4D3990}" presName="hierChild4" presStyleCnt="0"/>
      <dgm:spPr/>
    </dgm:pt>
    <dgm:pt modelId="{2A4AC633-D1DE-4E67-80C2-FEAC6C0CD4C5}" type="pres">
      <dgm:prSet presAssocID="{430779AB-3A93-48D3-AA98-E005B648BF8C}" presName="Name10" presStyleLbl="parChTrans1D2" presStyleIdx="1" presStyleCnt="3"/>
      <dgm:spPr/>
    </dgm:pt>
    <dgm:pt modelId="{62DDA85C-484E-4FF1-A682-F440B64D5EA6}" type="pres">
      <dgm:prSet presAssocID="{D4DAD27A-7D79-494E-A85E-3878B682E4D9}" presName="hierRoot2" presStyleCnt="0"/>
      <dgm:spPr/>
    </dgm:pt>
    <dgm:pt modelId="{9F78B985-BEBA-4CA5-BF82-74A77094C8C7}" type="pres">
      <dgm:prSet presAssocID="{D4DAD27A-7D79-494E-A85E-3878B682E4D9}" presName="composite2" presStyleCnt="0"/>
      <dgm:spPr/>
    </dgm:pt>
    <dgm:pt modelId="{57F5A072-D2E3-47B6-A461-2786E95F4332}" type="pres">
      <dgm:prSet presAssocID="{D4DAD27A-7D79-494E-A85E-3878B682E4D9}" presName="background2" presStyleLbl="node2" presStyleIdx="1" presStyleCnt="3"/>
      <dgm:spPr/>
    </dgm:pt>
    <dgm:pt modelId="{7285480C-7672-4015-B5D1-A024D3FD5022}" type="pres">
      <dgm:prSet presAssocID="{D4DAD27A-7D79-494E-A85E-3878B682E4D9}" presName="text2" presStyleLbl="fgAcc2" presStyleIdx="1" presStyleCnt="3">
        <dgm:presLayoutVars>
          <dgm:chPref val="3"/>
        </dgm:presLayoutVars>
      </dgm:prSet>
      <dgm:spPr/>
    </dgm:pt>
    <dgm:pt modelId="{CFC9FEA5-557D-49B4-ACCE-F98C36C9CCB2}" type="pres">
      <dgm:prSet presAssocID="{D4DAD27A-7D79-494E-A85E-3878B682E4D9}" presName="hierChild3" presStyleCnt="0"/>
      <dgm:spPr/>
    </dgm:pt>
    <dgm:pt modelId="{E4AE1B0C-F665-45FA-A016-62519672E4F3}" type="pres">
      <dgm:prSet presAssocID="{039B5562-0DB0-4E75-BCBF-8541C8C4E07C}" presName="Name17" presStyleLbl="parChTrans1D3" presStyleIdx="1" presStyleCnt="3"/>
      <dgm:spPr/>
    </dgm:pt>
    <dgm:pt modelId="{64EA3A2F-C0A0-487F-8C8D-8519DD3CC8C9}" type="pres">
      <dgm:prSet presAssocID="{DE62D53E-CCBB-4D24-916E-889C8E044A14}" presName="hierRoot3" presStyleCnt="0"/>
      <dgm:spPr/>
    </dgm:pt>
    <dgm:pt modelId="{D6AC6215-AC0F-4283-BFEA-A92530EA6CC9}" type="pres">
      <dgm:prSet presAssocID="{DE62D53E-CCBB-4D24-916E-889C8E044A14}" presName="composite3" presStyleCnt="0"/>
      <dgm:spPr/>
    </dgm:pt>
    <dgm:pt modelId="{49F6AFC0-5F9F-4B2C-A1CB-38EEDFC7A313}" type="pres">
      <dgm:prSet presAssocID="{DE62D53E-CCBB-4D24-916E-889C8E044A14}" presName="background3" presStyleLbl="node3" presStyleIdx="1" presStyleCnt="3"/>
      <dgm:spPr/>
    </dgm:pt>
    <dgm:pt modelId="{DE7DD92D-8436-44F3-9C2B-6D48B0BE234A}" type="pres">
      <dgm:prSet presAssocID="{DE62D53E-CCBB-4D24-916E-889C8E044A14}" presName="text3" presStyleLbl="fgAcc3" presStyleIdx="1" presStyleCnt="3" custScaleX="195058" custScaleY="364853">
        <dgm:presLayoutVars>
          <dgm:chPref val="3"/>
        </dgm:presLayoutVars>
      </dgm:prSet>
      <dgm:spPr/>
    </dgm:pt>
    <dgm:pt modelId="{C9E8C18E-52BA-48DB-B545-A11DBE9DECFA}" type="pres">
      <dgm:prSet presAssocID="{DE62D53E-CCBB-4D24-916E-889C8E044A14}" presName="hierChild4" presStyleCnt="0"/>
      <dgm:spPr/>
    </dgm:pt>
    <dgm:pt modelId="{404F30BA-7597-46C2-96CE-17968A034303}" type="pres">
      <dgm:prSet presAssocID="{7E78FF2F-7B62-451E-A2D1-D56DE2BA92AD}" presName="Name10" presStyleLbl="parChTrans1D2" presStyleIdx="2" presStyleCnt="3"/>
      <dgm:spPr/>
    </dgm:pt>
    <dgm:pt modelId="{0FC12AD5-FE3C-4059-8C19-F7FC4BF16674}" type="pres">
      <dgm:prSet presAssocID="{FC267076-9F96-4A54-A03E-FF88B4FACC14}" presName="hierRoot2" presStyleCnt="0"/>
      <dgm:spPr/>
    </dgm:pt>
    <dgm:pt modelId="{1BF695F1-8868-462D-827F-3C44BD5AE793}" type="pres">
      <dgm:prSet presAssocID="{FC267076-9F96-4A54-A03E-FF88B4FACC14}" presName="composite2" presStyleCnt="0"/>
      <dgm:spPr/>
    </dgm:pt>
    <dgm:pt modelId="{4947769E-AA13-4361-B746-2B5BC4325B5C}" type="pres">
      <dgm:prSet presAssocID="{FC267076-9F96-4A54-A03E-FF88B4FACC14}" presName="background2" presStyleLbl="node2" presStyleIdx="2" presStyleCnt="3"/>
      <dgm:spPr/>
    </dgm:pt>
    <dgm:pt modelId="{71ADCD80-9C27-4FC9-8C3A-591CD6EBD11F}" type="pres">
      <dgm:prSet presAssocID="{FC267076-9F96-4A54-A03E-FF88B4FACC14}" presName="text2" presStyleLbl="fgAcc2" presStyleIdx="2" presStyleCnt="3">
        <dgm:presLayoutVars>
          <dgm:chPref val="3"/>
        </dgm:presLayoutVars>
      </dgm:prSet>
      <dgm:spPr/>
    </dgm:pt>
    <dgm:pt modelId="{701884BD-C38A-4C78-B4C5-6E8F219571D0}" type="pres">
      <dgm:prSet presAssocID="{FC267076-9F96-4A54-A03E-FF88B4FACC14}" presName="hierChild3" presStyleCnt="0"/>
      <dgm:spPr/>
    </dgm:pt>
    <dgm:pt modelId="{82A773B2-6FA3-417A-8C1C-0F93ADEFFAF4}" type="pres">
      <dgm:prSet presAssocID="{1AB7EA43-263A-464D-BCFB-33D658378985}" presName="Name17" presStyleLbl="parChTrans1D3" presStyleIdx="2" presStyleCnt="3"/>
      <dgm:spPr/>
    </dgm:pt>
    <dgm:pt modelId="{62DD1EC7-41AC-43AD-8239-CD4ACAA98B75}" type="pres">
      <dgm:prSet presAssocID="{612831B1-EAEF-4630-A793-057ABFBFB3F5}" presName="hierRoot3" presStyleCnt="0"/>
      <dgm:spPr/>
    </dgm:pt>
    <dgm:pt modelId="{B300B781-B466-4335-9596-910CAEF65721}" type="pres">
      <dgm:prSet presAssocID="{612831B1-EAEF-4630-A793-057ABFBFB3F5}" presName="composite3" presStyleCnt="0"/>
      <dgm:spPr/>
    </dgm:pt>
    <dgm:pt modelId="{EE1A5924-E412-4F3D-8BEF-C5720B3213B8}" type="pres">
      <dgm:prSet presAssocID="{612831B1-EAEF-4630-A793-057ABFBFB3F5}" presName="background3" presStyleLbl="node3" presStyleIdx="2" presStyleCnt="3"/>
      <dgm:spPr/>
    </dgm:pt>
    <dgm:pt modelId="{F739D903-DA0E-431C-B543-52F888BCFF15}" type="pres">
      <dgm:prSet presAssocID="{612831B1-EAEF-4630-A793-057ABFBFB3F5}" presName="text3" presStyleLbl="fgAcc3" presStyleIdx="2" presStyleCnt="3" custScaleX="196382" custScaleY="371969">
        <dgm:presLayoutVars>
          <dgm:chPref val="3"/>
        </dgm:presLayoutVars>
      </dgm:prSet>
      <dgm:spPr/>
    </dgm:pt>
    <dgm:pt modelId="{2EE77536-99B3-4414-A674-B896D4107A62}" type="pres">
      <dgm:prSet presAssocID="{612831B1-EAEF-4630-A793-057ABFBFB3F5}" presName="hierChild4" presStyleCnt="0"/>
      <dgm:spPr/>
    </dgm:pt>
  </dgm:ptLst>
  <dgm:cxnLst>
    <dgm:cxn modelId="{CDFAAD08-A771-4F82-A32A-A8480B886C33}" srcId="{0680DC4E-4875-4C19-B515-CBAD0EB13A30}" destId="{F6ED31B0-CDA3-40D8-A4AE-FE4C8AC0E8C7}" srcOrd="0" destOrd="0" parTransId="{53CD7813-EFBE-4608-AC30-CBB19F0B27AE}" sibTransId="{90729F8F-F827-4031-926A-7ACBF19132C7}"/>
    <dgm:cxn modelId="{410A8312-A081-4A37-A2C3-E04E6FF48EAB}" type="presOf" srcId="{D4DAD27A-7D79-494E-A85E-3878B682E4D9}" destId="{7285480C-7672-4015-B5D1-A024D3FD5022}" srcOrd="0" destOrd="0" presId="urn:microsoft.com/office/officeart/2005/8/layout/hierarchy1"/>
    <dgm:cxn modelId="{22ECD415-25F6-4676-A8FE-A885079E3532}" type="presOf" srcId="{7E78FF2F-7B62-451E-A2D1-D56DE2BA92AD}" destId="{404F30BA-7597-46C2-96CE-17968A034303}" srcOrd="0" destOrd="0" presId="urn:microsoft.com/office/officeart/2005/8/layout/hierarchy1"/>
    <dgm:cxn modelId="{DD24C017-03CE-4227-9BC4-1C55FAB17B19}" type="presOf" srcId="{E54A399E-91B8-45E6-BC23-E515FE0B8BD3}" destId="{6A2A1A29-53E8-4B12-9320-69159083555E}" srcOrd="0" destOrd="0" presId="urn:microsoft.com/office/officeart/2005/8/layout/hierarchy1"/>
    <dgm:cxn modelId="{9C643B1C-64D4-42B5-9DC2-FCB15D84A46B}" type="presOf" srcId="{FC267076-9F96-4A54-A03E-FF88B4FACC14}" destId="{71ADCD80-9C27-4FC9-8C3A-591CD6EBD11F}" srcOrd="0" destOrd="0" presId="urn:microsoft.com/office/officeart/2005/8/layout/hierarchy1"/>
    <dgm:cxn modelId="{70CAE621-6BEE-4E40-859F-8472178499E4}" type="presOf" srcId="{430779AB-3A93-48D3-AA98-E005B648BF8C}" destId="{2A4AC633-D1DE-4E67-80C2-FEAC6C0CD4C5}" srcOrd="0" destOrd="0" presId="urn:microsoft.com/office/officeart/2005/8/layout/hierarchy1"/>
    <dgm:cxn modelId="{7CA32023-E876-4A68-82D3-510D6D67B184}" type="presOf" srcId="{53CD7813-EFBE-4608-AC30-CBB19F0B27AE}" destId="{4A56B660-C217-477A-865B-C2C89F907560}" srcOrd="0" destOrd="0" presId="urn:microsoft.com/office/officeart/2005/8/layout/hierarchy1"/>
    <dgm:cxn modelId="{5D20D344-5C55-4401-95B0-0BF496B0F13F}" srcId="{0680DC4E-4875-4C19-B515-CBAD0EB13A30}" destId="{FC267076-9F96-4A54-A03E-FF88B4FACC14}" srcOrd="2" destOrd="0" parTransId="{7E78FF2F-7B62-451E-A2D1-D56DE2BA92AD}" sibTransId="{39232FEF-E944-4265-96AC-C8CA90E63AE7}"/>
    <dgm:cxn modelId="{3AB5E868-A54E-43CD-B852-B106F892F380}" srcId="{0680DC4E-4875-4C19-B515-CBAD0EB13A30}" destId="{D4DAD27A-7D79-494E-A85E-3878B682E4D9}" srcOrd="1" destOrd="0" parTransId="{430779AB-3A93-48D3-AA98-E005B648BF8C}" sibTransId="{4CC77EDE-7231-472B-852F-7C1C3CEC86F7}"/>
    <dgm:cxn modelId="{C830724C-5A2E-4C7A-876A-37F9AE15A524}" srcId="{FC267076-9F96-4A54-A03E-FF88B4FACC14}" destId="{612831B1-EAEF-4630-A793-057ABFBFB3F5}" srcOrd="0" destOrd="0" parTransId="{1AB7EA43-263A-464D-BCFB-33D658378985}" sibTransId="{08381283-D246-41C8-9E7A-BB5AAE5DB86E}"/>
    <dgm:cxn modelId="{36448081-2FAA-4773-A80C-0666BA90976A}" srcId="{D4DAD27A-7D79-494E-A85E-3878B682E4D9}" destId="{DE62D53E-CCBB-4D24-916E-889C8E044A14}" srcOrd="0" destOrd="0" parTransId="{039B5562-0DB0-4E75-BCBF-8541C8C4E07C}" sibTransId="{659EC256-57B7-492D-A5C5-D710D92FAD9E}"/>
    <dgm:cxn modelId="{F85FEC90-E43A-4A91-98FC-E9A01D21EF2F}" type="presOf" srcId="{F6ED31B0-CDA3-40D8-A4AE-FE4C8AC0E8C7}" destId="{9F3E9CFC-6AB3-4247-ADF4-A2675588604A}" srcOrd="0" destOrd="0" presId="urn:microsoft.com/office/officeart/2005/8/layout/hierarchy1"/>
    <dgm:cxn modelId="{C206B39E-129D-4CA0-8087-6C458E0B6FD4}" type="presOf" srcId="{0680DC4E-4875-4C19-B515-CBAD0EB13A30}" destId="{48C1872F-8C48-411D-99A8-0A77F73DEACF}" srcOrd="0" destOrd="0" presId="urn:microsoft.com/office/officeart/2005/8/layout/hierarchy1"/>
    <dgm:cxn modelId="{89D20CA3-2050-4CB8-B081-392EF9A9F8C8}" type="presOf" srcId="{612831B1-EAEF-4630-A793-057ABFBFB3F5}" destId="{F739D903-DA0E-431C-B543-52F888BCFF15}" srcOrd="0" destOrd="0" presId="urn:microsoft.com/office/officeart/2005/8/layout/hierarchy1"/>
    <dgm:cxn modelId="{A4B029B0-A552-4A14-9706-66876AC0AB04}" type="presOf" srcId="{DE62D53E-CCBB-4D24-916E-889C8E044A14}" destId="{DE7DD92D-8436-44F3-9C2B-6D48B0BE234A}" srcOrd="0" destOrd="0" presId="urn:microsoft.com/office/officeart/2005/8/layout/hierarchy1"/>
    <dgm:cxn modelId="{B5D928B4-8E11-4527-B93B-AEC2840DE425}" type="presOf" srcId="{039B5562-0DB0-4E75-BCBF-8541C8C4E07C}" destId="{E4AE1B0C-F665-45FA-A016-62519672E4F3}" srcOrd="0" destOrd="0" presId="urn:microsoft.com/office/officeart/2005/8/layout/hierarchy1"/>
    <dgm:cxn modelId="{15F8E0B8-1355-4E7C-B4BC-1A681702E686}" type="presOf" srcId="{1AB7EA43-263A-464D-BCFB-33D658378985}" destId="{82A773B2-6FA3-417A-8C1C-0F93ADEFFAF4}" srcOrd="0" destOrd="0" presId="urn:microsoft.com/office/officeart/2005/8/layout/hierarchy1"/>
    <dgm:cxn modelId="{4656BDC1-EAAF-48D2-B3FC-ABBCBB691C6B}" srcId="{CB01B831-49CB-426C-964C-CF30D0581C0A}" destId="{0680DC4E-4875-4C19-B515-CBAD0EB13A30}" srcOrd="0" destOrd="0" parTransId="{D6BB8FF2-2EA7-412F-BFBD-614DAC5279D0}" sibTransId="{8AFBA7E2-08AB-49EE-B574-339EA534E5D5}"/>
    <dgm:cxn modelId="{4CDD5FC6-5256-40AE-BBFD-0CD231301EF3}" type="presOf" srcId="{CB01B831-49CB-426C-964C-CF30D0581C0A}" destId="{B32E07F9-32CB-4D76-9369-2A36D9A207EE}" srcOrd="0" destOrd="0" presId="urn:microsoft.com/office/officeart/2005/8/layout/hierarchy1"/>
    <dgm:cxn modelId="{DD2A50D4-54EF-4F39-8C2C-EA1B9A18A968}" type="presOf" srcId="{C5AEC436-3B0F-45E1-A6BB-4FAD6B4D3990}" destId="{AB784822-DAEF-4747-AB7B-A9E03B8567F6}" srcOrd="0" destOrd="0" presId="urn:microsoft.com/office/officeart/2005/8/layout/hierarchy1"/>
    <dgm:cxn modelId="{A6CCA9F1-0307-47EB-A7F7-93E75BC55509}" srcId="{F6ED31B0-CDA3-40D8-A4AE-FE4C8AC0E8C7}" destId="{C5AEC436-3B0F-45E1-A6BB-4FAD6B4D3990}" srcOrd="0" destOrd="0" parTransId="{E54A399E-91B8-45E6-BC23-E515FE0B8BD3}" sibTransId="{C859B55C-2957-4010-9220-D3F40DB11593}"/>
    <dgm:cxn modelId="{17A49F41-E2CA-42CB-9866-F28C9DE3A710}" type="presParOf" srcId="{B32E07F9-32CB-4D76-9369-2A36D9A207EE}" destId="{DEA63334-B2CE-4064-8ED4-016396A4FC1A}" srcOrd="0" destOrd="0" presId="urn:microsoft.com/office/officeart/2005/8/layout/hierarchy1"/>
    <dgm:cxn modelId="{534BB88C-39B6-4122-8E62-14ECCDCA3734}" type="presParOf" srcId="{DEA63334-B2CE-4064-8ED4-016396A4FC1A}" destId="{3D54E7EA-EDCF-47D8-B174-BD6A9B11A96D}" srcOrd="0" destOrd="0" presId="urn:microsoft.com/office/officeart/2005/8/layout/hierarchy1"/>
    <dgm:cxn modelId="{71363D54-8A63-4E02-9895-3FB3BFE146C4}" type="presParOf" srcId="{3D54E7EA-EDCF-47D8-B174-BD6A9B11A96D}" destId="{47C39BE3-123A-4376-A32D-2F9109EBEC24}" srcOrd="0" destOrd="0" presId="urn:microsoft.com/office/officeart/2005/8/layout/hierarchy1"/>
    <dgm:cxn modelId="{289503F0-9497-40DA-978E-8DF3577FAB27}" type="presParOf" srcId="{3D54E7EA-EDCF-47D8-B174-BD6A9B11A96D}" destId="{48C1872F-8C48-411D-99A8-0A77F73DEACF}" srcOrd="1" destOrd="0" presId="urn:microsoft.com/office/officeart/2005/8/layout/hierarchy1"/>
    <dgm:cxn modelId="{43D23391-A160-4141-A918-E332E509AC03}" type="presParOf" srcId="{DEA63334-B2CE-4064-8ED4-016396A4FC1A}" destId="{7B21C8B1-E3CC-4FBC-95FD-E0BBE07624D4}" srcOrd="1" destOrd="0" presId="urn:microsoft.com/office/officeart/2005/8/layout/hierarchy1"/>
    <dgm:cxn modelId="{26EA8AFD-66A2-423A-B56A-414FF40D5CF2}" type="presParOf" srcId="{7B21C8B1-E3CC-4FBC-95FD-E0BBE07624D4}" destId="{4A56B660-C217-477A-865B-C2C89F907560}" srcOrd="0" destOrd="0" presId="urn:microsoft.com/office/officeart/2005/8/layout/hierarchy1"/>
    <dgm:cxn modelId="{11C50AE4-23F1-4116-B002-DB83FDBCD340}" type="presParOf" srcId="{7B21C8B1-E3CC-4FBC-95FD-E0BBE07624D4}" destId="{01AC724F-5320-4DB3-B78D-AAB8F55F897F}" srcOrd="1" destOrd="0" presId="urn:microsoft.com/office/officeart/2005/8/layout/hierarchy1"/>
    <dgm:cxn modelId="{D5EB0F85-4F42-4BD8-B3DB-956DDD13CC35}" type="presParOf" srcId="{01AC724F-5320-4DB3-B78D-AAB8F55F897F}" destId="{018B191F-3B47-4423-AF85-D03B2C3B20CC}" srcOrd="0" destOrd="0" presId="urn:microsoft.com/office/officeart/2005/8/layout/hierarchy1"/>
    <dgm:cxn modelId="{2CB46B42-B152-47C7-A597-F904FE711FAE}" type="presParOf" srcId="{018B191F-3B47-4423-AF85-D03B2C3B20CC}" destId="{D112961B-0919-43AF-B2EB-43026333D9B2}" srcOrd="0" destOrd="0" presId="urn:microsoft.com/office/officeart/2005/8/layout/hierarchy1"/>
    <dgm:cxn modelId="{160E930A-AF8C-4715-BB58-210237225E78}" type="presParOf" srcId="{018B191F-3B47-4423-AF85-D03B2C3B20CC}" destId="{9F3E9CFC-6AB3-4247-ADF4-A2675588604A}" srcOrd="1" destOrd="0" presId="urn:microsoft.com/office/officeart/2005/8/layout/hierarchy1"/>
    <dgm:cxn modelId="{8CD0243B-721B-4780-8AE7-F652983954CD}" type="presParOf" srcId="{01AC724F-5320-4DB3-B78D-AAB8F55F897F}" destId="{03FD6767-7AC9-495B-8673-CE3EBCFF05A3}" srcOrd="1" destOrd="0" presId="urn:microsoft.com/office/officeart/2005/8/layout/hierarchy1"/>
    <dgm:cxn modelId="{CEF9B956-3931-4587-B400-352E45A937FA}" type="presParOf" srcId="{03FD6767-7AC9-495B-8673-CE3EBCFF05A3}" destId="{6A2A1A29-53E8-4B12-9320-69159083555E}" srcOrd="0" destOrd="0" presId="urn:microsoft.com/office/officeart/2005/8/layout/hierarchy1"/>
    <dgm:cxn modelId="{FC18841B-E8D1-4729-BAF6-E4CA9C8853AF}" type="presParOf" srcId="{03FD6767-7AC9-495B-8673-CE3EBCFF05A3}" destId="{3C671243-A939-4A9C-9982-78AAE8E4164A}" srcOrd="1" destOrd="0" presId="urn:microsoft.com/office/officeart/2005/8/layout/hierarchy1"/>
    <dgm:cxn modelId="{061CBF73-EE8C-4E0F-B594-5061499669B2}" type="presParOf" srcId="{3C671243-A939-4A9C-9982-78AAE8E4164A}" destId="{EF12549D-FF62-4489-9075-68BCD050FFED}" srcOrd="0" destOrd="0" presId="urn:microsoft.com/office/officeart/2005/8/layout/hierarchy1"/>
    <dgm:cxn modelId="{D809328F-E732-4B8E-A8FF-C981FB2E19A4}" type="presParOf" srcId="{EF12549D-FF62-4489-9075-68BCD050FFED}" destId="{E37A0218-F420-4F32-B4F7-F5A1F80F39A5}" srcOrd="0" destOrd="0" presId="urn:microsoft.com/office/officeart/2005/8/layout/hierarchy1"/>
    <dgm:cxn modelId="{87587A2B-BA00-445F-A87A-D6882213869B}" type="presParOf" srcId="{EF12549D-FF62-4489-9075-68BCD050FFED}" destId="{AB784822-DAEF-4747-AB7B-A9E03B8567F6}" srcOrd="1" destOrd="0" presId="urn:microsoft.com/office/officeart/2005/8/layout/hierarchy1"/>
    <dgm:cxn modelId="{391547FB-C39C-4EDA-9F08-5815DAF7F2A2}" type="presParOf" srcId="{3C671243-A939-4A9C-9982-78AAE8E4164A}" destId="{8EE6446E-2198-424D-960E-D77DBAF1756E}" srcOrd="1" destOrd="0" presId="urn:microsoft.com/office/officeart/2005/8/layout/hierarchy1"/>
    <dgm:cxn modelId="{C6989BA0-3629-4204-B5CC-F2A40173ADE3}" type="presParOf" srcId="{7B21C8B1-E3CC-4FBC-95FD-E0BBE07624D4}" destId="{2A4AC633-D1DE-4E67-80C2-FEAC6C0CD4C5}" srcOrd="2" destOrd="0" presId="urn:microsoft.com/office/officeart/2005/8/layout/hierarchy1"/>
    <dgm:cxn modelId="{A6D58223-C60A-4F37-BA38-B845FEDC5906}" type="presParOf" srcId="{7B21C8B1-E3CC-4FBC-95FD-E0BBE07624D4}" destId="{62DDA85C-484E-4FF1-A682-F440B64D5EA6}" srcOrd="3" destOrd="0" presId="urn:microsoft.com/office/officeart/2005/8/layout/hierarchy1"/>
    <dgm:cxn modelId="{1B1D5D08-32C1-4BE2-9ED7-104624313791}" type="presParOf" srcId="{62DDA85C-484E-4FF1-A682-F440B64D5EA6}" destId="{9F78B985-BEBA-4CA5-BF82-74A77094C8C7}" srcOrd="0" destOrd="0" presId="urn:microsoft.com/office/officeart/2005/8/layout/hierarchy1"/>
    <dgm:cxn modelId="{2A9FA42B-A401-4E47-855B-C4BF0D650356}" type="presParOf" srcId="{9F78B985-BEBA-4CA5-BF82-74A77094C8C7}" destId="{57F5A072-D2E3-47B6-A461-2786E95F4332}" srcOrd="0" destOrd="0" presId="urn:microsoft.com/office/officeart/2005/8/layout/hierarchy1"/>
    <dgm:cxn modelId="{B898E9D1-8B1F-4C07-9C89-9483A661DBCF}" type="presParOf" srcId="{9F78B985-BEBA-4CA5-BF82-74A77094C8C7}" destId="{7285480C-7672-4015-B5D1-A024D3FD5022}" srcOrd="1" destOrd="0" presId="urn:microsoft.com/office/officeart/2005/8/layout/hierarchy1"/>
    <dgm:cxn modelId="{26124B0D-C04D-4EDF-8327-6D4E65137579}" type="presParOf" srcId="{62DDA85C-484E-4FF1-A682-F440B64D5EA6}" destId="{CFC9FEA5-557D-49B4-ACCE-F98C36C9CCB2}" srcOrd="1" destOrd="0" presId="urn:microsoft.com/office/officeart/2005/8/layout/hierarchy1"/>
    <dgm:cxn modelId="{37A98EDD-2737-43B8-BAD5-B3F7B1B30186}" type="presParOf" srcId="{CFC9FEA5-557D-49B4-ACCE-F98C36C9CCB2}" destId="{E4AE1B0C-F665-45FA-A016-62519672E4F3}" srcOrd="0" destOrd="0" presId="urn:microsoft.com/office/officeart/2005/8/layout/hierarchy1"/>
    <dgm:cxn modelId="{0CF6828F-704C-4270-AD3D-957BB4083C05}" type="presParOf" srcId="{CFC9FEA5-557D-49B4-ACCE-F98C36C9CCB2}" destId="{64EA3A2F-C0A0-487F-8C8D-8519DD3CC8C9}" srcOrd="1" destOrd="0" presId="urn:microsoft.com/office/officeart/2005/8/layout/hierarchy1"/>
    <dgm:cxn modelId="{6781CD50-3208-448E-9559-643686D47190}" type="presParOf" srcId="{64EA3A2F-C0A0-487F-8C8D-8519DD3CC8C9}" destId="{D6AC6215-AC0F-4283-BFEA-A92530EA6CC9}" srcOrd="0" destOrd="0" presId="urn:microsoft.com/office/officeart/2005/8/layout/hierarchy1"/>
    <dgm:cxn modelId="{7C37A63F-2128-4913-8F17-C1B83A62AC80}" type="presParOf" srcId="{D6AC6215-AC0F-4283-BFEA-A92530EA6CC9}" destId="{49F6AFC0-5F9F-4B2C-A1CB-38EEDFC7A313}" srcOrd="0" destOrd="0" presId="urn:microsoft.com/office/officeart/2005/8/layout/hierarchy1"/>
    <dgm:cxn modelId="{49E79B76-8B17-459C-9BE1-E23F77B5298D}" type="presParOf" srcId="{D6AC6215-AC0F-4283-BFEA-A92530EA6CC9}" destId="{DE7DD92D-8436-44F3-9C2B-6D48B0BE234A}" srcOrd="1" destOrd="0" presId="urn:microsoft.com/office/officeart/2005/8/layout/hierarchy1"/>
    <dgm:cxn modelId="{2B046AF4-1A60-42BB-AB38-890B33A429EA}" type="presParOf" srcId="{64EA3A2F-C0A0-487F-8C8D-8519DD3CC8C9}" destId="{C9E8C18E-52BA-48DB-B545-A11DBE9DECFA}" srcOrd="1" destOrd="0" presId="urn:microsoft.com/office/officeart/2005/8/layout/hierarchy1"/>
    <dgm:cxn modelId="{D5FC29A0-34A2-43CF-8536-39D34C2763FD}" type="presParOf" srcId="{7B21C8B1-E3CC-4FBC-95FD-E0BBE07624D4}" destId="{404F30BA-7597-46C2-96CE-17968A034303}" srcOrd="4" destOrd="0" presId="urn:microsoft.com/office/officeart/2005/8/layout/hierarchy1"/>
    <dgm:cxn modelId="{4E79E73A-F5D1-40CB-A136-86E6E709AD19}" type="presParOf" srcId="{7B21C8B1-E3CC-4FBC-95FD-E0BBE07624D4}" destId="{0FC12AD5-FE3C-4059-8C19-F7FC4BF16674}" srcOrd="5" destOrd="0" presId="urn:microsoft.com/office/officeart/2005/8/layout/hierarchy1"/>
    <dgm:cxn modelId="{17457C0C-5BA0-44E1-84D7-FCFA18A5E197}" type="presParOf" srcId="{0FC12AD5-FE3C-4059-8C19-F7FC4BF16674}" destId="{1BF695F1-8868-462D-827F-3C44BD5AE793}" srcOrd="0" destOrd="0" presId="urn:microsoft.com/office/officeart/2005/8/layout/hierarchy1"/>
    <dgm:cxn modelId="{166C995B-374F-44E8-BB4B-CD69394A18C5}" type="presParOf" srcId="{1BF695F1-8868-462D-827F-3C44BD5AE793}" destId="{4947769E-AA13-4361-B746-2B5BC4325B5C}" srcOrd="0" destOrd="0" presId="urn:microsoft.com/office/officeart/2005/8/layout/hierarchy1"/>
    <dgm:cxn modelId="{058213AB-E3DB-4C8A-B650-3597901F3E50}" type="presParOf" srcId="{1BF695F1-8868-462D-827F-3C44BD5AE793}" destId="{71ADCD80-9C27-4FC9-8C3A-591CD6EBD11F}" srcOrd="1" destOrd="0" presId="urn:microsoft.com/office/officeart/2005/8/layout/hierarchy1"/>
    <dgm:cxn modelId="{ABBF938E-5DE7-4217-B1BC-47C59D12323A}" type="presParOf" srcId="{0FC12AD5-FE3C-4059-8C19-F7FC4BF16674}" destId="{701884BD-C38A-4C78-B4C5-6E8F219571D0}" srcOrd="1" destOrd="0" presId="urn:microsoft.com/office/officeart/2005/8/layout/hierarchy1"/>
    <dgm:cxn modelId="{36A8D774-7AF0-441D-B882-1C360F3DED48}" type="presParOf" srcId="{701884BD-C38A-4C78-B4C5-6E8F219571D0}" destId="{82A773B2-6FA3-417A-8C1C-0F93ADEFFAF4}" srcOrd="0" destOrd="0" presId="urn:microsoft.com/office/officeart/2005/8/layout/hierarchy1"/>
    <dgm:cxn modelId="{C8E97D44-3ADD-4724-85E9-5025B48B43CF}" type="presParOf" srcId="{701884BD-C38A-4C78-B4C5-6E8F219571D0}" destId="{62DD1EC7-41AC-43AD-8239-CD4ACAA98B75}" srcOrd="1" destOrd="0" presId="urn:microsoft.com/office/officeart/2005/8/layout/hierarchy1"/>
    <dgm:cxn modelId="{05AD27BC-3909-4CDE-9BE0-B0737B84A8E5}" type="presParOf" srcId="{62DD1EC7-41AC-43AD-8239-CD4ACAA98B75}" destId="{B300B781-B466-4335-9596-910CAEF65721}" srcOrd="0" destOrd="0" presId="urn:microsoft.com/office/officeart/2005/8/layout/hierarchy1"/>
    <dgm:cxn modelId="{E7903607-F137-4025-9B6A-50B8A6A226A9}" type="presParOf" srcId="{B300B781-B466-4335-9596-910CAEF65721}" destId="{EE1A5924-E412-4F3D-8BEF-C5720B3213B8}" srcOrd="0" destOrd="0" presId="urn:microsoft.com/office/officeart/2005/8/layout/hierarchy1"/>
    <dgm:cxn modelId="{A6D76658-2D0A-49F0-8316-0863BF6ED114}" type="presParOf" srcId="{B300B781-B466-4335-9596-910CAEF65721}" destId="{F739D903-DA0E-431C-B543-52F888BCFF15}" srcOrd="1" destOrd="0" presId="urn:microsoft.com/office/officeart/2005/8/layout/hierarchy1"/>
    <dgm:cxn modelId="{90EC3F8B-B5A8-4FD6-AE03-8E8F2F080246}" type="presParOf" srcId="{62DD1EC7-41AC-43AD-8239-CD4ACAA98B75}" destId="{2EE77536-99B3-4414-A674-B896D4107A6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F84B4-716C-498B-A595-ED6AAF12A49F}" type="doc">
      <dgm:prSet loTypeId="urn:microsoft.com/office/officeart/2005/8/layout/chevron1" loCatId="process" qsTypeId="urn:microsoft.com/office/officeart/2005/8/quickstyle/3d2#3" qsCatId="3D" csTypeId="urn:microsoft.com/office/officeart/2005/8/colors/colorful5" csCatId="colorful" phldr="1"/>
      <dgm:spPr/>
      <dgm:t>
        <a:bodyPr/>
        <a:lstStyle/>
        <a:p>
          <a:endParaRPr lang="ru-RU"/>
        </a:p>
      </dgm:t>
    </dgm:pt>
    <dgm:pt modelId="{EF133C14-7D9B-47A5-AB66-79D6F444C926}">
      <dgm:prSet phldrT="[Текст]"/>
      <dgm:spPr/>
      <dgm:t>
        <a:bodyPr/>
        <a:lstStyle/>
        <a:p>
          <a:r>
            <a:rPr lang="ru-RU" baseline="0" dirty="0">
              <a:solidFill>
                <a:schemeClr val="tx1"/>
              </a:solidFill>
            </a:rPr>
            <a:t>876962,2</a:t>
          </a:r>
        </a:p>
      </dgm:t>
    </dgm:pt>
    <dgm:pt modelId="{941AB8C3-3AB6-42C4-8A21-7BF9B03A758B}" type="parTrans" cxnId="{00E02AB6-82E6-42F8-9E90-015DDE2C99AF}">
      <dgm:prSet/>
      <dgm:spPr/>
      <dgm:t>
        <a:bodyPr/>
        <a:lstStyle/>
        <a:p>
          <a:endParaRPr lang="ru-RU"/>
        </a:p>
      </dgm:t>
    </dgm:pt>
    <dgm:pt modelId="{85423B78-6A0E-4994-90A9-F3F57D437847}" type="sibTrans" cxnId="{00E02AB6-82E6-42F8-9E90-015DDE2C99AF}">
      <dgm:prSet/>
      <dgm:spPr/>
      <dgm:t>
        <a:bodyPr/>
        <a:lstStyle/>
        <a:p>
          <a:endParaRPr lang="ru-RU"/>
        </a:p>
      </dgm:t>
    </dgm:pt>
    <dgm:pt modelId="{29250FE5-BFC4-4DAE-A1C8-4434DD93C016}">
      <dgm:prSet phldrT="[Текст]"/>
      <dgm:spPr/>
      <dgm:t>
        <a:bodyPr/>
        <a:lstStyle/>
        <a:p>
          <a:r>
            <a:rPr lang="ru-RU" baseline="0" dirty="0">
              <a:solidFill>
                <a:schemeClr val="tx1"/>
              </a:solidFill>
            </a:rPr>
            <a:t>896162,0</a:t>
          </a:r>
        </a:p>
      </dgm:t>
    </dgm:pt>
    <dgm:pt modelId="{20983687-A9DD-4B86-B8BD-E511AC317646}" type="parTrans" cxnId="{E8C80C75-7CA3-44F4-93B7-98DEFA763A59}">
      <dgm:prSet/>
      <dgm:spPr/>
      <dgm:t>
        <a:bodyPr/>
        <a:lstStyle/>
        <a:p>
          <a:endParaRPr lang="ru-RU"/>
        </a:p>
      </dgm:t>
    </dgm:pt>
    <dgm:pt modelId="{2BE95AD2-8490-46FE-9509-BDAEBD676059}" type="sibTrans" cxnId="{E8C80C75-7CA3-44F4-93B7-98DEFA763A59}">
      <dgm:prSet/>
      <dgm:spPr/>
      <dgm:t>
        <a:bodyPr/>
        <a:lstStyle/>
        <a:p>
          <a:endParaRPr lang="ru-RU"/>
        </a:p>
      </dgm:t>
    </dgm:pt>
    <dgm:pt modelId="{6D13A27F-FF5B-4F12-8B1F-15BA18D4C945}">
      <dgm:prSet phldrT="[Текст]"/>
      <dgm:spPr/>
      <dgm:t>
        <a:bodyPr/>
        <a:lstStyle/>
        <a:p>
          <a:r>
            <a:rPr lang="ru-RU" baseline="0" dirty="0">
              <a:solidFill>
                <a:schemeClr val="tx1"/>
              </a:solidFill>
            </a:rPr>
            <a:t>- 19199,8</a:t>
          </a:r>
        </a:p>
      </dgm:t>
    </dgm:pt>
    <dgm:pt modelId="{9B2F08E9-BD76-414D-9F17-B66567F8ED58}" type="parTrans" cxnId="{6AB31431-5E92-4BF5-B47C-A4820B9414C9}">
      <dgm:prSet/>
      <dgm:spPr/>
      <dgm:t>
        <a:bodyPr/>
        <a:lstStyle/>
        <a:p>
          <a:endParaRPr lang="ru-RU"/>
        </a:p>
      </dgm:t>
    </dgm:pt>
    <dgm:pt modelId="{F59B020E-8423-4113-8D11-F9A321BC5B49}" type="sibTrans" cxnId="{6AB31431-5E92-4BF5-B47C-A4820B9414C9}">
      <dgm:prSet/>
      <dgm:spPr/>
      <dgm:t>
        <a:bodyPr/>
        <a:lstStyle/>
        <a:p>
          <a:endParaRPr lang="ru-RU"/>
        </a:p>
      </dgm:t>
    </dgm:pt>
    <dgm:pt modelId="{AA05B320-FAF2-4395-9A73-D21B35C939CD}" type="pres">
      <dgm:prSet presAssocID="{6E2F84B4-716C-498B-A595-ED6AAF12A49F}" presName="Name0" presStyleCnt="0">
        <dgm:presLayoutVars>
          <dgm:dir/>
          <dgm:animLvl val="lvl"/>
          <dgm:resizeHandles val="exact"/>
        </dgm:presLayoutVars>
      </dgm:prSet>
      <dgm:spPr/>
    </dgm:pt>
    <dgm:pt modelId="{4DDB5B80-292E-4E41-8CA0-11F9941FC397}" type="pres">
      <dgm:prSet presAssocID="{EF133C14-7D9B-47A5-AB66-79D6F444C926}" presName="parTxOnly" presStyleLbl="node1" presStyleIdx="0" presStyleCnt="3">
        <dgm:presLayoutVars>
          <dgm:chMax val="0"/>
          <dgm:chPref val="0"/>
          <dgm:bulletEnabled val="1"/>
        </dgm:presLayoutVars>
      </dgm:prSet>
      <dgm:spPr/>
    </dgm:pt>
    <dgm:pt modelId="{AE48CEAA-5ABB-4080-B711-CEBF8B98E567}" type="pres">
      <dgm:prSet presAssocID="{85423B78-6A0E-4994-90A9-F3F57D437847}" presName="parTxOnlySpace" presStyleCnt="0"/>
      <dgm:spPr/>
    </dgm:pt>
    <dgm:pt modelId="{3F57EA3C-7949-46A7-921E-242E9F02A604}" type="pres">
      <dgm:prSet presAssocID="{29250FE5-BFC4-4DAE-A1C8-4434DD93C016}" presName="parTxOnly" presStyleLbl="node1" presStyleIdx="1" presStyleCnt="3" custLinFactNeighborX="-6377" custLinFactNeighborY="-2349">
        <dgm:presLayoutVars>
          <dgm:chMax val="0"/>
          <dgm:chPref val="0"/>
          <dgm:bulletEnabled val="1"/>
        </dgm:presLayoutVars>
      </dgm:prSet>
      <dgm:spPr/>
    </dgm:pt>
    <dgm:pt modelId="{2E1AFE07-D13A-4674-B642-20AA0628002B}" type="pres">
      <dgm:prSet presAssocID="{2BE95AD2-8490-46FE-9509-BDAEBD676059}" presName="parTxOnlySpace" presStyleCnt="0"/>
      <dgm:spPr/>
    </dgm:pt>
    <dgm:pt modelId="{BFF41A48-3F88-4F3C-982E-97BCB324B1FA}" type="pres">
      <dgm:prSet presAssocID="{6D13A27F-FF5B-4F12-8B1F-15BA18D4C945}" presName="parTxOnly" presStyleLbl="node1" presStyleIdx="2" presStyleCnt="3">
        <dgm:presLayoutVars>
          <dgm:chMax val="0"/>
          <dgm:chPref val="0"/>
          <dgm:bulletEnabled val="1"/>
        </dgm:presLayoutVars>
      </dgm:prSet>
      <dgm:spPr/>
    </dgm:pt>
  </dgm:ptLst>
  <dgm:cxnLst>
    <dgm:cxn modelId="{6AB31431-5E92-4BF5-B47C-A4820B9414C9}" srcId="{6E2F84B4-716C-498B-A595-ED6AAF12A49F}" destId="{6D13A27F-FF5B-4F12-8B1F-15BA18D4C945}" srcOrd="2" destOrd="0" parTransId="{9B2F08E9-BD76-414D-9F17-B66567F8ED58}" sibTransId="{F59B020E-8423-4113-8D11-F9A321BC5B49}"/>
    <dgm:cxn modelId="{E8C80C75-7CA3-44F4-93B7-98DEFA763A59}" srcId="{6E2F84B4-716C-498B-A595-ED6AAF12A49F}" destId="{29250FE5-BFC4-4DAE-A1C8-4434DD93C016}" srcOrd="1" destOrd="0" parTransId="{20983687-A9DD-4B86-B8BD-E511AC317646}" sibTransId="{2BE95AD2-8490-46FE-9509-BDAEBD676059}"/>
    <dgm:cxn modelId="{AEC62C87-7790-434B-97E7-421561D0CCEC}" type="presOf" srcId="{6E2F84B4-716C-498B-A595-ED6AAF12A49F}" destId="{AA05B320-FAF2-4395-9A73-D21B35C939CD}" srcOrd="0" destOrd="0" presId="urn:microsoft.com/office/officeart/2005/8/layout/chevron1"/>
    <dgm:cxn modelId="{00E02AB6-82E6-42F8-9E90-015DDE2C99AF}" srcId="{6E2F84B4-716C-498B-A595-ED6AAF12A49F}" destId="{EF133C14-7D9B-47A5-AB66-79D6F444C926}" srcOrd="0" destOrd="0" parTransId="{941AB8C3-3AB6-42C4-8A21-7BF9B03A758B}" sibTransId="{85423B78-6A0E-4994-90A9-F3F57D437847}"/>
    <dgm:cxn modelId="{C87FE2BF-BFDB-4182-AF58-8EF77BAB1FD0}" type="presOf" srcId="{EF133C14-7D9B-47A5-AB66-79D6F444C926}" destId="{4DDB5B80-292E-4E41-8CA0-11F9941FC397}" srcOrd="0" destOrd="0" presId="urn:microsoft.com/office/officeart/2005/8/layout/chevron1"/>
    <dgm:cxn modelId="{542F42C6-8E0E-4A16-B977-6C69235DA9BE}" type="presOf" srcId="{6D13A27F-FF5B-4F12-8B1F-15BA18D4C945}" destId="{BFF41A48-3F88-4F3C-982E-97BCB324B1FA}" srcOrd="0" destOrd="0" presId="urn:microsoft.com/office/officeart/2005/8/layout/chevron1"/>
    <dgm:cxn modelId="{B066A6F1-1994-4A68-9FD0-2095E0618FB2}" type="presOf" srcId="{29250FE5-BFC4-4DAE-A1C8-4434DD93C016}" destId="{3F57EA3C-7949-46A7-921E-242E9F02A604}" srcOrd="0" destOrd="0" presId="urn:microsoft.com/office/officeart/2005/8/layout/chevron1"/>
    <dgm:cxn modelId="{2755FF24-25A2-4913-943D-C114463D5DD8}" type="presParOf" srcId="{AA05B320-FAF2-4395-9A73-D21B35C939CD}" destId="{4DDB5B80-292E-4E41-8CA0-11F9941FC397}" srcOrd="0" destOrd="0" presId="urn:microsoft.com/office/officeart/2005/8/layout/chevron1"/>
    <dgm:cxn modelId="{75DD91EE-879E-42A9-9C8B-1A75203B3DF3}" type="presParOf" srcId="{AA05B320-FAF2-4395-9A73-D21B35C939CD}" destId="{AE48CEAA-5ABB-4080-B711-CEBF8B98E567}" srcOrd="1" destOrd="0" presId="urn:microsoft.com/office/officeart/2005/8/layout/chevron1"/>
    <dgm:cxn modelId="{90C8F5C3-FA14-42BA-B8E0-02964E2BEB6C}" type="presParOf" srcId="{AA05B320-FAF2-4395-9A73-D21B35C939CD}" destId="{3F57EA3C-7949-46A7-921E-242E9F02A604}" srcOrd="2" destOrd="0" presId="urn:microsoft.com/office/officeart/2005/8/layout/chevron1"/>
    <dgm:cxn modelId="{3660C1CE-1DA9-43CB-9C93-ACA80935CA3E}" type="presParOf" srcId="{AA05B320-FAF2-4395-9A73-D21B35C939CD}" destId="{2E1AFE07-D13A-4674-B642-20AA0628002B}" srcOrd="3" destOrd="0" presId="urn:microsoft.com/office/officeart/2005/8/layout/chevron1"/>
    <dgm:cxn modelId="{D9185D0C-8CCA-4AC1-9627-C2ED10DD1A7A}" type="presParOf" srcId="{AA05B320-FAF2-4395-9A73-D21B35C939CD}" destId="{BFF41A48-3F88-4F3C-982E-97BCB324B1F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2F84B4-716C-498B-A595-ED6AAF12A49F}" type="doc">
      <dgm:prSet loTypeId="urn:microsoft.com/office/officeart/2005/8/layout/chevron1" loCatId="process" qsTypeId="urn:microsoft.com/office/officeart/2005/8/quickstyle/3d2#4" qsCatId="3D" csTypeId="urn:microsoft.com/office/officeart/2005/8/colors/colorful1#1" csCatId="colorful" phldr="1"/>
      <dgm:spPr/>
      <dgm:t>
        <a:bodyPr/>
        <a:lstStyle/>
        <a:p>
          <a:endParaRPr lang="ru-RU"/>
        </a:p>
      </dgm:t>
    </dgm:pt>
    <dgm:pt modelId="{EF133C14-7D9B-47A5-AB66-79D6F444C926}">
      <dgm:prSet phldrT="[Текст]"/>
      <dgm:spPr/>
      <dgm:t>
        <a:bodyPr/>
        <a:lstStyle/>
        <a:p>
          <a:r>
            <a:rPr lang="ru-RU" dirty="0">
              <a:solidFill>
                <a:schemeClr val="tx1"/>
              </a:solidFill>
            </a:rPr>
            <a:t>940156,3</a:t>
          </a:r>
        </a:p>
      </dgm:t>
    </dgm:pt>
    <dgm:pt modelId="{941AB8C3-3AB6-42C4-8A21-7BF9B03A758B}" type="parTrans" cxnId="{00E02AB6-82E6-42F8-9E90-015DDE2C99AF}">
      <dgm:prSet/>
      <dgm:spPr/>
      <dgm:t>
        <a:bodyPr/>
        <a:lstStyle/>
        <a:p>
          <a:endParaRPr lang="ru-RU"/>
        </a:p>
      </dgm:t>
    </dgm:pt>
    <dgm:pt modelId="{85423B78-6A0E-4994-90A9-F3F57D437847}" type="sibTrans" cxnId="{00E02AB6-82E6-42F8-9E90-015DDE2C99AF}">
      <dgm:prSet/>
      <dgm:spPr/>
      <dgm:t>
        <a:bodyPr/>
        <a:lstStyle/>
        <a:p>
          <a:endParaRPr lang="ru-RU"/>
        </a:p>
      </dgm:t>
    </dgm:pt>
    <dgm:pt modelId="{29250FE5-BFC4-4DAE-A1C8-4434DD93C016}">
      <dgm:prSet phldrT="[Текст]"/>
      <dgm:spPr/>
      <dgm:t>
        <a:bodyPr/>
        <a:lstStyle/>
        <a:p>
          <a:r>
            <a:rPr lang="ru-RU" dirty="0">
              <a:solidFill>
                <a:schemeClr val="tx1"/>
              </a:solidFill>
            </a:rPr>
            <a:t>940156,3</a:t>
          </a:r>
        </a:p>
      </dgm:t>
    </dgm:pt>
    <dgm:pt modelId="{20983687-A9DD-4B86-B8BD-E511AC317646}" type="parTrans" cxnId="{E8C80C75-7CA3-44F4-93B7-98DEFA763A59}">
      <dgm:prSet/>
      <dgm:spPr/>
      <dgm:t>
        <a:bodyPr/>
        <a:lstStyle/>
        <a:p>
          <a:endParaRPr lang="ru-RU"/>
        </a:p>
      </dgm:t>
    </dgm:pt>
    <dgm:pt modelId="{2BE95AD2-8490-46FE-9509-BDAEBD676059}" type="sibTrans" cxnId="{E8C80C75-7CA3-44F4-93B7-98DEFA763A59}">
      <dgm:prSet/>
      <dgm:spPr/>
      <dgm:t>
        <a:bodyPr/>
        <a:lstStyle/>
        <a:p>
          <a:endParaRPr lang="ru-RU"/>
        </a:p>
      </dgm:t>
    </dgm:pt>
    <dgm:pt modelId="{6D13A27F-FF5B-4F12-8B1F-15BA18D4C945}">
      <dgm:prSet phldrT="[Текст]"/>
      <dgm:spPr/>
      <dgm:t>
        <a:bodyPr/>
        <a:lstStyle/>
        <a:p>
          <a:r>
            <a:rPr lang="ru-RU">
              <a:solidFill>
                <a:schemeClr val="tx1"/>
              </a:solidFill>
            </a:rPr>
            <a:t>0</a:t>
          </a:r>
          <a:endParaRPr lang="ru-RU" dirty="0">
            <a:solidFill>
              <a:schemeClr val="tx1"/>
            </a:solidFill>
          </a:endParaRPr>
        </a:p>
      </dgm:t>
    </dgm:pt>
    <dgm:pt modelId="{9B2F08E9-BD76-414D-9F17-B66567F8ED58}" type="parTrans" cxnId="{6AB31431-5E92-4BF5-B47C-A4820B9414C9}">
      <dgm:prSet/>
      <dgm:spPr/>
      <dgm:t>
        <a:bodyPr/>
        <a:lstStyle/>
        <a:p>
          <a:endParaRPr lang="ru-RU"/>
        </a:p>
      </dgm:t>
    </dgm:pt>
    <dgm:pt modelId="{F59B020E-8423-4113-8D11-F9A321BC5B49}" type="sibTrans" cxnId="{6AB31431-5E92-4BF5-B47C-A4820B9414C9}">
      <dgm:prSet/>
      <dgm:spPr/>
      <dgm:t>
        <a:bodyPr/>
        <a:lstStyle/>
        <a:p>
          <a:endParaRPr lang="ru-RU"/>
        </a:p>
      </dgm:t>
    </dgm:pt>
    <dgm:pt modelId="{AA05B320-FAF2-4395-9A73-D21B35C939CD}" type="pres">
      <dgm:prSet presAssocID="{6E2F84B4-716C-498B-A595-ED6AAF12A49F}" presName="Name0" presStyleCnt="0">
        <dgm:presLayoutVars>
          <dgm:dir/>
          <dgm:animLvl val="lvl"/>
          <dgm:resizeHandles val="exact"/>
        </dgm:presLayoutVars>
      </dgm:prSet>
      <dgm:spPr/>
    </dgm:pt>
    <dgm:pt modelId="{4DDB5B80-292E-4E41-8CA0-11F9941FC397}" type="pres">
      <dgm:prSet presAssocID="{EF133C14-7D9B-47A5-AB66-79D6F444C926}" presName="parTxOnly" presStyleLbl="node1" presStyleIdx="0" presStyleCnt="3">
        <dgm:presLayoutVars>
          <dgm:chMax val="0"/>
          <dgm:chPref val="0"/>
          <dgm:bulletEnabled val="1"/>
        </dgm:presLayoutVars>
      </dgm:prSet>
      <dgm:spPr/>
    </dgm:pt>
    <dgm:pt modelId="{AE48CEAA-5ABB-4080-B711-CEBF8B98E567}" type="pres">
      <dgm:prSet presAssocID="{85423B78-6A0E-4994-90A9-F3F57D437847}" presName="parTxOnlySpace" presStyleCnt="0"/>
      <dgm:spPr/>
    </dgm:pt>
    <dgm:pt modelId="{3F57EA3C-7949-46A7-921E-242E9F02A604}" type="pres">
      <dgm:prSet presAssocID="{29250FE5-BFC4-4DAE-A1C8-4434DD93C016}" presName="parTxOnly" presStyleLbl="node1" presStyleIdx="1" presStyleCnt="3">
        <dgm:presLayoutVars>
          <dgm:chMax val="0"/>
          <dgm:chPref val="0"/>
          <dgm:bulletEnabled val="1"/>
        </dgm:presLayoutVars>
      </dgm:prSet>
      <dgm:spPr/>
    </dgm:pt>
    <dgm:pt modelId="{2E1AFE07-D13A-4674-B642-20AA0628002B}" type="pres">
      <dgm:prSet presAssocID="{2BE95AD2-8490-46FE-9509-BDAEBD676059}" presName="parTxOnlySpace" presStyleCnt="0"/>
      <dgm:spPr/>
    </dgm:pt>
    <dgm:pt modelId="{BFF41A48-3F88-4F3C-982E-97BCB324B1FA}" type="pres">
      <dgm:prSet presAssocID="{6D13A27F-FF5B-4F12-8B1F-15BA18D4C945}" presName="parTxOnly" presStyleLbl="node1" presStyleIdx="2" presStyleCnt="3">
        <dgm:presLayoutVars>
          <dgm:chMax val="0"/>
          <dgm:chPref val="0"/>
          <dgm:bulletEnabled val="1"/>
        </dgm:presLayoutVars>
      </dgm:prSet>
      <dgm:spPr/>
    </dgm:pt>
  </dgm:ptLst>
  <dgm:cxnLst>
    <dgm:cxn modelId="{6AB31431-5E92-4BF5-B47C-A4820B9414C9}" srcId="{6E2F84B4-716C-498B-A595-ED6AAF12A49F}" destId="{6D13A27F-FF5B-4F12-8B1F-15BA18D4C945}" srcOrd="2" destOrd="0" parTransId="{9B2F08E9-BD76-414D-9F17-B66567F8ED58}" sibTransId="{F59B020E-8423-4113-8D11-F9A321BC5B49}"/>
    <dgm:cxn modelId="{87E0925E-91BC-45E5-93E1-6BF22D780A50}" type="presOf" srcId="{6D13A27F-FF5B-4F12-8B1F-15BA18D4C945}" destId="{BFF41A48-3F88-4F3C-982E-97BCB324B1FA}" srcOrd="0" destOrd="0" presId="urn:microsoft.com/office/officeart/2005/8/layout/chevron1"/>
    <dgm:cxn modelId="{D7DA7765-4615-4F71-BB1E-527372A3F467}" type="presOf" srcId="{EF133C14-7D9B-47A5-AB66-79D6F444C926}" destId="{4DDB5B80-292E-4E41-8CA0-11F9941FC397}" srcOrd="0" destOrd="0" presId="urn:microsoft.com/office/officeart/2005/8/layout/chevron1"/>
    <dgm:cxn modelId="{E8C80C75-7CA3-44F4-93B7-98DEFA763A59}" srcId="{6E2F84B4-716C-498B-A595-ED6AAF12A49F}" destId="{29250FE5-BFC4-4DAE-A1C8-4434DD93C016}" srcOrd="1" destOrd="0" parTransId="{20983687-A9DD-4B86-B8BD-E511AC317646}" sibTransId="{2BE95AD2-8490-46FE-9509-BDAEBD676059}"/>
    <dgm:cxn modelId="{D68FFD81-40F0-4D79-B81F-22E2CBC4ED97}" type="presOf" srcId="{29250FE5-BFC4-4DAE-A1C8-4434DD93C016}" destId="{3F57EA3C-7949-46A7-921E-242E9F02A604}" srcOrd="0" destOrd="0" presId="urn:microsoft.com/office/officeart/2005/8/layout/chevron1"/>
    <dgm:cxn modelId="{CB57189D-FBF4-4E36-93A0-32BBC5172C5F}" type="presOf" srcId="{6E2F84B4-716C-498B-A595-ED6AAF12A49F}" destId="{AA05B320-FAF2-4395-9A73-D21B35C939CD}" srcOrd="0" destOrd="0" presId="urn:microsoft.com/office/officeart/2005/8/layout/chevron1"/>
    <dgm:cxn modelId="{00E02AB6-82E6-42F8-9E90-015DDE2C99AF}" srcId="{6E2F84B4-716C-498B-A595-ED6AAF12A49F}" destId="{EF133C14-7D9B-47A5-AB66-79D6F444C926}" srcOrd="0" destOrd="0" parTransId="{941AB8C3-3AB6-42C4-8A21-7BF9B03A758B}" sibTransId="{85423B78-6A0E-4994-90A9-F3F57D437847}"/>
    <dgm:cxn modelId="{B8B537A0-DCEF-48E8-A924-57D339AC3778}" type="presParOf" srcId="{AA05B320-FAF2-4395-9A73-D21B35C939CD}" destId="{4DDB5B80-292E-4E41-8CA0-11F9941FC397}" srcOrd="0" destOrd="0" presId="urn:microsoft.com/office/officeart/2005/8/layout/chevron1"/>
    <dgm:cxn modelId="{8738D7A3-EEE9-4EBE-B9AA-A044386C2369}" type="presParOf" srcId="{AA05B320-FAF2-4395-9A73-D21B35C939CD}" destId="{AE48CEAA-5ABB-4080-B711-CEBF8B98E567}" srcOrd="1" destOrd="0" presId="urn:microsoft.com/office/officeart/2005/8/layout/chevron1"/>
    <dgm:cxn modelId="{B7566FAC-46B3-4D21-815E-F336AABB1570}" type="presParOf" srcId="{AA05B320-FAF2-4395-9A73-D21B35C939CD}" destId="{3F57EA3C-7949-46A7-921E-242E9F02A604}" srcOrd="2" destOrd="0" presId="urn:microsoft.com/office/officeart/2005/8/layout/chevron1"/>
    <dgm:cxn modelId="{45FC4CA3-E483-4A62-AD72-3271A865DC43}" type="presParOf" srcId="{AA05B320-FAF2-4395-9A73-D21B35C939CD}" destId="{2E1AFE07-D13A-4674-B642-20AA0628002B}" srcOrd="3" destOrd="0" presId="urn:microsoft.com/office/officeart/2005/8/layout/chevron1"/>
    <dgm:cxn modelId="{AAD85434-11E0-4C23-A537-44BBE2D485B2}" type="presParOf" srcId="{AA05B320-FAF2-4395-9A73-D21B35C939CD}" destId="{BFF41A48-3F88-4F3C-982E-97BCB324B1FA}"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2F84B4-716C-498B-A595-ED6AAF12A49F}" type="doc">
      <dgm:prSet loTypeId="urn:microsoft.com/office/officeart/2005/8/layout/chevron1" loCatId="process" qsTypeId="urn:microsoft.com/office/officeart/2005/8/quickstyle/3d2#5" qsCatId="3D" csTypeId="urn:microsoft.com/office/officeart/2005/8/colors/colorful4" csCatId="colorful" phldr="1"/>
      <dgm:spPr/>
      <dgm:t>
        <a:bodyPr/>
        <a:lstStyle/>
        <a:p>
          <a:endParaRPr lang="ru-RU"/>
        </a:p>
      </dgm:t>
    </dgm:pt>
    <dgm:pt modelId="{EF133C14-7D9B-47A5-AB66-79D6F444C926}">
      <dgm:prSet phldrT="[Текст]"/>
      <dgm:spPr/>
      <dgm:t>
        <a:bodyPr/>
        <a:lstStyle/>
        <a:p>
          <a:r>
            <a:rPr lang="ru-RU" dirty="0">
              <a:solidFill>
                <a:schemeClr val="tx1"/>
              </a:solidFill>
            </a:rPr>
            <a:t>859787,3</a:t>
          </a:r>
        </a:p>
      </dgm:t>
    </dgm:pt>
    <dgm:pt modelId="{941AB8C3-3AB6-42C4-8A21-7BF9B03A758B}" type="parTrans" cxnId="{00E02AB6-82E6-42F8-9E90-015DDE2C99AF}">
      <dgm:prSet/>
      <dgm:spPr/>
      <dgm:t>
        <a:bodyPr/>
        <a:lstStyle/>
        <a:p>
          <a:endParaRPr lang="ru-RU"/>
        </a:p>
      </dgm:t>
    </dgm:pt>
    <dgm:pt modelId="{85423B78-6A0E-4994-90A9-F3F57D437847}" type="sibTrans" cxnId="{00E02AB6-82E6-42F8-9E90-015DDE2C99AF}">
      <dgm:prSet/>
      <dgm:spPr/>
      <dgm:t>
        <a:bodyPr/>
        <a:lstStyle/>
        <a:p>
          <a:endParaRPr lang="ru-RU"/>
        </a:p>
      </dgm:t>
    </dgm:pt>
    <dgm:pt modelId="{29250FE5-BFC4-4DAE-A1C8-4434DD93C016}">
      <dgm:prSet phldrT="[Текст]"/>
      <dgm:spPr/>
      <dgm:t>
        <a:bodyPr/>
        <a:lstStyle/>
        <a:p>
          <a:r>
            <a:rPr lang="ru-RU" dirty="0">
              <a:solidFill>
                <a:schemeClr val="tx1"/>
              </a:solidFill>
            </a:rPr>
            <a:t>859787,3</a:t>
          </a:r>
        </a:p>
      </dgm:t>
    </dgm:pt>
    <dgm:pt modelId="{20983687-A9DD-4B86-B8BD-E511AC317646}" type="parTrans" cxnId="{E8C80C75-7CA3-44F4-93B7-98DEFA763A59}">
      <dgm:prSet/>
      <dgm:spPr/>
      <dgm:t>
        <a:bodyPr/>
        <a:lstStyle/>
        <a:p>
          <a:endParaRPr lang="ru-RU"/>
        </a:p>
      </dgm:t>
    </dgm:pt>
    <dgm:pt modelId="{2BE95AD2-8490-46FE-9509-BDAEBD676059}" type="sibTrans" cxnId="{E8C80C75-7CA3-44F4-93B7-98DEFA763A59}">
      <dgm:prSet/>
      <dgm:spPr/>
      <dgm:t>
        <a:bodyPr/>
        <a:lstStyle/>
        <a:p>
          <a:endParaRPr lang="ru-RU"/>
        </a:p>
      </dgm:t>
    </dgm:pt>
    <dgm:pt modelId="{6D13A27F-FF5B-4F12-8B1F-15BA18D4C945}">
      <dgm:prSet phldrT="[Текст]"/>
      <dgm:spPr/>
      <dgm:t>
        <a:bodyPr/>
        <a:lstStyle/>
        <a:p>
          <a:r>
            <a:rPr lang="ru-RU" dirty="0">
              <a:solidFill>
                <a:schemeClr val="tx1"/>
              </a:solidFill>
            </a:rPr>
            <a:t>0</a:t>
          </a:r>
        </a:p>
      </dgm:t>
    </dgm:pt>
    <dgm:pt modelId="{9B2F08E9-BD76-414D-9F17-B66567F8ED58}" type="parTrans" cxnId="{6AB31431-5E92-4BF5-B47C-A4820B9414C9}">
      <dgm:prSet/>
      <dgm:spPr/>
      <dgm:t>
        <a:bodyPr/>
        <a:lstStyle/>
        <a:p>
          <a:endParaRPr lang="ru-RU"/>
        </a:p>
      </dgm:t>
    </dgm:pt>
    <dgm:pt modelId="{F59B020E-8423-4113-8D11-F9A321BC5B49}" type="sibTrans" cxnId="{6AB31431-5E92-4BF5-B47C-A4820B9414C9}">
      <dgm:prSet/>
      <dgm:spPr/>
      <dgm:t>
        <a:bodyPr/>
        <a:lstStyle/>
        <a:p>
          <a:endParaRPr lang="ru-RU"/>
        </a:p>
      </dgm:t>
    </dgm:pt>
    <dgm:pt modelId="{AA05B320-FAF2-4395-9A73-D21B35C939CD}" type="pres">
      <dgm:prSet presAssocID="{6E2F84B4-716C-498B-A595-ED6AAF12A49F}" presName="Name0" presStyleCnt="0">
        <dgm:presLayoutVars>
          <dgm:dir/>
          <dgm:animLvl val="lvl"/>
          <dgm:resizeHandles val="exact"/>
        </dgm:presLayoutVars>
      </dgm:prSet>
      <dgm:spPr/>
    </dgm:pt>
    <dgm:pt modelId="{4DDB5B80-292E-4E41-8CA0-11F9941FC397}" type="pres">
      <dgm:prSet presAssocID="{EF133C14-7D9B-47A5-AB66-79D6F444C926}" presName="parTxOnly" presStyleLbl="node1" presStyleIdx="0" presStyleCnt="3">
        <dgm:presLayoutVars>
          <dgm:chMax val="0"/>
          <dgm:chPref val="0"/>
          <dgm:bulletEnabled val="1"/>
        </dgm:presLayoutVars>
      </dgm:prSet>
      <dgm:spPr/>
    </dgm:pt>
    <dgm:pt modelId="{AE48CEAA-5ABB-4080-B711-CEBF8B98E567}" type="pres">
      <dgm:prSet presAssocID="{85423B78-6A0E-4994-90A9-F3F57D437847}" presName="parTxOnlySpace" presStyleCnt="0"/>
      <dgm:spPr/>
    </dgm:pt>
    <dgm:pt modelId="{3F57EA3C-7949-46A7-921E-242E9F02A604}" type="pres">
      <dgm:prSet presAssocID="{29250FE5-BFC4-4DAE-A1C8-4434DD93C016}" presName="parTxOnly" presStyleLbl="node1" presStyleIdx="1" presStyleCnt="3">
        <dgm:presLayoutVars>
          <dgm:chMax val="0"/>
          <dgm:chPref val="0"/>
          <dgm:bulletEnabled val="1"/>
        </dgm:presLayoutVars>
      </dgm:prSet>
      <dgm:spPr/>
    </dgm:pt>
    <dgm:pt modelId="{2E1AFE07-D13A-4674-B642-20AA0628002B}" type="pres">
      <dgm:prSet presAssocID="{2BE95AD2-8490-46FE-9509-BDAEBD676059}" presName="parTxOnlySpace" presStyleCnt="0"/>
      <dgm:spPr/>
    </dgm:pt>
    <dgm:pt modelId="{BFF41A48-3F88-4F3C-982E-97BCB324B1FA}" type="pres">
      <dgm:prSet presAssocID="{6D13A27F-FF5B-4F12-8B1F-15BA18D4C945}" presName="parTxOnly" presStyleLbl="node1" presStyleIdx="2" presStyleCnt="3">
        <dgm:presLayoutVars>
          <dgm:chMax val="0"/>
          <dgm:chPref val="0"/>
          <dgm:bulletEnabled val="1"/>
        </dgm:presLayoutVars>
      </dgm:prSet>
      <dgm:spPr/>
    </dgm:pt>
  </dgm:ptLst>
  <dgm:cxnLst>
    <dgm:cxn modelId="{86785E2F-D210-4480-8509-1382ABADC9BC}" type="presOf" srcId="{29250FE5-BFC4-4DAE-A1C8-4434DD93C016}" destId="{3F57EA3C-7949-46A7-921E-242E9F02A604}" srcOrd="0" destOrd="0" presId="urn:microsoft.com/office/officeart/2005/8/layout/chevron1"/>
    <dgm:cxn modelId="{6AB31431-5E92-4BF5-B47C-A4820B9414C9}" srcId="{6E2F84B4-716C-498B-A595-ED6AAF12A49F}" destId="{6D13A27F-FF5B-4F12-8B1F-15BA18D4C945}" srcOrd="2" destOrd="0" parTransId="{9B2F08E9-BD76-414D-9F17-B66567F8ED58}" sibTransId="{F59B020E-8423-4113-8D11-F9A321BC5B49}"/>
    <dgm:cxn modelId="{E8C80C75-7CA3-44F4-93B7-98DEFA763A59}" srcId="{6E2F84B4-716C-498B-A595-ED6AAF12A49F}" destId="{29250FE5-BFC4-4DAE-A1C8-4434DD93C016}" srcOrd="1" destOrd="0" parTransId="{20983687-A9DD-4B86-B8BD-E511AC317646}" sibTransId="{2BE95AD2-8490-46FE-9509-BDAEBD676059}"/>
    <dgm:cxn modelId="{40C0849E-6CFB-4261-8CC2-72487FBB7AA0}" type="presOf" srcId="{EF133C14-7D9B-47A5-AB66-79D6F444C926}" destId="{4DDB5B80-292E-4E41-8CA0-11F9941FC397}" srcOrd="0" destOrd="0" presId="urn:microsoft.com/office/officeart/2005/8/layout/chevron1"/>
    <dgm:cxn modelId="{71A157B3-75E5-455F-8009-445D99AC5E99}" type="presOf" srcId="{6D13A27F-FF5B-4F12-8B1F-15BA18D4C945}" destId="{BFF41A48-3F88-4F3C-982E-97BCB324B1FA}" srcOrd="0" destOrd="0" presId="urn:microsoft.com/office/officeart/2005/8/layout/chevron1"/>
    <dgm:cxn modelId="{00E02AB6-82E6-42F8-9E90-015DDE2C99AF}" srcId="{6E2F84B4-716C-498B-A595-ED6AAF12A49F}" destId="{EF133C14-7D9B-47A5-AB66-79D6F444C926}" srcOrd="0" destOrd="0" parTransId="{941AB8C3-3AB6-42C4-8A21-7BF9B03A758B}" sibTransId="{85423B78-6A0E-4994-90A9-F3F57D437847}"/>
    <dgm:cxn modelId="{39B9D9BA-320B-43A9-9A63-056B8C2863AD}" type="presOf" srcId="{6E2F84B4-716C-498B-A595-ED6AAF12A49F}" destId="{AA05B320-FAF2-4395-9A73-D21B35C939CD}" srcOrd="0" destOrd="0" presId="urn:microsoft.com/office/officeart/2005/8/layout/chevron1"/>
    <dgm:cxn modelId="{61A771D2-D682-4985-A626-777174D280A9}" type="presParOf" srcId="{AA05B320-FAF2-4395-9A73-D21B35C939CD}" destId="{4DDB5B80-292E-4E41-8CA0-11F9941FC397}" srcOrd="0" destOrd="0" presId="urn:microsoft.com/office/officeart/2005/8/layout/chevron1"/>
    <dgm:cxn modelId="{32DC3BB0-7922-44C3-A5D7-5886B478C54B}" type="presParOf" srcId="{AA05B320-FAF2-4395-9A73-D21B35C939CD}" destId="{AE48CEAA-5ABB-4080-B711-CEBF8B98E567}" srcOrd="1" destOrd="0" presId="urn:microsoft.com/office/officeart/2005/8/layout/chevron1"/>
    <dgm:cxn modelId="{7FB1C326-CE8A-4DCF-B9D4-1884FE93CE15}" type="presParOf" srcId="{AA05B320-FAF2-4395-9A73-D21B35C939CD}" destId="{3F57EA3C-7949-46A7-921E-242E9F02A604}" srcOrd="2" destOrd="0" presId="urn:microsoft.com/office/officeart/2005/8/layout/chevron1"/>
    <dgm:cxn modelId="{DC3C7543-A053-4A7F-A1EF-F26B3E73903C}" type="presParOf" srcId="{AA05B320-FAF2-4395-9A73-D21B35C939CD}" destId="{2E1AFE07-D13A-4674-B642-20AA0628002B}" srcOrd="3" destOrd="0" presId="urn:microsoft.com/office/officeart/2005/8/layout/chevron1"/>
    <dgm:cxn modelId="{D72813D9-D61B-453B-AB00-80556C01583F}" type="presParOf" srcId="{AA05B320-FAF2-4395-9A73-D21B35C939CD}" destId="{BFF41A48-3F88-4F3C-982E-97BCB324B1FA}"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6E4B7-7B30-43EF-B6A5-B9D9326E544D}"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ru-RU"/>
        </a:p>
      </dgm:t>
    </dgm:pt>
    <dgm:pt modelId="{7E620878-E5A8-4A96-B275-787D9BFEAEA8}">
      <dgm:prSet>
        <dgm:style>
          <a:lnRef idx="1">
            <a:schemeClr val="accent3"/>
          </a:lnRef>
          <a:fillRef idx="2">
            <a:schemeClr val="accent3"/>
          </a:fillRef>
          <a:effectRef idx="1">
            <a:schemeClr val="accent3"/>
          </a:effectRef>
          <a:fontRef idx="minor">
            <a:schemeClr val="dk1"/>
          </a:fontRef>
        </dgm:style>
      </dgm:prSet>
      <dgm:spPr/>
      <dgm:t>
        <a:bodyPr/>
        <a:lstStyle/>
        <a:p>
          <a:r>
            <a:rPr lang="ru-RU" b="1" dirty="0">
              <a:effectLst/>
              <a:latin typeface="Times New Roman"/>
              <a:ea typeface="Times New Roman"/>
            </a:rPr>
            <a:t>УПРАВЛЕНИЕ ФИНАНСОВ </a:t>
          </a:r>
          <a:endParaRPr lang="ru-RU" dirty="0">
            <a:effectLst/>
            <a:latin typeface="Times New Roman"/>
            <a:ea typeface="Times New Roman"/>
          </a:endParaRPr>
        </a:p>
        <a:p>
          <a:r>
            <a:rPr lang="ru-RU" b="1" dirty="0">
              <a:effectLst/>
              <a:latin typeface="Times New Roman"/>
              <a:ea typeface="Times New Roman"/>
            </a:rPr>
            <a:t>АДМИНИСТРАЦИИ МУНИЦИПАЛЬНОГО ОБРАЗОВАНИЯ</a:t>
          </a:r>
          <a:endParaRPr lang="ru-RU" dirty="0">
            <a:effectLst/>
            <a:latin typeface="Times New Roman"/>
            <a:ea typeface="Times New Roman"/>
          </a:endParaRPr>
        </a:p>
        <a:p>
          <a:r>
            <a:rPr lang="ru-RU" b="1" dirty="0">
              <a:effectLst/>
              <a:latin typeface="Times New Roman"/>
              <a:ea typeface="Times New Roman"/>
            </a:rPr>
            <a:t>«МУНИЦИПАЛЬНЫЙ ОКРУГ КИЯСОВСКИЙ РАЙОН УДМУРТСКОЙ РЕСПУБЛИКИ»</a:t>
          </a:r>
        </a:p>
        <a:p>
          <a:r>
            <a:rPr lang="ru-RU" b="1" dirty="0">
              <a:effectLst/>
              <a:latin typeface="Times New Roman"/>
              <a:ea typeface="Times New Roman"/>
            </a:rPr>
            <a:t>427840 с. Киясово, ул. Советская, д. 2. Тел. (34133) 3-21-90, 3-24-47</a:t>
          </a:r>
          <a:endParaRPr lang="ru-RU" dirty="0">
            <a:effectLst/>
            <a:latin typeface="Times New Roman"/>
            <a:ea typeface="Times New Roman"/>
          </a:endParaRPr>
        </a:p>
        <a:p>
          <a:r>
            <a:rPr lang="ru-RU" b="1" dirty="0">
              <a:effectLst/>
              <a:latin typeface="Times New Roman"/>
              <a:ea typeface="Times New Roman"/>
            </a:rPr>
            <a:t>Факс</a:t>
          </a:r>
          <a:r>
            <a:rPr lang="en-US" b="1" dirty="0">
              <a:effectLst/>
              <a:latin typeface="Times New Roman"/>
              <a:ea typeface="Times New Roman"/>
            </a:rPr>
            <a:t> (34133) 3-24-47  </a:t>
          </a:r>
          <a:endParaRPr lang="ru-RU" b="1" dirty="0">
            <a:effectLst/>
            <a:latin typeface="Times New Roman"/>
            <a:ea typeface="Times New Roman"/>
          </a:endParaRPr>
        </a:p>
        <a:p>
          <a:r>
            <a:rPr lang="en-US" b="1" dirty="0">
              <a:effectLst/>
              <a:latin typeface="Times New Roman"/>
              <a:ea typeface="Times New Roman"/>
            </a:rPr>
            <a:t> E-Mail: </a:t>
          </a:r>
          <a:r>
            <a:rPr lang="en-US" b="1" u="sng" dirty="0">
              <a:solidFill>
                <a:schemeClr val="bg2">
                  <a:lumMod val="50000"/>
                </a:schemeClr>
              </a:solidFill>
              <a:effectLst/>
              <a:latin typeface="Times New Roman"/>
              <a:hlinkClick xmlns:r="http://schemas.openxmlformats.org/officeDocument/2006/relationships" r:id="rId1"/>
            </a:rPr>
            <a:t>uprfin@kiya.udmr.ru</a:t>
          </a:r>
          <a:endParaRPr lang="ru-RU" b="1" u="sng" dirty="0">
            <a:solidFill>
              <a:schemeClr val="bg2">
                <a:lumMod val="50000"/>
              </a:schemeClr>
            </a:solidFill>
            <a:effectLst/>
            <a:latin typeface="Times New Roman"/>
          </a:endParaRPr>
        </a:p>
        <a:p>
          <a:r>
            <a:rPr lang="ru-RU" b="1" u="none" dirty="0">
              <a:solidFill>
                <a:schemeClr val="tx1"/>
              </a:solidFill>
              <a:effectLst/>
              <a:latin typeface="Times New Roman"/>
            </a:rPr>
            <a:t>Страница в ВК: </a:t>
          </a:r>
          <a:r>
            <a:rPr lang="en-US" b="1" u="sng" dirty="0">
              <a:solidFill>
                <a:schemeClr val="bg2">
                  <a:lumMod val="50000"/>
                </a:schemeClr>
              </a:solidFill>
              <a:effectLst/>
              <a:latin typeface="Times New Roman"/>
            </a:rPr>
            <a:t>https://vk.com/ufkiysovo</a:t>
          </a:r>
          <a:endParaRPr lang="ru-RU" dirty="0">
            <a:solidFill>
              <a:schemeClr val="bg2">
                <a:lumMod val="50000"/>
              </a:schemeClr>
            </a:solidFill>
          </a:endParaRPr>
        </a:p>
      </dgm:t>
    </dgm:pt>
    <dgm:pt modelId="{B74FD38F-5CE2-4A2C-B68E-43EC19A0749B}" type="parTrans" cxnId="{EF8E462A-6091-47A3-AE42-B2C76671FE6F}">
      <dgm:prSet/>
      <dgm:spPr/>
      <dgm:t>
        <a:bodyPr/>
        <a:lstStyle/>
        <a:p>
          <a:endParaRPr lang="ru-RU"/>
        </a:p>
      </dgm:t>
    </dgm:pt>
    <dgm:pt modelId="{A9E03E38-D4B2-4681-8CF0-EDEDA89A4389}" type="sibTrans" cxnId="{EF8E462A-6091-47A3-AE42-B2C76671FE6F}">
      <dgm:prSet/>
      <dgm:spPr/>
      <dgm:t>
        <a:bodyPr/>
        <a:lstStyle/>
        <a:p>
          <a:endParaRPr lang="ru-RU"/>
        </a:p>
      </dgm:t>
    </dgm:pt>
    <dgm:pt modelId="{3F5D05D7-30B7-482A-9C66-C0E15120457D}" type="pres">
      <dgm:prSet presAssocID="{4236E4B7-7B30-43EF-B6A5-B9D9326E544D}" presName="Name0" presStyleCnt="0">
        <dgm:presLayoutVars>
          <dgm:dir/>
          <dgm:animLvl val="lvl"/>
          <dgm:resizeHandles val="exact"/>
        </dgm:presLayoutVars>
      </dgm:prSet>
      <dgm:spPr/>
    </dgm:pt>
    <dgm:pt modelId="{55B376EC-130F-46AC-85F4-D9011C083719}" type="pres">
      <dgm:prSet presAssocID="{7E620878-E5A8-4A96-B275-787D9BFEAEA8}" presName="linNode" presStyleCnt="0"/>
      <dgm:spPr/>
    </dgm:pt>
    <dgm:pt modelId="{D4D9FF78-A546-4FEA-9C79-C90730C289AB}" type="pres">
      <dgm:prSet presAssocID="{7E620878-E5A8-4A96-B275-787D9BFEAEA8}" presName="parentText" presStyleLbl="node1" presStyleIdx="0" presStyleCnt="1" custScaleX="268441">
        <dgm:presLayoutVars>
          <dgm:chMax val="1"/>
          <dgm:bulletEnabled val="1"/>
        </dgm:presLayoutVars>
      </dgm:prSet>
      <dgm:spPr/>
    </dgm:pt>
  </dgm:ptLst>
  <dgm:cxnLst>
    <dgm:cxn modelId="{8B272306-BEB3-4F7C-A1B2-2A5FA5F94A72}" type="presOf" srcId="{4236E4B7-7B30-43EF-B6A5-B9D9326E544D}" destId="{3F5D05D7-30B7-482A-9C66-C0E15120457D}" srcOrd="0" destOrd="0" presId="urn:microsoft.com/office/officeart/2005/8/layout/vList5"/>
    <dgm:cxn modelId="{EF8E462A-6091-47A3-AE42-B2C76671FE6F}" srcId="{4236E4B7-7B30-43EF-B6A5-B9D9326E544D}" destId="{7E620878-E5A8-4A96-B275-787D9BFEAEA8}" srcOrd="0" destOrd="0" parTransId="{B74FD38F-5CE2-4A2C-B68E-43EC19A0749B}" sibTransId="{A9E03E38-D4B2-4681-8CF0-EDEDA89A4389}"/>
    <dgm:cxn modelId="{C42549E4-95CD-422F-959E-4CECEB5D9BBF}" type="presOf" srcId="{7E620878-E5A8-4A96-B275-787D9BFEAEA8}" destId="{D4D9FF78-A546-4FEA-9C79-C90730C289AB}" srcOrd="0" destOrd="0" presId="urn:microsoft.com/office/officeart/2005/8/layout/vList5"/>
    <dgm:cxn modelId="{431B2DFB-AE8D-4A4F-A92A-0C55C08AC2CA}" type="presParOf" srcId="{3F5D05D7-30B7-482A-9C66-C0E15120457D}" destId="{55B376EC-130F-46AC-85F4-D9011C083719}" srcOrd="0" destOrd="0" presId="urn:microsoft.com/office/officeart/2005/8/layout/vList5"/>
    <dgm:cxn modelId="{168A8D47-0DB2-4AED-BFCA-31FE1C15668B}" type="presParOf" srcId="{55B376EC-130F-46AC-85F4-D9011C083719}" destId="{D4D9FF78-A546-4FEA-9C79-C90730C289AB}"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4992891" y="307601"/>
          <a:ext cx="1761996" cy="100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ru-RU" sz="1400" b="1" kern="1200" dirty="0">
              <a:latin typeface="Arial" pitchFamily="34" charset="0"/>
              <a:cs typeface="Arial" pitchFamily="34" charset="0"/>
            </a:rPr>
            <a:t>Рассмотрение и утверждение бюджета</a:t>
          </a:r>
        </a:p>
      </dsp:txBody>
      <dsp:txXfrm>
        <a:off x="4992891" y="307601"/>
        <a:ext cx="1761996" cy="1001456"/>
      </dsp:txXfrm>
    </dsp:sp>
    <dsp:sp modelId="{5A044165-1FDF-45B8-881D-C09173C2E8A1}">
      <dsp:nvSpPr>
        <dsp:cNvPr id="0" name=""/>
        <dsp:cNvSpPr/>
      </dsp:nvSpPr>
      <dsp:spPr>
        <a:xfrm>
          <a:off x="1728169" y="144031"/>
          <a:ext cx="5187392" cy="5187392"/>
        </a:xfrm>
        <a:prstGeom prst="circularArrow">
          <a:avLst>
            <a:gd name="adj1" fmla="val 5198"/>
            <a:gd name="adj2" fmla="val 335729"/>
            <a:gd name="adj3" fmla="val 290620"/>
            <a:gd name="adj4" fmla="val 19407749"/>
            <a:gd name="adj5" fmla="val 6064"/>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5F116F0B-8710-4BA3-9735-93D090168076}">
      <dsp:nvSpPr>
        <dsp:cNvPr id="0" name=""/>
        <dsp:cNvSpPr/>
      </dsp:nvSpPr>
      <dsp:spPr>
        <a:xfrm>
          <a:off x="5887058" y="3096347"/>
          <a:ext cx="1300971" cy="108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ru-RU" sz="1400" b="1" kern="1200" dirty="0">
              <a:latin typeface="Arial" pitchFamily="34" charset="0"/>
              <a:cs typeface="Arial" pitchFamily="34" charset="0"/>
            </a:rPr>
            <a:t>Исполнение бюджета</a:t>
          </a:r>
        </a:p>
      </dsp:txBody>
      <dsp:txXfrm>
        <a:off x="5887058" y="3096347"/>
        <a:ext cx="1300971" cy="1085979"/>
      </dsp:txXfrm>
    </dsp:sp>
    <dsp:sp modelId="{5CB311D5-D9FF-44A8-BC68-B3DB0E1FC227}">
      <dsp:nvSpPr>
        <dsp:cNvPr id="0" name=""/>
        <dsp:cNvSpPr/>
      </dsp:nvSpPr>
      <dsp:spPr>
        <a:xfrm>
          <a:off x="2075344" y="-77"/>
          <a:ext cx="5187392" cy="5187392"/>
        </a:xfrm>
        <a:prstGeom prst="circularArrow">
          <a:avLst>
            <a:gd name="adj1" fmla="val 5198"/>
            <a:gd name="adj2" fmla="val 335729"/>
            <a:gd name="adj3" fmla="val 4987096"/>
            <a:gd name="adj4" fmla="val 2800039"/>
            <a:gd name="adj5" fmla="val 6064"/>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C63F477F-2B93-435D-A8BF-018D8EA2B7C7}">
      <dsp:nvSpPr>
        <dsp:cNvPr id="0" name=""/>
        <dsp:cNvSpPr/>
      </dsp:nvSpPr>
      <dsp:spPr>
        <a:xfrm>
          <a:off x="3395178" y="4435696"/>
          <a:ext cx="1340778" cy="100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ru-RU" sz="1400" b="1" kern="1200" dirty="0">
              <a:latin typeface="Arial" pitchFamily="34" charset="0"/>
              <a:cs typeface="Arial" pitchFamily="34" charset="0"/>
            </a:rPr>
            <a:t>Контроль за исполнением бюджета</a:t>
          </a:r>
        </a:p>
      </dsp:txBody>
      <dsp:txXfrm>
        <a:off x="3395178" y="4435696"/>
        <a:ext cx="1340778" cy="1007886"/>
      </dsp:txXfrm>
    </dsp:sp>
    <dsp:sp modelId="{0C0C8F12-C4C3-40CD-B3D5-824953FAACF3}">
      <dsp:nvSpPr>
        <dsp:cNvPr id="0" name=""/>
        <dsp:cNvSpPr/>
      </dsp:nvSpPr>
      <dsp:spPr>
        <a:xfrm>
          <a:off x="773206" y="1840"/>
          <a:ext cx="5187392" cy="5187392"/>
        </a:xfrm>
        <a:prstGeom prst="circularArrow">
          <a:avLst>
            <a:gd name="adj1" fmla="val 5198"/>
            <a:gd name="adj2" fmla="val 335729"/>
            <a:gd name="adj3" fmla="val 8006184"/>
            <a:gd name="adj4" fmla="val 5347459"/>
            <a:gd name="adj5" fmla="val 6064"/>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EA6D6A5F-830B-4016-92AB-5916328771A5}">
      <dsp:nvSpPr>
        <dsp:cNvPr id="0" name=""/>
        <dsp:cNvSpPr/>
      </dsp:nvSpPr>
      <dsp:spPr>
        <a:xfrm>
          <a:off x="745013" y="2896728"/>
          <a:ext cx="1237078" cy="117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ru-RU" sz="1400" b="1" kern="1200" dirty="0">
              <a:latin typeface="Arial" pitchFamily="34" charset="0"/>
              <a:cs typeface="Arial" pitchFamily="34" charset="0"/>
            </a:rPr>
            <a:t>Отчет об исполнении бюджета</a:t>
          </a:r>
        </a:p>
      </dsp:txBody>
      <dsp:txXfrm>
        <a:off x="745013" y="2896728"/>
        <a:ext cx="1237078" cy="1176448"/>
      </dsp:txXfrm>
    </dsp:sp>
    <dsp:sp modelId="{78DC0811-6BC0-4448-9A1C-945055CCAEE6}">
      <dsp:nvSpPr>
        <dsp:cNvPr id="0" name=""/>
        <dsp:cNvSpPr/>
      </dsp:nvSpPr>
      <dsp:spPr>
        <a:xfrm>
          <a:off x="946697" y="51065"/>
          <a:ext cx="5187392" cy="5187392"/>
        </a:xfrm>
        <a:prstGeom prst="circularArrow">
          <a:avLst>
            <a:gd name="adj1" fmla="val 5198"/>
            <a:gd name="adj2" fmla="val 335729"/>
            <a:gd name="adj3" fmla="val 12719391"/>
            <a:gd name="adj4" fmla="val 10422900"/>
            <a:gd name="adj5" fmla="val 6064"/>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58DB0CC2-E164-4E3C-B114-31A80891FE46}">
      <dsp:nvSpPr>
        <dsp:cNvPr id="0" name=""/>
        <dsp:cNvSpPr/>
      </dsp:nvSpPr>
      <dsp:spPr>
        <a:xfrm>
          <a:off x="1490280" y="128802"/>
          <a:ext cx="1401340" cy="111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ru-RU" sz="1400" b="1" kern="1200" dirty="0">
              <a:latin typeface="Arial" pitchFamily="34" charset="0"/>
              <a:cs typeface="Arial" pitchFamily="34" charset="0"/>
            </a:rPr>
            <a:t>Составление проекта бюджета</a:t>
          </a:r>
        </a:p>
      </dsp:txBody>
      <dsp:txXfrm>
        <a:off x="1490280" y="128802"/>
        <a:ext cx="1401340" cy="1112112"/>
      </dsp:txXfrm>
    </dsp:sp>
    <dsp:sp modelId="{3D596900-9661-4F79-92B9-6B021D03520D}">
      <dsp:nvSpPr>
        <dsp:cNvPr id="0" name=""/>
        <dsp:cNvSpPr/>
      </dsp:nvSpPr>
      <dsp:spPr>
        <a:xfrm>
          <a:off x="1341995" y="-289439"/>
          <a:ext cx="5187392" cy="5187392"/>
        </a:xfrm>
        <a:prstGeom prst="circularArrow">
          <a:avLst>
            <a:gd name="adj1" fmla="val 5198"/>
            <a:gd name="adj2" fmla="val 335729"/>
            <a:gd name="adj3" fmla="val 17771322"/>
            <a:gd name="adj4" fmla="val 14513328"/>
            <a:gd name="adj5" fmla="val 6064"/>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773B2-6FA3-417A-8C1C-0F93ADEFFAF4}">
      <dsp:nvSpPr>
        <dsp:cNvPr id="0" name=""/>
        <dsp:cNvSpPr/>
      </dsp:nvSpPr>
      <dsp:spPr>
        <a:xfrm>
          <a:off x="7281477" y="2108775"/>
          <a:ext cx="91440" cy="392234"/>
        </a:xfrm>
        <a:custGeom>
          <a:avLst/>
          <a:gdLst/>
          <a:ahLst/>
          <a:cxnLst/>
          <a:rect l="0" t="0" r="0" b="0"/>
          <a:pathLst>
            <a:path>
              <a:moveTo>
                <a:pt x="45720" y="0"/>
              </a:moveTo>
              <a:lnTo>
                <a:pt x="45720" y="39223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04F30BA-7597-46C2-96CE-17968A034303}">
      <dsp:nvSpPr>
        <dsp:cNvPr id="0" name=""/>
        <dsp:cNvSpPr/>
      </dsp:nvSpPr>
      <dsp:spPr>
        <a:xfrm>
          <a:off x="4370734" y="860143"/>
          <a:ext cx="2956462" cy="392234"/>
        </a:xfrm>
        <a:custGeom>
          <a:avLst/>
          <a:gdLst/>
          <a:ahLst/>
          <a:cxnLst/>
          <a:rect l="0" t="0" r="0" b="0"/>
          <a:pathLst>
            <a:path>
              <a:moveTo>
                <a:pt x="0" y="0"/>
              </a:moveTo>
              <a:lnTo>
                <a:pt x="0" y="267296"/>
              </a:lnTo>
              <a:lnTo>
                <a:pt x="2956462" y="267296"/>
              </a:lnTo>
              <a:lnTo>
                <a:pt x="2956462" y="392234"/>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4AE1B0C-F665-45FA-A016-62519672E4F3}">
      <dsp:nvSpPr>
        <dsp:cNvPr id="0" name=""/>
        <dsp:cNvSpPr/>
      </dsp:nvSpPr>
      <dsp:spPr>
        <a:xfrm>
          <a:off x="4342183" y="2108775"/>
          <a:ext cx="91440" cy="392234"/>
        </a:xfrm>
        <a:custGeom>
          <a:avLst/>
          <a:gdLst/>
          <a:ahLst/>
          <a:cxnLst/>
          <a:rect l="0" t="0" r="0" b="0"/>
          <a:pathLst>
            <a:path>
              <a:moveTo>
                <a:pt x="45720" y="0"/>
              </a:moveTo>
              <a:lnTo>
                <a:pt x="45720" y="39223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4AC633-D1DE-4E67-80C2-FEAC6C0CD4C5}">
      <dsp:nvSpPr>
        <dsp:cNvPr id="0" name=""/>
        <dsp:cNvSpPr/>
      </dsp:nvSpPr>
      <dsp:spPr>
        <a:xfrm>
          <a:off x="4325014" y="860143"/>
          <a:ext cx="91440" cy="392234"/>
        </a:xfrm>
        <a:custGeom>
          <a:avLst/>
          <a:gdLst/>
          <a:ahLst/>
          <a:cxnLst/>
          <a:rect l="0" t="0" r="0" b="0"/>
          <a:pathLst>
            <a:path>
              <a:moveTo>
                <a:pt x="45720" y="0"/>
              </a:moveTo>
              <a:lnTo>
                <a:pt x="45720" y="267296"/>
              </a:lnTo>
              <a:lnTo>
                <a:pt x="62888" y="267296"/>
              </a:lnTo>
              <a:lnTo>
                <a:pt x="62888" y="392234"/>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2A1A29-53E8-4B12-9320-69159083555E}">
      <dsp:nvSpPr>
        <dsp:cNvPr id="0" name=""/>
        <dsp:cNvSpPr/>
      </dsp:nvSpPr>
      <dsp:spPr>
        <a:xfrm>
          <a:off x="1368552" y="2108775"/>
          <a:ext cx="91440" cy="392234"/>
        </a:xfrm>
        <a:custGeom>
          <a:avLst/>
          <a:gdLst/>
          <a:ahLst/>
          <a:cxnLst/>
          <a:rect l="0" t="0" r="0" b="0"/>
          <a:pathLst>
            <a:path>
              <a:moveTo>
                <a:pt x="45720" y="0"/>
              </a:moveTo>
              <a:lnTo>
                <a:pt x="45720" y="392234"/>
              </a:lnTo>
            </a:path>
          </a:pathLst>
        </a:custGeom>
        <a:noFill/>
        <a:ln w="1587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56B660-C217-477A-865B-C2C89F907560}">
      <dsp:nvSpPr>
        <dsp:cNvPr id="0" name=""/>
        <dsp:cNvSpPr/>
      </dsp:nvSpPr>
      <dsp:spPr>
        <a:xfrm>
          <a:off x="1414272" y="860143"/>
          <a:ext cx="2956462" cy="392234"/>
        </a:xfrm>
        <a:custGeom>
          <a:avLst/>
          <a:gdLst/>
          <a:ahLst/>
          <a:cxnLst/>
          <a:rect l="0" t="0" r="0" b="0"/>
          <a:pathLst>
            <a:path>
              <a:moveTo>
                <a:pt x="2956462" y="0"/>
              </a:moveTo>
              <a:lnTo>
                <a:pt x="2956462" y="267296"/>
              </a:lnTo>
              <a:lnTo>
                <a:pt x="0" y="267296"/>
              </a:lnTo>
              <a:lnTo>
                <a:pt x="0" y="392234"/>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C39BE3-123A-4376-A32D-2F9109EBEC24}">
      <dsp:nvSpPr>
        <dsp:cNvPr id="0" name=""/>
        <dsp:cNvSpPr/>
      </dsp:nvSpPr>
      <dsp:spPr>
        <a:xfrm>
          <a:off x="3696406" y="3746"/>
          <a:ext cx="1348657" cy="856397"/>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C1872F-8C48-411D-99A8-0A77F73DEACF}">
      <dsp:nvSpPr>
        <dsp:cNvPr id="0" name=""/>
        <dsp:cNvSpPr/>
      </dsp:nvSpPr>
      <dsp:spPr>
        <a:xfrm>
          <a:off x="3846257" y="146104"/>
          <a:ext cx="1348657" cy="85639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Доходы бюджета</a:t>
          </a:r>
        </a:p>
      </dsp:txBody>
      <dsp:txXfrm>
        <a:off x="3871340" y="171187"/>
        <a:ext cx="1298491" cy="806231"/>
      </dsp:txXfrm>
    </dsp:sp>
    <dsp:sp modelId="{D112961B-0919-43AF-B2EB-43026333D9B2}">
      <dsp:nvSpPr>
        <dsp:cNvPr id="0" name=""/>
        <dsp:cNvSpPr/>
      </dsp:nvSpPr>
      <dsp:spPr>
        <a:xfrm>
          <a:off x="739943" y="1252378"/>
          <a:ext cx="1348657" cy="856397"/>
        </a:xfrm>
        <a:prstGeom prst="roundRect">
          <a:avLst>
            <a:gd name="adj" fmla="val 10000"/>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3E9CFC-6AB3-4247-ADF4-A2675588604A}">
      <dsp:nvSpPr>
        <dsp:cNvPr id="0" name=""/>
        <dsp:cNvSpPr/>
      </dsp:nvSpPr>
      <dsp:spPr>
        <a:xfrm>
          <a:off x="889794" y="1394736"/>
          <a:ext cx="1348657" cy="8563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Налоговые доходы</a:t>
          </a:r>
        </a:p>
      </dsp:txBody>
      <dsp:txXfrm>
        <a:off x="914877" y="1419819"/>
        <a:ext cx="1298491" cy="806231"/>
      </dsp:txXfrm>
    </dsp:sp>
    <dsp:sp modelId="{E37A0218-F420-4F32-B4F7-F5A1F80F39A5}">
      <dsp:nvSpPr>
        <dsp:cNvPr id="0" name=""/>
        <dsp:cNvSpPr/>
      </dsp:nvSpPr>
      <dsp:spPr>
        <a:xfrm>
          <a:off x="55675" y="2501010"/>
          <a:ext cx="2717194" cy="3126715"/>
        </a:xfrm>
        <a:prstGeom prst="roundRect">
          <a:avLst>
            <a:gd name="adj" fmla="val 10000"/>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784822-DAEF-4747-AB7B-A9E03B8567F6}">
      <dsp:nvSpPr>
        <dsp:cNvPr id="0" name=""/>
        <dsp:cNvSpPr/>
      </dsp:nvSpPr>
      <dsp:spPr>
        <a:xfrm>
          <a:off x="205526" y="2643368"/>
          <a:ext cx="2717194" cy="312671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Поступления от уплаты налогов, установленных Налоговым кодексом Российской Федерации:</a:t>
          </a:r>
          <a:endParaRPr lang="ru-RU" sz="1600" kern="1200" dirty="0"/>
        </a:p>
        <a:p>
          <a:pPr marL="0" lvl="0" indent="0" algn="l" defTabSz="711200">
            <a:lnSpc>
              <a:spcPct val="90000"/>
            </a:lnSpc>
            <a:spcBef>
              <a:spcPct val="0"/>
            </a:spcBef>
            <a:spcAft>
              <a:spcPct val="35000"/>
            </a:spcAft>
            <a:buNone/>
          </a:pPr>
          <a:r>
            <a:rPr lang="ru-RU" sz="1600" kern="1200" dirty="0"/>
            <a:t>-налог на доходы физических лиц;</a:t>
          </a:r>
        </a:p>
        <a:p>
          <a:pPr marL="0" lvl="0" indent="0" algn="l" defTabSz="711200">
            <a:lnSpc>
              <a:spcPct val="90000"/>
            </a:lnSpc>
            <a:spcBef>
              <a:spcPct val="0"/>
            </a:spcBef>
            <a:spcAft>
              <a:spcPct val="35000"/>
            </a:spcAft>
            <a:buNone/>
          </a:pPr>
          <a:r>
            <a:rPr lang="ru-RU" sz="1600" kern="1200" dirty="0"/>
            <a:t>-акцизы;</a:t>
          </a:r>
        </a:p>
        <a:p>
          <a:pPr marL="0" lvl="0" indent="0" algn="l" defTabSz="711200">
            <a:lnSpc>
              <a:spcPct val="90000"/>
            </a:lnSpc>
            <a:spcBef>
              <a:spcPct val="0"/>
            </a:spcBef>
            <a:spcAft>
              <a:spcPct val="35000"/>
            </a:spcAft>
            <a:buNone/>
          </a:pPr>
          <a:r>
            <a:rPr lang="ru-RU" sz="1600" kern="1200" dirty="0"/>
            <a:t>-налоги на совокупный доход;</a:t>
          </a:r>
        </a:p>
        <a:p>
          <a:pPr marL="0" lvl="0" indent="0" algn="l" defTabSz="711200">
            <a:lnSpc>
              <a:spcPct val="90000"/>
            </a:lnSpc>
            <a:spcBef>
              <a:spcPct val="0"/>
            </a:spcBef>
            <a:spcAft>
              <a:spcPct val="35000"/>
            </a:spcAft>
            <a:buNone/>
          </a:pPr>
          <a:r>
            <a:rPr lang="ru-RU" sz="1600" kern="1200" dirty="0"/>
            <a:t>-другие налоги</a:t>
          </a:r>
        </a:p>
      </dsp:txBody>
      <dsp:txXfrm>
        <a:off x="285110" y="2722952"/>
        <a:ext cx="2558026" cy="2967547"/>
      </dsp:txXfrm>
    </dsp:sp>
    <dsp:sp modelId="{57F5A072-D2E3-47B6-A461-2786E95F4332}">
      <dsp:nvSpPr>
        <dsp:cNvPr id="0" name=""/>
        <dsp:cNvSpPr/>
      </dsp:nvSpPr>
      <dsp:spPr>
        <a:xfrm>
          <a:off x="3713574" y="1252378"/>
          <a:ext cx="1348657" cy="856397"/>
        </a:xfrm>
        <a:prstGeom prst="roundRect">
          <a:avLst>
            <a:gd name="adj" fmla="val 10000"/>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85480C-7672-4015-B5D1-A024D3FD5022}">
      <dsp:nvSpPr>
        <dsp:cNvPr id="0" name=""/>
        <dsp:cNvSpPr/>
      </dsp:nvSpPr>
      <dsp:spPr>
        <a:xfrm>
          <a:off x="3863425" y="1394736"/>
          <a:ext cx="1348657" cy="8563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err="1"/>
            <a:t>Неналого</a:t>
          </a:r>
          <a:r>
            <a:rPr lang="ru-RU" sz="1600" kern="1200" dirty="0"/>
            <a:t>-</a:t>
          </a:r>
        </a:p>
        <a:p>
          <a:pPr marL="0" lvl="0" indent="0" algn="ctr" defTabSz="711200">
            <a:lnSpc>
              <a:spcPct val="90000"/>
            </a:lnSpc>
            <a:spcBef>
              <a:spcPct val="0"/>
            </a:spcBef>
            <a:spcAft>
              <a:spcPct val="35000"/>
            </a:spcAft>
            <a:buNone/>
          </a:pPr>
          <a:r>
            <a:rPr lang="ru-RU" sz="1600" kern="1200" dirty="0"/>
            <a:t>вые доходы</a:t>
          </a:r>
        </a:p>
      </dsp:txBody>
      <dsp:txXfrm>
        <a:off x="3888508" y="1419819"/>
        <a:ext cx="1298491" cy="806231"/>
      </dsp:txXfrm>
    </dsp:sp>
    <dsp:sp modelId="{49F6AFC0-5F9F-4B2C-A1CB-38EEDFC7A313}">
      <dsp:nvSpPr>
        <dsp:cNvPr id="0" name=""/>
        <dsp:cNvSpPr/>
      </dsp:nvSpPr>
      <dsp:spPr>
        <a:xfrm>
          <a:off x="3072571" y="2501010"/>
          <a:ext cx="2630664" cy="3124591"/>
        </a:xfrm>
        <a:prstGeom prst="roundRect">
          <a:avLst>
            <a:gd name="adj" fmla="val 10000"/>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7DD92D-8436-44F3-9C2B-6D48B0BE234A}">
      <dsp:nvSpPr>
        <dsp:cNvPr id="0" name=""/>
        <dsp:cNvSpPr/>
      </dsp:nvSpPr>
      <dsp:spPr>
        <a:xfrm>
          <a:off x="3222422" y="2643368"/>
          <a:ext cx="2630664" cy="312459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indent="0" algn="ctr" defTabSz="711200">
            <a:lnSpc>
              <a:spcPct val="90000"/>
            </a:lnSpc>
            <a:spcBef>
              <a:spcPct val="0"/>
            </a:spcBef>
            <a:spcAft>
              <a:spcPct val="35000"/>
            </a:spcAft>
            <a:buNone/>
          </a:pPr>
          <a:r>
            <a:rPr lang="ru-RU" sz="1600" b="1" kern="1200" dirty="0"/>
            <a:t>Поступления от уплаты других пошлин и сборов, установленных законодательством, а также штрафов за нарушение законодательства:</a:t>
          </a:r>
        </a:p>
        <a:p>
          <a:pPr lvl="0" indent="0" algn="l" defTabSz="711200">
            <a:lnSpc>
              <a:spcPct val="90000"/>
            </a:lnSpc>
            <a:spcBef>
              <a:spcPct val="0"/>
            </a:spcBef>
            <a:spcAft>
              <a:spcPct val="35000"/>
            </a:spcAft>
            <a:buNone/>
          </a:pPr>
          <a:r>
            <a:rPr lang="ru-RU" sz="1600" b="1" kern="1200" dirty="0"/>
            <a:t> - </a:t>
          </a:r>
          <a:r>
            <a:rPr lang="ru-RU" sz="1600" kern="1200" dirty="0"/>
            <a:t>доходы от использования имущества и земли;</a:t>
          </a:r>
        </a:p>
        <a:p>
          <a:pPr marL="0" lvl="0" indent="0" algn="l" defTabSz="711200">
            <a:lnSpc>
              <a:spcPct val="100000"/>
            </a:lnSpc>
            <a:spcBef>
              <a:spcPct val="0"/>
            </a:spcBef>
            <a:spcAft>
              <a:spcPts val="0"/>
            </a:spcAft>
            <a:buNone/>
          </a:pPr>
          <a:r>
            <a:rPr lang="ru-RU" sz="1600" kern="1200" dirty="0"/>
            <a:t>- штрафные санкции; </a:t>
          </a:r>
        </a:p>
        <a:p>
          <a:pPr marL="0" lvl="0" indent="0" algn="l" defTabSz="711200">
            <a:lnSpc>
              <a:spcPct val="100000"/>
            </a:lnSpc>
            <a:spcBef>
              <a:spcPct val="0"/>
            </a:spcBef>
            <a:spcAft>
              <a:spcPts val="0"/>
            </a:spcAft>
            <a:buNone/>
          </a:pPr>
          <a:r>
            <a:rPr lang="ru-RU" sz="1600" kern="1200" dirty="0"/>
            <a:t>- другие</a:t>
          </a:r>
        </a:p>
      </dsp:txBody>
      <dsp:txXfrm>
        <a:off x="3299472" y="2720418"/>
        <a:ext cx="2476564" cy="2970491"/>
      </dsp:txXfrm>
    </dsp:sp>
    <dsp:sp modelId="{4947769E-AA13-4361-B746-2B5BC4325B5C}">
      <dsp:nvSpPr>
        <dsp:cNvPr id="0" name=""/>
        <dsp:cNvSpPr/>
      </dsp:nvSpPr>
      <dsp:spPr>
        <a:xfrm>
          <a:off x="6652868" y="1252378"/>
          <a:ext cx="1348657" cy="856397"/>
        </a:xfrm>
        <a:prstGeom prst="roundRect">
          <a:avLst>
            <a:gd name="adj" fmla="val 10000"/>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1ADCD80-9C27-4FC9-8C3A-591CD6EBD11F}">
      <dsp:nvSpPr>
        <dsp:cNvPr id="0" name=""/>
        <dsp:cNvSpPr/>
      </dsp:nvSpPr>
      <dsp:spPr>
        <a:xfrm>
          <a:off x="6802719" y="1394736"/>
          <a:ext cx="1348657" cy="8563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Безвозмездные поступления</a:t>
          </a:r>
        </a:p>
      </dsp:txBody>
      <dsp:txXfrm>
        <a:off x="6827802" y="1419819"/>
        <a:ext cx="1298491" cy="806231"/>
      </dsp:txXfrm>
    </dsp:sp>
    <dsp:sp modelId="{EE1A5924-E412-4F3D-8BEF-C5720B3213B8}">
      <dsp:nvSpPr>
        <dsp:cNvPr id="0" name=""/>
        <dsp:cNvSpPr/>
      </dsp:nvSpPr>
      <dsp:spPr>
        <a:xfrm>
          <a:off x="6002937" y="2501010"/>
          <a:ext cx="2648520" cy="3185533"/>
        </a:xfrm>
        <a:prstGeom prst="roundRect">
          <a:avLst>
            <a:gd name="adj" fmla="val 10000"/>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39D903-DA0E-431C-B543-52F888BCFF15}">
      <dsp:nvSpPr>
        <dsp:cNvPr id="0" name=""/>
        <dsp:cNvSpPr/>
      </dsp:nvSpPr>
      <dsp:spPr>
        <a:xfrm>
          <a:off x="6152788" y="2643368"/>
          <a:ext cx="2648520" cy="318553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Поступления от других бюджетов бюджетной системы (межбюджетные трансферты), организаций, граждан (кроме налоговых и неналоговых доходов)</a:t>
          </a:r>
          <a:endParaRPr lang="ru-RU" sz="1600" kern="1200" dirty="0"/>
        </a:p>
        <a:p>
          <a:pPr marL="0" lvl="0" indent="0" algn="l" defTabSz="711200">
            <a:lnSpc>
              <a:spcPct val="90000"/>
            </a:lnSpc>
            <a:spcBef>
              <a:spcPct val="0"/>
            </a:spcBef>
            <a:spcAft>
              <a:spcPct val="35000"/>
            </a:spcAft>
            <a:buNone/>
          </a:pPr>
          <a:r>
            <a:rPr lang="ru-RU" sz="1600" kern="1200" dirty="0"/>
            <a:t>-дотации;</a:t>
          </a:r>
        </a:p>
        <a:p>
          <a:pPr marL="0" lvl="0" indent="0" algn="l" defTabSz="711200">
            <a:lnSpc>
              <a:spcPct val="90000"/>
            </a:lnSpc>
            <a:spcBef>
              <a:spcPct val="0"/>
            </a:spcBef>
            <a:spcAft>
              <a:spcPct val="35000"/>
            </a:spcAft>
            <a:buNone/>
          </a:pPr>
          <a:r>
            <a:rPr lang="ru-RU" sz="1600" kern="1200" dirty="0"/>
            <a:t>-субвенции;</a:t>
          </a:r>
        </a:p>
        <a:p>
          <a:pPr marL="0" lvl="0" indent="0" algn="l" defTabSz="711200">
            <a:lnSpc>
              <a:spcPct val="90000"/>
            </a:lnSpc>
            <a:spcBef>
              <a:spcPct val="0"/>
            </a:spcBef>
            <a:spcAft>
              <a:spcPct val="35000"/>
            </a:spcAft>
            <a:buNone/>
          </a:pPr>
          <a:r>
            <a:rPr lang="ru-RU" sz="1600" kern="1200" dirty="0"/>
            <a:t>-субсидии;</a:t>
          </a:r>
        </a:p>
        <a:p>
          <a:pPr marL="0" lvl="0" indent="0" algn="l" defTabSz="711200">
            <a:lnSpc>
              <a:spcPct val="90000"/>
            </a:lnSpc>
            <a:spcBef>
              <a:spcPct val="0"/>
            </a:spcBef>
            <a:spcAft>
              <a:spcPct val="35000"/>
            </a:spcAft>
            <a:buNone/>
          </a:pPr>
          <a:r>
            <a:rPr lang="ru-RU" sz="1600" kern="1200" dirty="0"/>
            <a:t>-иные межбюджетные трансферты</a:t>
          </a:r>
        </a:p>
      </dsp:txBody>
      <dsp:txXfrm>
        <a:off x="6230361" y="2720941"/>
        <a:ext cx="2493374" cy="3030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B5B80-292E-4E41-8CA0-11F9941FC397}">
      <dsp:nvSpPr>
        <dsp:cNvPr id="0" name=""/>
        <dsp:cNvSpPr/>
      </dsp:nvSpPr>
      <dsp:spPr>
        <a:xfrm>
          <a:off x="2215" y="108328"/>
          <a:ext cx="2698717" cy="1079487"/>
        </a:xfrm>
        <a:prstGeom prst="chevron">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ru-RU" sz="2900" kern="1200" baseline="0" dirty="0">
              <a:solidFill>
                <a:schemeClr val="tx1"/>
              </a:solidFill>
            </a:rPr>
            <a:t>876962,2</a:t>
          </a:r>
        </a:p>
      </dsp:txBody>
      <dsp:txXfrm>
        <a:off x="541959" y="108328"/>
        <a:ext cx="1619230" cy="1079487"/>
      </dsp:txXfrm>
    </dsp:sp>
    <dsp:sp modelId="{3F57EA3C-7949-46A7-921E-242E9F02A604}">
      <dsp:nvSpPr>
        <dsp:cNvPr id="0" name=""/>
        <dsp:cNvSpPr/>
      </dsp:nvSpPr>
      <dsp:spPr>
        <a:xfrm>
          <a:off x="2413851" y="82971"/>
          <a:ext cx="2698717" cy="1079487"/>
        </a:xfrm>
        <a:prstGeom prst="chevron">
          <a:avLst/>
        </a:prstGeom>
        <a:gradFill rotWithShape="0">
          <a:gsLst>
            <a:gs pos="0">
              <a:schemeClr val="accent5">
                <a:hueOff val="4085978"/>
                <a:satOff val="2788"/>
                <a:lumOff val="-7843"/>
                <a:alphaOff val="0"/>
                <a:tint val="96000"/>
                <a:satMod val="120000"/>
                <a:lumMod val="120000"/>
              </a:schemeClr>
            </a:gs>
            <a:gs pos="100000">
              <a:schemeClr val="accent5">
                <a:hueOff val="4085978"/>
                <a:satOff val="2788"/>
                <a:lumOff val="-784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ru-RU" sz="2900" kern="1200" baseline="0" dirty="0">
              <a:solidFill>
                <a:schemeClr val="tx1"/>
              </a:solidFill>
            </a:rPr>
            <a:t>896162,0</a:t>
          </a:r>
        </a:p>
      </dsp:txBody>
      <dsp:txXfrm>
        <a:off x="2953595" y="82971"/>
        <a:ext cx="1619230" cy="1079487"/>
      </dsp:txXfrm>
    </dsp:sp>
    <dsp:sp modelId="{BFF41A48-3F88-4F3C-982E-97BCB324B1FA}">
      <dsp:nvSpPr>
        <dsp:cNvPr id="0" name=""/>
        <dsp:cNvSpPr/>
      </dsp:nvSpPr>
      <dsp:spPr>
        <a:xfrm>
          <a:off x="4859907" y="108328"/>
          <a:ext cx="2698717" cy="1079487"/>
        </a:xfrm>
        <a:prstGeom prst="chevron">
          <a:avLst/>
        </a:prstGeom>
        <a:gradFill rotWithShape="0">
          <a:gsLst>
            <a:gs pos="0">
              <a:schemeClr val="accent5">
                <a:hueOff val="8171956"/>
                <a:satOff val="5577"/>
                <a:lumOff val="-15685"/>
                <a:alphaOff val="0"/>
                <a:tint val="96000"/>
                <a:satMod val="120000"/>
                <a:lumMod val="120000"/>
              </a:schemeClr>
            </a:gs>
            <a:gs pos="100000">
              <a:schemeClr val="accent5">
                <a:hueOff val="8171956"/>
                <a:satOff val="5577"/>
                <a:lumOff val="-1568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ru-RU" sz="2900" kern="1200" baseline="0" dirty="0">
              <a:solidFill>
                <a:schemeClr val="tx1"/>
              </a:solidFill>
            </a:rPr>
            <a:t>- 19199,8</a:t>
          </a:r>
        </a:p>
      </dsp:txBody>
      <dsp:txXfrm>
        <a:off x="5399651" y="108328"/>
        <a:ext cx="1619230" cy="1079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B5B80-292E-4E41-8CA0-11F9941FC397}">
      <dsp:nvSpPr>
        <dsp:cNvPr id="0" name=""/>
        <dsp:cNvSpPr/>
      </dsp:nvSpPr>
      <dsp:spPr>
        <a:xfrm>
          <a:off x="2236" y="103188"/>
          <a:ext cx="2724419" cy="1089767"/>
        </a:xfrm>
        <a:prstGeom prst="chevron">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940156,3</a:t>
          </a:r>
        </a:p>
      </dsp:txBody>
      <dsp:txXfrm>
        <a:off x="547120" y="103188"/>
        <a:ext cx="1634652" cy="1089767"/>
      </dsp:txXfrm>
    </dsp:sp>
    <dsp:sp modelId="{3F57EA3C-7949-46A7-921E-242E9F02A604}">
      <dsp:nvSpPr>
        <dsp:cNvPr id="0" name=""/>
        <dsp:cNvSpPr/>
      </dsp:nvSpPr>
      <dsp:spPr>
        <a:xfrm>
          <a:off x="2454214" y="103188"/>
          <a:ext cx="2724419" cy="1089767"/>
        </a:xfrm>
        <a:prstGeom prst="chevron">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940156,3</a:t>
          </a:r>
        </a:p>
      </dsp:txBody>
      <dsp:txXfrm>
        <a:off x="2999098" y="103188"/>
        <a:ext cx="1634652" cy="1089767"/>
      </dsp:txXfrm>
    </dsp:sp>
    <dsp:sp modelId="{BFF41A48-3F88-4F3C-982E-97BCB324B1FA}">
      <dsp:nvSpPr>
        <dsp:cNvPr id="0" name=""/>
        <dsp:cNvSpPr/>
      </dsp:nvSpPr>
      <dsp:spPr>
        <a:xfrm>
          <a:off x="4906191" y="103188"/>
          <a:ext cx="2724419" cy="1089767"/>
        </a:xfrm>
        <a:prstGeom prst="chevron">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a:solidFill>
                <a:schemeClr val="tx1"/>
              </a:solidFill>
            </a:rPr>
            <a:t>0</a:t>
          </a:r>
          <a:endParaRPr lang="ru-RU" sz="3000" kern="1200" dirty="0">
            <a:solidFill>
              <a:schemeClr val="tx1"/>
            </a:solidFill>
          </a:endParaRPr>
        </a:p>
      </dsp:txBody>
      <dsp:txXfrm>
        <a:off x="5451075" y="103188"/>
        <a:ext cx="1634652" cy="1089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B5B80-292E-4E41-8CA0-11F9941FC397}">
      <dsp:nvSpPr>
        <dsp:cNvPr id="0" name=""/>
        <dsp:cNvSpPr/>
      </dsp:nvSpPr>
      <dsp:spPr>
        <a:xfrm>
          <a:off x="2257" y="98047"/>
          <a:ext cx="2750121" cy="1100048"/>
        </a:xfrm>
        <a:prstGeom prst="chevron">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859787,3</a:t>
          </a:r>
        </a:p>
      </dsp:txBody>
      <dsp:txXfrm>
        <a:off x="552281" y="98047"/>
        <a:ext cx="1650073" cy="1100048"/>
      </dsp:txXfrm>
    </dsp:sp>
    <dsp:sp modelId="{3F57EA3C-7949-46A7-921E-242E9F02A604}">
      <dsp:nvSpPr>
        <dsp:cNvPr id="0" name=""/>
        <dsp:cNvSpPr/>
      </dsp:nvSpPr>
      <dsp:spPr>
        <a:xfrm>
          <a:off x="2477367" y="98047"/>
          <a:ext cx="2750121" cy="1100048"/>
        </a:xfrm>
        <a:prstGeom prst="chevron">
          <a:avLst/>
        </a:prstGeom>
        <a:gradFill rotWithShape="0">
          <a:gsLst>
            <a:gs pos="0">
              <a:schemeClr val="accent4">
                <a:hueOff val="-987791"/>
                <a:satOff val="11154"/>
                <a:lumOff val="5980"/>
                <a:alphaOff val="0"/>
                <a:tint val="96000"/>
                <a:satMod val="120000"/>
                <a:lumMod val="120000"/>
              </a:schemeClr>
            </a:gs>
            <a:gs pos="100000">
              <a:schemeClr val="accent4">
                <a:hueOff val="-987791"/>
                <a:satOff val="11154"/>
                <a:lumOff val="598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859787,3</a:t>
          </a:r>
        </a:p>
      </dsp:txBody>
      <dsp:txXfrm>
        <a:off x="3027391" y="98047"/>
        <a:ext cx="1650073" cy="1100048"/>
      </dsp:txXfrm>
    </dsp:sp>
    <dsp:sp modelId="{BFF41A48-3F88-4F3C-982E-97BCB324B1FA}">
      <dsp:nvSpPr>
        <dsp:cNvPr id="0" name=""/>
        <dsp:cNvSpPr/>
      </dsp:nvSpPr>
      <dsp:spPr>
        <a:xfrm>
          <a:off x="4952476" y="98047"/>
          <a:ext cx="2750121" cy="1100048"/>
        </a:xfrm>
        <a:prstGeom prst="chevron">
          <a:avLst/>
        </a:prstGeom>
        <a:gradFill rotWithShape="0">
          <a:gsLst>
            <a:gs pos="0">
              <a:schemeClr val="accent4">
                <a:hueOff val="-1975582"/>
                <a:satOff val="22309"/>
                <a:lumOff val="11960"/>
                <a:alphaOff val="0"/>
                <a:tint val="96000"/>
                <a:satMod val="120000"/>
                <a:lumMod val="120000"/>
              </a:schemeClr>
            </a:gs>
            <a:gs pos="100000">
              <a:schemeClr val="accent4">
                <a:hueOff val="-1975582"/>
                <a:satOff val="22309"/>
                <a:lumOff val="1196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ru-RU" sz="3000" kern="1200" dirty="0">
              <a:solidFill>
                <a:schemeClr val="tx1"/>
              </a:solidFill>
            </a:rPr>
            <a:t>0</a:t>
          </a:r>
        </a:p>
      </dsp:txBody>
      <dsp:txXfrm>
        <a:off x="5502500" y="98047"/>
        <a:ext cx="1650073" cy="1100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9FF78-A546-4FEA-9C79-C90730C289AB}">
      <dsp:nvSpPr>
        <dsp:cNvPr id="0" name=""/>
        <dsp:cNvSpPr/>
      </dsp:nvSpPr>
      <dsp:spPr>
        <a:xfrm>
          <a:off x="144011" y="0"/>
          <a:ext cx="8280928" cy="5688632"/>
        </a:xfrm>
        <a:prstGeom prst="round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1" kern="1200" dirty="0">
              <a:effectLst/>
              <a:latin typeface="Times New Roman"/>
              <a:ea typeface="Times New Roman"/>
            </a:rPr>
            <a:t>УПРАВЛЕНИЕ ФИНАНСОВ </a:t>
          </a:r>
          <a:endParaRPr lang="ru-RU" sz="2800" kern="1200" dirty="0">
            <a:effectLst/>
            <a:latin typeface="Times New Roman"/>
            <a:ea typeface="Times New Roman"/>
          </a:endParaRPr>
        </a:p>
        <a:p>
          <a:pPr marL="0" lvl="0" indent="0" algn="ctr" defTabSz="1244600">
            <a:lnSpc>
              <a:spcPct val="90000"/>
            </a:lnSpc>
            <a:spcBef>
              <a:spcPct val="0"/>
            </a:spcBef>
            <a:spcAft>
              <a:spcPct val="35000"/>
            </a:spcAft>
            <a:buNone/>
          </a:pPr>
          <a:r>
            <a:rPr lang="ru-RU" sz="2800" b="1" kern="1200" dirty="0">
              <a:effectLst/>
              <a:latin typeface="Times New Roman"/>
              <a:ea typeface="Times New Roman"/>
            </a:rPr>
            <a:t>АДМИНИСТРАЦИИ МУНИЦИПАЛЬНОГО ОБРАЗОВАНИЯ</a:t>
          </a:r>
          <a:endParaRPr lang="ru-RU" sz="2800" kern="1200" dirty="0">
            <a:effectLst/>
            <a:latin typeface="Times New Roman"/>
            <a:ea typeface="Times New Roman"/>
          </a:endParaRPr>
        </a:p>
        <a:p>
          <a:pPr marL="0" lvl="0" indent="0" algn="ctr" defTabSz="1244600">
            <a:lnSpc>
              <a:spcPct val="90000"/>
            </a:lnSpc>
            <a:spcBef>
              <a:spcPct val="0"/>
            </a:spcBef>
            <a:spcAft>
              <a:spcPct val="35000"/>
            </a:spcAft>
            <a:buNone/>
          </a:pPr>
          <a:r>
            <a:rPr lang="ru-RU" sz="2800" b="1" kern="1200" dirty="0">
              <a:effectLst/>
              <a:latin typeface="Times New Roman"/>
              <a:ea typeface="Times New Roman"/>
            </a:rPr>
            <a:t>«МУНИЦИПАЛЬНЫЙ ОКРУГ КИЯСОВСКИЙ РАЙОН УДМУРТСКОЙ РЕСПУБЛИКИ»</a:t>
          </a:r>
        </a:p>
        <a:p>
          <a:pPr marL="0" lvl="0" indent="0" algn="ctr" defTabSz="1244600">
            <a:lnSpc>
              <a:spcPct val="90000"/>
            </a:lnSpc>
            <a:spcBef>
              <a:spcPct val="0"/>
            </a:spcBef>
            <a:spcAft>
              <a:spcPct val="35000"/>
            </a:spcAft>
            <a:buNone/>
          </a:pPr>
          <a:r>
            <a:rPr lang="ru-RU" sz="2800" b="1" kern="1200" dirty="0">
              <a:effectLst/>
              <a:latin typeface="Times New Roman"/>
              <a:ea typeface="Times New Roman"/>
            </a:rPr>
            <a:t>427840 с. Киясово, ул. Советская, д. 2. Тел. (34133) 3-21-90, 3-24-47</a:t>
          </a:r>
          <a:endParaRPr lang="ru-RU" sz="2800" kern="1200" dirty="0">
            <a:effectLst/>
            <a:latin typeface="Times New Roman"/>
            <a:ea typeface="Times New Roman"/>
          </a:endParaRPr>
        </a:p>
        <a:p>
          <a:pPr marL="0" lvl="0" indent="0" algn="ctr" defTabSz="1244600">
            <a:lnSpc>
              <a:spcPct val="90000"/>
            </a:lnSpc>
            <a:spcBef>
              <a:spcPct val="0"/>
            </a:spcBef>
            <a:spcAft>
              <a:spcPct val="35000"/>
            </a:spcAft>
            <a:buNone/>
          </a:pPr>
          <a:r>
            <a:rPr lang="ru-RU" sz="2800" b="1" kern="1200" dirty="0">
              <a:effectLst/>
              <a:latin typeface="Times New Roman"/>
              <a:ea typeface="Times New Roman"/>
            </a:rPr>
            <a:t>Факс</a:t>
          </a:r>
          <a:r>
            <a:rPr lang="en-US" sz="2800" b="1" kern="1200" dirty="0">
              <a:effectLst/>
              <a:latin typeface="Times New Roman"/>
              <a:ea typeface="Times New Roman"/>
            </a:rPr>
            <a:t> (34133) 3-24-47  </a:t>
          </a:r>
          <a:endParaRPr lang="ru-RU" sz="2800" b="1" kern="1200" dirty="0">
            <a:effectLst/>
            <a:latin typeface="Times New Roman"/>
            <a:ea typeface="Times New Roman"/>
          </a:endParaRPr>
        </a:p>
        <a:p>
          <a:pPr marL="0" lvl="0" indent="0" algn="ctr" defTabSz="1244600">
            <a:lnSpc>
              <a:spcPct val="90000"/>
            </a:lnSpc>
            <a:spcBef>
              <a:spcPct val="0"/>
            </a:spcBef>
            <a:spcAft>
              <a:spcPct val="35000"/>
            </a:spcAft>
            <a:buNone/>
          </a:pPr>
          <a:r>
            <a:rPr lang="en-US" sz="2800" b="1" kern="1200" dirty="0">
              <a:effectLst/>
              <a:latin typeface="Times New Roman"/>
              <a:ea typeface="Times New Roman"/>
            </a:rPr>
            <a:t> E-Mail: </a:t>
          </a:r>
          <a:r>
            <a:rPr lang="en-US" sz="2800" b="1" u="sng" kern="1200" dirty="0">
              <a:solidFill>
                <a:schemeClr val="bg2">
                  <a:lumMod val="50000"/>
                </a:schemeClr>
              </a:solidFill>
              <a:effectLst/>
              <a:latin typeface="Times New Roman"/>
              <a:hlinkClick xmlns:r="http://schemas.openxmlformats.org/officeDocument/2006/relationships" r:id="rId1"/>
            </a:rPr>
            <a:t>uprfin@kiya.udmr.ru</a:t>
          </a:r>
          <a:endParaRPr lang="ru-RU" sz="2800" b="1" u="sng" kern="1200" dirty="0">
            <a:solidFill>
              <a:schemeClr val="bg2">
                <a:lumMod val="50000"/>
              </a:schemeClr>
            </a:solidFill>
            <a:effectLst/>
            <a:latin typeface="Times New Roman"/>
          </a:endParaRPr>
        </a:p>
        <a:p>
          <a:pPr marL="0" lvl="0" indent="0" algn="ctr" defTabSz="1244600">
            <a:lnSpc>
              <a:spcPct val="90000"/>
            </a:lnSpc>
            <a:spcBef>
              <a:spcPct val="0"/>
            </a:spcBef>
            <a:spcAft>
              <a:spcPct val="35000"/>
            </a:spcAft>
            <a:buNone/>
          </a:pPr>
          <a:r>
            <a:rPr lang="ru-RU" sz="2800" b="1" u="none" kern="1200" dirty="0">
              <a:solidFill>
                <a:schemeClr val="tx1"/>
              </a:solidFill>
              <a:effectLst/>
              <a:latin typeface="Times New Roman"/>
            </a:rPr>
            <a:t>Страница в ВК: </a:t>
          </a:r>
          <a:r>
            <a:rPr lang="en-US" sz="2800" b="1" u="sng" kern="1200" dirty="0">
              <a:solidFill>
                <a:schemeClr val="bg2">
                  <a:lumMod val="50000"/>
                </a:schemeClr>
              </a:solidFill>
              <a:effectLst/>
              <a:latin typeface="Times New Roman"/>
            </a:rPr>
            <a:t>https://vk.com/ufkiysovo</a:t>
          </a:r>
          <a:endParaRPr lang="ru-RU" sz="2800" kern="1200" dirty="0">
            <a:solidFill>
              <a:schemeClr val="bg2">
                <a:lumMod val="50000"/>
              </a:schemeClr>
            </a:solidFill>
          </a:endParaRPr>
        </a:p>
      </dsp:txBody>
      <dsp:txXfrm>
        <a:off x="421707" y="277696"/>
        <a:ext cx="7725536" cy="5133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0.32562</cdr:x>
      <cdr:y>0.45205</cdr:y>
    </cdr:from>
    <cdr:to>
      <cdr:x>0.52719</cdr:x>
      <cdr:y>0.54795</cdr:y>
    </cdr:to>
    <cdr:sp macro="" textlink="">
      <cdr:nvSpPr>
        <cdr:cNvPr id="2" name="TextBox 1"/>
        <cdr:cNvSpPr txBox="1"/>
      </cdr:nvSpPr>
      <cdr:spPr>
        <a:xfrm xmlns:a="http://schemas.openxmlformats.org/drawingml/2006/main">
          <a:off x="1512168" y="2376264"/>
          <a:ext cx="93610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a:t>60,3%</a:t>
          </a:r>
        </a:p>
      </cdr:txBody>
    </cdr:sp>
  </cdr:relSizeAnchor>
  <cdr:relSizeAnchor xmlns:cdr="http://schemas.openxmlformats.org/drawingml/2006/chartDrawing">
    <cdr:from>
      <cdr:x>0.10854</cdr:x>
      <cdr:y>0.47945</cdr:y>
    </cdr:from>
    <cdr:to>
      <cdr:x>0.29461</cdr:x>
      <cdr:y>0.56164</cdr:y>
    </cdr:to>
    <cdr:sp macro="" textlink="">
      <cdr:nvSpPr>
        <cdr:cNvPr id="3" name="TextBox 2"/>
        <cdr:cNvSpPr txBox="1"/>
      </cdr:nvSpPr>
      <cdr:spPr>
        <a:xfrm xmlns:a="http://schemas.openxmlformats.org/drawingml/2006/main">
          <a:off x="504056" y="2520280"/>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a:t>39,7%</a:t>
          </a:r>
        </a:p>
      </cdr:txBody>
    </cdr:sp>
  </cdr:relSizeAnchor>
</c:userShapes>
</file>

<file path=ppt/drawings/drawing2.xml><?xml version="1.0" encoding="utf-8"?>
<c:userShapes xmlns:c="http://schemas.openxmlformats.org/drawingml/2006/chart">
  <cdr:relSizeAnchor xmlns:cdr="http://schemas.openxmlformats.org/drawingml/2006/chartDrawing">
    <cdr:from>
      <cdr:x>0.24013</cdr:x>
      <cdr:y>0.1114</cdr:y>
    </cdr:from>
    <cdr:to>
      <cdr:x>0.32675</cdr:x>
      <cdr:y>0.17094</cdr:y>
    </cdr:to>
    <cdr:sp macro="" textlink="">
      <cdr:nvSpPr>
        <cdr:cNvPr id="3" name="TextBox 2"/>
        <cdr:cNvSpPr txBox="1"/>
      </cdr:nvSpPr>
      <cdr:spPr>
        <a:xfrm xmlns:a="http://schemas.openxmlformats.org/drawingml/2006/main">
          <a:off x="2195736" y="673598"/>
          <a:ext cx="7920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0.46063</cdr:x>
      <cdr:y>0.30193</cdr:y>
    </cdr:from>
    <cdr:to>
      <cdr:x>0.55512</cdr:x>
      <cdr:y>0.36147</cdr:y>
    </cdr:to>
    <cdr:sp macro="" textlink="">
      <cdr:nvSpPr>
        <cdr:cNvPr id="7" name="TextBox 6"/>
        <cdr:cNvSpPr txBox="1"/>
      </cdr:nvSpPr>
      <cdr:spPr>
        <a:xfrm xmlns:a="http://schemas.openxmlformats.org/drawingml/2006/main">
          <a:off x="4211960" y="1825726"/>
          <a:ext cx="86409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0.29525</cdr:x>
      <cdr:y>0.43292</cdr:y>
    </cdr:from>
    <cdr:to>
      <cdr:x>0.374</cdr:x>
      <cdr:y>0.48056</cdr:y>
    </cdr:to>
    <cdr:sp macro="" textlink="">
      <cdr:nvSpPr>
        <cdr:cNvPr id="10" name="TextBox 9"/>
        <cdr:cNvSpPr txBox="1"/>
      </cdr:nvSpPr>
      <cdr:spPr>
        <a:xfrm xmlns:a="http://schemas.openxmlformats.org/drawingml/2006/main">
          <a:off x="2699792" y="261781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C1074D25-A07C-4C7A-971E-5724D5B0B54C}" type="datetimeFigureOut">
              <a:rPr lang="ru-RU" smtClean="0"/>
              <a:pPr/>
              <a:t>15.12.2025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7218"/>
            <a:ext cx="5438775" cy="44679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1259"/>
            <a:ext cx="2946400" cy="49696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31259"/>
            <a:ext cx="2946400" cy="496967"/>
          </a:xfrm>
          <a:prstGeom prst="rect">
            <a:avLst/>
          </a:prstGeom>
        </p:spPr>
        <p:txBody>
          <a:bodyPr vert="horz" lIns="91440" tIns="45720" rIns="91440" bIns="45720" rtlCol="0" anchor="b"/>
          <a:lstStyle>
            <a:lvl1pPr algn="r">
              <a:defRPr sz="1200"/>
            </a:lvl1pPr>
          </a:lstStyle>
          <a:p>
            <a:fld id="{DFF0EFEB-987C-4AED-A076-7669688766C1}" type="slidenum">
              <a:rPr lang="ru-RU" smtClean="0"/>
              <a:pPr/>
              <a:t>‹#›</a:t>
            </a:fld>
            <a:endParaRPr lang="ru-RU"/>
          </a:p>
        </p:txBody>
      </p:sp>
    </p:spTree>
    <p:extLst>
      <p:ext uri="{BB962C8B-B14F-4D97-AF65-F5344CB8AC3E}">
        <p14:creationId xmlns:p14="http://schemas.microsoft.com/office/powerpoint/2010/main" val="324119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F0EFEB-987C-4AED-A076-7669688766C1}" type="slidenum">
              <a:rPr lang="ru-RU" smtClean="0"/>
              <a:pPr/>
              <a:t>11</a:t>
            </a:fld>
            <a:endParaRPr lang="ru-RU"/>
          </a:p>
        </p:txBody>
      </p:sp>
    </p:spTree>
    <p:extLst>
      <p:ext uri="{BB962C8B-B14F-4D97-AF65-F5344CB8AC3E}">
        <p14:creationId xmlns:p14="http://schemas.microsoft.com/office/powerpoint/2010/main" val="412711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F0EFEB-987C-4AED-A076-7669688766C1}" type="slidenum">
              <a:rPr lang="ru-RU" smtClean="0"/>
              <a:pPr/>
              <a:t>12</a:t>
            </a:fld>
            <a:endParaRPr lang="ru-RU"/>
          </a:p>
        </p:txBody>
      </p:sp>
    </p:spTree>
    <p:extLst>
      <p:ext uri="{BB962C8B-B14F-4D97-AF65-F5344CB8AC3E}">
        <p14:creationId xmlns:p14="http://schemas.microsoft.com/office/powerpoint/2010/main" val="138742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FF0EFEB-987C-4AED-A076-7669688766C1}" type="slidenum">
              <a:rPr lang="ru-RU" smtClean="0"/>
              <a:pPr/>
              <a:t>15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FF0EFEB-987C-4AED-A076-7669688766C1}" type="slidenum">
              <a:rPr lang="ru-RU" smtClean="0"/>
              <a:pPr/>
              <a:t>16</a:t>
            </a:fld>
            <a:endParaRPr lang="ru-RU"/>
          </a:p>
        </p:txBody>
      </p:sp>
    </p:spTree>
    <p:extLst>
      <p:ext uri="{BB962C8B-B14F-4D97-AF65-F5344CB8AC3E}">
        <p14:creationId xmlns:p14="http://schemas.microsoft.com/office/powerpoint/2010/main" val="146159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FF0EFEB-987C-4AED-A076-7669688766C1}" type="slidenum">
              <a:rPr lang="ru-RU" smtClean="0"/>
              <a:pPr/>
              <a:t>17</a:t>
            </a:fld>
            <a:endParaRPr lang="ru-RU"/>
          </a:p>
        </p:txBody>
      </p:sp>
    </p:spTree>
    <p:extLst>
      <p:ext uri="{BB962C8B-B14F-4D97-AF65-F5344CB8AC3E}">
        <p14:creationId xmlns:p14="http://schemas.microsoft.com/office/powerpoint/2010/main" val="158434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DFF0EFEB-987C-4AED-A076-7669688766C1}" type="slidenum">
              <a:rPr lang="ru-RU" smtClean="0"/>
              <a:pPr/>
              <a:t>46</a:t>
            </a:fld>
            <a:endParaRPr lang="ru-RU"/>
          </a:p>
        </p:txBody>
      </p:sp>
    </p:spTree>
    <p:extLst>
      <p:ext uri="{BB962C8B-B14F-4D97-AF65-F5344CB8AC3E}">
        <p14:creationId xmlns:p14="http://schemas.microsoft.com/office/powerpoint/2010/main" val="219523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108CE6-C042-452D-ACD5-3EC24C670D3C}"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108CE6-C042-452D-ACD5-3EC24C670D3C}" type="slidenum">
              <a:rPr lang="ru-RU" smtClean="0"/>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108CE6-C042-452D-ACD5-3EC24C670D3C}"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108CE6-C042-452D-ACD5-3EC24C670D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108CE6-C042-452D-ACD5-3EC24C670D3C}"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81440BE-8716-4512-AEF9-8BED9063BF47}" type="datetimeFigureOut">
              <a:rPr lang="ru-RU" smtClean="0"/>
              <a:pPr/>
              <a:t>15.12.2025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108CE6-C042-452D-ACD5-3EC24C670D3C}"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81440BE-8716-4512-AEF9-8BED9063BF47}" type="datetimeFigureOut">
              <a:rPr lang="ru-RU" smtClean="0"/>
              <a:pPr/>
              <a:t>15.12.2025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E108CE6-C042-452D-ACD5-3EC24C670D3C}"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9.xml"/><Relationship Id="rId5" Type="http://schemas.openxmlformats.org/officeDocument/2006/relationships/image" Target="../media/image15.wmf"/><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ontrol" Target="../activeX/activeX10.xml"/><Relationship Id="rId5" Type="http://schemas.openxmlformats.org/officeDocument/2006/relationships/image" Target="../media/image15.w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control" Target="../activeX/activeX11.xml"/><Relationship Id="rId6" Type="http://schemas.openxmlformats.org/officeDocument/2006/relationships/image" Target="../media/image16.wmf"/><Relationship Id="rId5" Type="http://schemas.openxmlformats.org/officeDocument/2006/relationships/chart" Target="../charts/char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12.xml"/><Relationship Id="rId5" Type="http://schemas.openxmlformats.org/officeDocument/2006/relationships/image" Target="../media/image17.wmf"/><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13.xml"/><Relationship Id="rId6" Type="http://schemas.openxmlformats.org/officeDocument/2006/relationships/image" Target="../media/image18.wmf"/><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control" Target="../activeX/activeX14.xml"/><Relationship Id="rId5" Type="http://schemas.openxmlformats.org/officeDocument/2006/relationships/image" Target="../media/image19.w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control" Target="../activeX/activeX1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5.xml"/><Relationship Id="rId7" Type="http://schemas.openxmlformats.org/officeDocument/2006/relationships/image" Target="../media/image25.emf"/><Relationship Id="rId2" Type="http://schemas.openxmlformats.org/officeDocument/2006/relationships/slideLayout" Target="../slideLayouts/slideLayout1.xml"/><Relationship Id="rId1" Type="http://schemas.openxmlformats.org/officeDocument/2006/relationships/control" Target="../activeX/activeX1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17.xml"/><Relationship Id="rId5" Type="http://schemas.openxmlformats.org/officeDocument/2006/relationships/image" Target="../media/image22.wmf"/><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18.xml"/><Relationship Id="rId5" Type="http://schemas.openxmlformats.org/officeDocument/2006/relationships/image" Target="../media/image27.wmf"/><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xml"/><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19.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0.x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1.xml"/><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2.xml"/><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3.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4.x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5.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6.xml"/><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7.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8.x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wmf"/><Relationship Id="rId4" Type="http://schemas.openxmlformats.org/officeDocument/2006/relationships/diagramData" Target="../diagrams/data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29.x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0.x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1.xml"/><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2.x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3.x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4.xml"/><Relationship Id="rId4" Type="http://schemas.openxmlformats.org/officeDocument/2006/relationships/image" Target="../media/image43.w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5.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6.xml"/><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7.xml"/><Relationship Id="rId4" Type="http://schemas.openxmlformats.org/officeDocument/2006/relationships/image" Target="../media/image46.wmf"/></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8.xml"/><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39.xml"/><Relationship Id="rId4" Type="http://schemas.openxmlformats.org/officeDocument/2006/relationships/image" Target="../media/image48.wm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0.xml"/><Relationship Id="rId4" Type="http://schemas.openxmlformats.org/officeDocument/2006/relationships/image" Target="../media/image49.w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1.xml"/><Relationship Id="rId5" Type="http://schemas.openxmlformats.org/officeDocument/2006/relationships/image" Target="../media/image51.wmf"/><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2.xml"/><Relationship Id="rId6" Type="http://schemas.openxmlformats.org/officeDocument/2006/relationships/image" Target="../media/image54.wmf"/><Relationship Id="rId5" Type="http://schemas.openxmlformats.org/officeDocument/2006/relationships/image" Target="../media/image53.emf"/><Relationship Id="rId4" Type="http://schemas.openxmlformats.org/officeDocument/2006/relationships/image" Target="../media/image52.e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3.xml"/><Relationship Id="rId4" Type="http://schemas.openxmlformats.org/officeDocument/2006/relationships/image" Target="../media/image55.wm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4.xml"/><Relationship Id="rId4" Type="http://schemas.openxmlformats.org/officeDocument/2006/relationships/image" Target="../media/image5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5.xml"/><Relationship Id="rId4" Type="http://schemas.openxmlformats.org/officeDocument/2006/relationships/image" Target="../media/image57.wm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6.xml"/><Relationship Id="rId4" Type="http://schemas.openxmlformats.org/officeDocument/2006/relationships/image" Target="../media/image57.wmf"/></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7.x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xml"/><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8.xml"/><Relationship Id="rId4" Type="http://schemas.openxmlformats.org/officeDocument/2006/relationships/image" Target="../media/image59.w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49.xml"/><Relationship Id="rId4" Type="http://schemas.openxmlformats.org/officeDocument/2006/relationships/image" Target="../media/image60.wmf"/></Relationships>
</file>

<file path=ppt/slides/_rels/slide5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slideLayout" Target="../slideLayouts/slideLayout1.xml"/><Relationship Id="rId1" Type="http://schemas.openxmlformats.org/officeDocument/2006/relationships/control" Target="../activeX/activeX5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61.w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5.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control" Target="../activeX/activeX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control" Target="../activeX/activeX7.xml"/><Relationship Id="rId5" Type="http://schemas.openxmlformats.org/officeDocument/2006/relationships/image" Target="../media/image13.w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slideLayout" Target="../slideLayouts/slideLayout1.xml"/><Relationship Id="rId16" Type="http://schemas.openxmlformats.org/officeDocument/2006/relationships/diagramQuickStyle" Target="../diagrams/quickStyle6.xml"/><Relationship Id="rId1" Type="http://schemas.openxmlformats.org/officeDocument/2006/relationships/control" Target="../activeX/activeX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19" Type="http://schemas.openxmlformats.org/officeDocument/2006/relationships/image" Target="../media/image14.wmf"/><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11560" y="2142237"/>
            <a:ext cx="8280920" cy="2834175"/>
          </a:xfrm>
        </p:spPr>
        <p:txBody>
          <a:bodyPr>
            <a:noAutofit/>
          </a:bodyPr>
          <a:lstStyle/>
          <a:p>
            <a:pPr>
              <a:lnSpc>
                <a:spcPct val="115000"/>
              </a:lnSpc>
              <a:spcAft>
                <a:spcPts val="1000"/>
              </a:spcAft>
            </a:pP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br>
              <a:rPr lang="ru-RU" sz="2400" b="1" dirty="0">
                <a:solidFill>
                  <a:srgbClr val="7030A0"/>
                </a:solidFill>
                <a:latin typeface="Comic Sans MS" panose="030F0702030302020204" pitchFamily="66" charset="0"/>
                <a:ea typeface="Calibri"/>
                <a:cs typeface="Times New Roman"/>
              </a:rPr>
            </a:br>
            <a:r>
              <a:rPr lang="ru-RU" sz="2400" b="1" dirty="0">
                <a:solidFill>
                  <a:srgbClr val="7030A0"/>
                </a:solidFill>
                <a:latin typeface="Comic Sans MS" panose="030F0702030302020204" pitchFamily="66" charset="0"/>
                <a:ea typeface="Calibri"/>
                <a:cs typeface="Times New Roman"/>
              </a:rPr>
              <a:t>БЮДЖЕТ ДЛЯ ГРАЖДАН</a:t>
            </a:r>
            <a:br>
              <a:rPr lang="ru-RU" sz="2400" b="1" dirty="0">
                <a:solidFill>
                  <a:srgbClr val="7030A0"/>
                </a:solidFill>
                <a:latin typeface="Comic Sans MS" panose="030F0702030302020204" pitchFamily="66" charset="0"/>
                <a:ea typeface="Calibri"/>
                <a:cs typeface="Times New Roman"/>
              </a:rPr>
            </a:br>
            <a:r>
              <a:rPr lang="ru-RU" sz="2400" b="1" dirty="0">
                <a:solidFill>
                  <a:srgbClr val="7030A0"/>
                </a:solidFill>
                <a:latin typeface="Comic Sans MS" panose="030F0702030302020204" pitchFamily="66" charset="0"/>
                <a:ea typeface="Calibri"/>
                <a:cs typeface="Times New Roman"/>
              </a:rPr>
              <a:t> </a:t>
            </a:r>
            <a:r>
              <a:rPr lang="ru-RU" sz="1600" b="1" dirty="0">
                <a:solidFill>
                  <a:srgbClr val="7030A0"/>
                </a:solidFill>
                <a:latin typeface="Comic Sans MS" panose="030F0702030302020204" pitchFamily="66" charset="0"/>
                <a:ea typeface="Calibri"/>
                <a:cs typeface="Times New Roman"/>
              </a:rPr>
              <a:t>К ПРОЕКТУ РЕШЕНИЯ СОВЕТА ДЕПУТАТОВ МО КИЯСОВСКОГО РАЙОНА УР</a:t>
            </a:r>
            <a:br>
              <a:rPr lang="ru-RU" sz="1600" b="1" dirty="0">
                <a:solidFill>
                  <a:srgbClr val="7030A0"/>
                </a:solidFill>
                <a:latin typeface="Comic Sans MS" panose="030F0702030302020204" pitchFamily="66" charset="0"/>
                <a:ea typeface="Calibri"/>
                <a:cs typeface="Times New Roman"/>
              </a:rPr>
            </a:br>
            <a:r>
              <a:rPr lang="ru-RU" sz="1600" b="1" dirty="0">
                <a:solidFill>
                  <a:srgbClr val="7030A0"/>
                </a:solidFill>
                <a:latin typeface="Comic Sans MS" panose="030F0702030302020204" pitchFamily="66" charset="0"/>
                <a:ea typeface="Calibri"/>
                <a:cs typeface="Times New Roman"/>
              </a:rPr>
              <a:t>«О БЮДЖЕТЕ МУНИЦИПАЛЬНОГО ОБРАЗОВАНИЯ «МУНИЦИПАЛЬНЫЙ ОКРУГ КИЯСОВСКИЙ РАЙОН УДМУРТСКОЙ РЕСПУБЛИКИ» </a:t>
            </a:r>
            <a:br>
              <a:rPr lang="ru-RU" sz="1600" b="1" dirty="0">
                <a:solidFill>
                  <a:srgbClr val="7030A0"/>
                </a:solidFill>
                <a:latin typeface="Comic Sans MS" panose="030F0702030302020204" pitchFamily="66" charset="0"/>
                <a:ea typeface="Calibri"/>
                <a:cs typeface="Times New Roman"/>
              </a:rPr>
            </a:br>
            <a:r>
              <a:rPr lang="ru-RU" sz="1600" b="1" dirty="0">
                <a:solidFill>
                  <a:srgbClr val="7030A0"/>
                </a:solidFill>
                <a:latin typeface="Comic Sans MS" panose="030F0702030302020204" pitchFamily="66" charset="0"/>
                <a:ea typeface="Calibri"/>
                <a:cs typeface="Times New Roman"/>
              </a:rPr>
              <a:t>НА 2026 ГОД</a:t>
            </a:r>
            <a:r>
              <a:rPr lang="en-US" sz="1600" b="1" dirty="0">
                <a:solidFill>
                  <a:srgbClr val="7030A0"/>
                </a:solidFill>
                <a:latin typeface="Comic Sans MS" panose="030F0702030302020204" pitchFamily="66" charset="0"/>
                <a:ea typeface="Calibri"/>
                <a:cs typeface="Times New Roman"/>
              </a:rPr>
              <a:t> </a:t>
            </a:r>
            <a:r>
              <a:rPr lang="ru-RU" sz="1600" b="1" dirty="0">
                <a:solidFill>
                  <a:srgbClr val="7030A0"/>
                </a:solidFill>
                <a:latin typeface="Comic Sans MS" panose="030F0702030302020204" pitchFamily="66" charset="0"/>
                <a:ea typeface="Calibri"/>
                <a:cs typeface="Times New Roman"/>
              </a:rPr>
              <a:t>И ПЛАНОВЫЙ ПЕРИОД 2027 И 2028 ГОДОВ»</a:t>
            </a:r>
            <a:br>
              <a:rPr lang="ru-RU" sz="1600" dirty="0">
                <a:latin typeface="Comic Sans MS" panose="030F0702030302020204" pitchFamily="66" charset="0"/>
                <a:ea typeface="Calibri"/>
                <a:cs typeface="Times New Roman"/>
              </a:rPr>
            </a:br>
            <a:endParaRPr lang="ru-RU" sz="1600" dirty="0">
              <a:latin typeface="Comic Sans MS" panose="030F0702030302020204" pitchFamily="66" charset="0"/>
            </a:endParaRPr>
          </a:p>
        </p:txBody>
      </p:sp>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37339" y="260648"/>
            <a:ext cx="2880890" cy="162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2536" y="4725144"/>
            <a:ext cx="2895600" cy="237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40352" y="5576887"/>
            <a:ext cx="156597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7"/>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51963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2021" y="0"/>
            <a:ext cx="9564555"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16632"/>
            <a:ext cx="8640960" cy="936104"/>
          </a:xfrm>
          <a:prstGeom prst="rect">
            <a:avLst/>
          </a:prstGeom>
          <a:scene3d>
            <a:camera prst="orthographicFront">
              <a:rot lat="0" lon="0" rev="0"/>
            </a:camera>
            <a:lightRig rig="flat" dir="tl">
              <a:rot lat="0" lon="0" rev="6360000"/>
            </a:lightRig>
          </a:scene3d>
          <a:sp3d prstMaterial="flat">
            <a:bevelT w="12700" h="127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lnSpc>
                <a:spcPct val="115000"/>
              </a:lnSpc>
              <a:spcAft>
                <a:spcPts val="1000"/>
              </a:spcAft>
              <a:tabLst>
                <a:tab pos="4295775" algn="l"/>
              </a:tabLst>
            </a:pPr>
            <a:r>
              <a:rPr lang="ru-RU" b="1" dirty="0">
                <a:solidFill>
                  <a:srgbClr val="002060"/>
                </a:solidFill>
                <a:latin typeface="Calibri"/>
                <a:ea typeface="Calibri"/>
                <a:cs typeface="Times New Roman"/>
              </a:rPr>
              <a:t>Основные параметры проекта бюджета муниципального образования «Муниципальный округ Киясовский район Удмуртской Республики» на 2026 год и плановый период 2027 и 2028 годов</a:t>
            </a:r>
            <a:endParaRPr lang="ru-RU" sz="1200" dirty="0">
              <a:effectLst/>
              <a:latin typeface="Calibri"/>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48628388"/>
              </p:ext>
            </p:extLst>
          </p:nvPr>
        </p:nvGraphicFramePr>
        <p:xfrm>
          <a:off x="251520" y="1124745"/>
          <a:ext cx="8640960" cy="2882548"/>
        </p:xfrm>
        <a:graphic>
          <a:graphicData uri="http://schemas.openxmlformats.org/drawingml/2006/table">
            <a:tbl>
              <a:tblPr firstRow="1" bandRow="1">
                <a:tableStyleId>{5A111915-BE36-4E01-A7E5-04B1672EAD32}</a:tableStyleId>
              </a:tblPr>
              <a:tblGrid>
                <a:gridCol w="4156411">
                  <a:extLst>
                    <a:ext uri="{9D8B030D-6E8A-4147-A177-3AD203B41FA5}">
                      <a16:colId xmlns:a16="http://schemas.microsoft.com/office/drawing/2014/main" val="20000"/>
                    </a:ext>
                  </a:extLst>
                </a:gridCol>
                <a:gridCol w="1460213">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548172">
                  <a:extLst>
                    <a:ext uri="{9D8B030D-6E8A-4147-A177-3AD203B41FA5}">
                      <a16:colId xmlns:a16="http://schemas.microsoft.com/office/drawing/2014/main" val="20003"/>
                    </a:ext>
                  </a:extLst>
                </a:gridCol>
              </a:tblGrid>
              <a:tr h="509426">
                <a:tc>
                  <a:txBody>
                    <a:bodyPr/>
                    <a:lstStyle/>
                    <a:p>
                      <a:pPr>
                        <a:lnSpc>
                          <a:spcPct val="115000"/>
                        </a:lnSpc>
                        <a:spcAft>
                          <a:spcPts val="0"/>
                        </a:spcAft>
                        <a:tabLst>
                          <a:tab pos="4295775" algn="l"/>
                        </a:tabLst>
                      </a:pPr>
                      <a:r>
                        <a:rPr lang="ru-RU" sz="1600" dirty="0">
                          <a:effectLst/>
                        </a:rPr>
                        <a:t>Наименование показателей</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lnSpc>
                          <a:spcPct val="115000"/>
                        </a:lnSpc>
                        <a:spcAft>
                          <a:spcPts val="0"/>
                        </a:spcAft>
                        <a:tabLst>
                          <a:tab pos="4295775" algn="l"/>
                        </a:tabLst>
                      </a:pPr>
                      <a:r>
                        <a:rPr lang="ru-RU" sz="1600" dirty="0">
                          <a:effectLst/>
                        </a:rPr>
                        <a:t>2026</a:t>
                      </a:r>
                    </a:p>
                    <a:p>
                      <a:pPr algn="ctr">
                        <a:lnSpc>
                          <a:spcPct val="115000"/>
                        </a:lnSpc>
                        <a:spcAft>
                          <a:spcPts val="0"/>
                        </a:spcAft>
                        <a:tabLst>
                          <a:tab pos="4295775" algn="l"/>
                        </a:tabLst>
                      </a:pPr>
                      <a:r>
                        <a:rPr lang="ru-RU" sz="1600" dirty="0">
                          <a:effectLst/>
                          <a:latin typeface="Calibri"/>
                          <a:ea typeface="Calibri"/>
                          <a:cs typeface="Times New Roman"/>
                        </a:rPr>
                        <a:t>тыс. руб.</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lnSpc>
                          <a:spcPct val="115000"/>
                        </a:lnSpc>
                        <a:spcAft>
                          <a:spcPts val="0"/>
                        </a:spcAft>
                        <a:tabLst>
                          <a:tab pos="4295775" algn="l"/>
                        </a:tabLst>
                      </a:pPr>
                      <a:r>
                        <a:rPr lang="ru-RU" sz="1600" dirty="0">
                          <a:effectLst/>
                        </a:rPr>
                        <a:t>2027</a:t>
                      </a:r>
                    </a:p>
                    <a:p>
                      <a:pPr marL="0" marR="0" lvl="0" indent="0" algn="ctr" defTabSz="914400" rtl="0" eaLnBrk="1" fontAlgn="auto" latinLnBrk="0" hangingPunct="1">
                        <a:lnSpc>
                          <a:spcPct val="115000"/>
                        </a:lnSpc>
                        <a:spcBef>
                          <a:spcPts val="0"/>
                        </a:spcBef>
                        <a:spcAft>
                          <a:spcPts val="0"/>
                        </a:spcAft>
                        <a:buClrTx/>
                        <a:buSzTx/>
                        <a:buFontTx/>
                        <a:buNone/>
                        <a:tabLst>
                          <a:tab pos="4295775" algn="l"/>
                        </a:tabLst>
                        <a:defRPr/>
                      </a:pPr>
                      <a:r>
                        <a:rPr kumimoji="0" lang="ru-RU" sz="1600" b="1" i="0" u="none" strike="noStrike" kern="1200" cap="none" spc="0" normalizeH="0" baseline="0" noProof="0" dirty="0">
                          <a:ln>
                            <a:noFill/>
                          </a:ln>
                          <a:solidFill>
                            <a:prstClr val="white"/>
                          </a:solidFill>
                          <a:effectLst/>
                          <a:uLnTx/>
                          <a:uFillTx/>
                          <a:latin typeface="Calibri"/>
                          <a:ea typeface="Calibri"/>
                          <a:cs typeface="Times New Roman"/>
                        </a:rPr>
                        <a:t>тыс. руб.</a:t>
                      </a:r>
                      <a:endParaRPr kumimoji="0" lang="ru-RU" sz="1100" b="1" i="0" u="none" strike="noStrike" kern="1200" cap="none" spc="0" normalizeH="0" baseline="0" noProof="0" dirty="0">
                        <a:ln>
                          <a:noFill/>
                        </a:ln>
                        <a:solidFill>
                          <a:prstClr val="white"/>
                        </a:solidFill>
                        <a:effectLst/>
                        <a:uLnTx/>
                        <a:uFillTx/>
                        <a:latin typeface="Calibri"/>
                        <a:ea typeface="Calibri"/>
                        <a:cs typeface="Times New Roman"/>
                      </a:endParaRPr>
                    </a:p>
                  </a:txBody>
                  <a:tcPr marL="68580" marR="68580" marT="0" marB="0">
                    <a:cell3D prstMaterial="dkEdge">
                      <a:bevel prst="riblet"/>
                      <a:lightRig rig="flood" dir="t"/>
                    </a:cell3D>
                  </a:tcPr>
                </a:tc>
                <a:tc>
                  <a:txBody>
                    <a:bodyPr/>
                    <a:lstStyle/>
                    <a:p>
                      <a:pPr algn="ctr">
                        <a:lnSpc>
                          <a:spcPct val="115000"/>
                        </a:lnSpc>
                        <a:spcAft>
                          <a:spcPts val="0"/>
                        </a:spcAft>
                        <a:tabLst>
                          <a:tab pos="4295775" algn="l"/>
                        </a:tabLst>
                      </a:pPr>
                      <a:r>
                        <a:rPr lang="ru-RU" sz="1600" dirty="0">
                          <a:effectLst/>
                        </a:rPr>
                        <a:t>2028</a:t>
                      </a:r>
                    </a:p>
                    <a:p>
                      <a:pPr marL="0" marR="0" lvl="0" indent="0" algn="ctr" defTabSz="914400" rtl="0" eaLnBrk="1" fontAlgn="auto" latinLnBrk="0" hangingPunct="1">
                        <a:lnSpc>
                          <a:spcPct val="115000"/>
                        </a:lnSpc>
                        <a:spcBef>
                          <a:spcPts val="0"/>
                        </a:spcBef>
                        <a:spcAft>
                          <a:spcPts val="0"/>
                        </a:spcAft>
                        <a:buClrTx/>
                        <a:buSzTx/>
                        <a:buFontTx/>
                        <a:buNone/>
                        <a:tabLst>
                          <a:tab pos="4295775" algn="l"/>
                        </a:tabLst>
                        <a:defRPr/>
                      </a:pPr>
                      <a:r>
                        <a:rPr kumimoji="0" lang="ru-RU" sz="1600" b="1" i="0" u="none" strike="noStrike" kern="1200" cap="none" spc="0" normalizeH="0" baseline="0" noProof="0" dirty="0">
                          <a:ln>
                            <a:noFill/>
                          </a:ln>
                          <a:solidFill>
                            <a:prstClr val="white"/>
                          </a:solidFill>
                          <a:effectLst/>
                          <a:uLnTx/>
                          <a:uFillTx/>
                          <a:latin typeface="Calibri"/>
                          <a:ea typeface="Calibri"/>
                          <a:cs typeface="Times New Roman"/>
                        </a:rPr>
                        <a:t>тыс. руб.</a:t>
                      </a:r>
                      <a:endParaRPr kumimoji="0" lang="ru-RU" sz="1100" b="1" i="0" u="none" strike="noStrike" kern="1200" cap="none" spc="0" normalizeH="0" baseline="0" noProof="0" dirty="0">
                        <a:ln>
                          <a:noFill/>
                        </a:ln>
                        <a:solidFill>
                          <a:prstClr val="white"/>
                        </a:solidFill>
                        <a:effectLst/>
                        <a:uLnTx/>
                        <a:uFillTx/>
                        <a:latin typeface="Calibri"/>
                        <a:ea typeface="Calibri"/>
                        <a:cs typeface="Times New Roman"/>
                      </a:endParaRPr>
                    </a:p>
                  </a:txBody>
                  <a:tcPr marL="68580" marR="68580" marT="0" marB="0">
                    <a:cell3D prstMaterial="dkEdge">
                      <a:bevel prst="riblet"/>
                      <a:lightRig rig="flood" dir="t"/>
                    </a:cell3D>
                  </a:tcPr>
                </a:tc>
                <a:extLst>
                  <a:ext uri="{0D108BD9-81ED-4DB2-BD59-A6C34878D82A}">
                    <a16:rowId xmlns:a16="http://schemas.microsoft.com/office/drawing/2014/main" val="10000"/>
                  </a:ext>
                </a:extLst>
              </a:tr>
              <a:tr h="340873">
                <a:tc>
                  <a:txBody>
                    <a:bodyPr/>
                    <a:lstStyle/>
                    <a:p>
                      <a:pPr>
                        <a:lnSpc>
                          <a:spcPct val="115000"/>
                        </a:lnSpc>
                        <a:spcAft>
                          <a:spcPts val="0"/>
                        </a:spcAft>
                        <a:tabLst>
                          <a:tab pos="4295775" algn="l"/>
                        </a:tabLst>
                      </a:pPr>
                      <a:r>
                        <a:rPr lang="ru-RU" sz="1600" dirty="0">
                          <a:effectLst/>
                        </a:rPr>
                        <a:t>Доходы, всего</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r>
                        <a:rPr lang="ru-RU" dirty="0"/>
                        <a:t>876962,2</a:t>
                      </a:r>
                      <a:endParaRPr lang="ru-RU" dirty="0">
                        <a:solidFill>
                          <a:srgbClr val="7030A0"/>
                        </a:solidFill>
                      </a:endParaRPr>
                    </a:p>
                  </a:txBody>
                  <a:tcPr>
                    <a:cell3D prstMaterial="dkEdge">
                      <a:bevel prst="riblet"/>
                      <a:lightRig rig="flood" dir="t"/>
                    </a:cell3D>
                  </a:tcPr>
                </a:tc>
                <a:tc>
                  <a:txBody>
                    <a:bodyPr/>
                    <a:lstStyle/>
                    <a:p>
                      <a:pPr algn="ctr"/>
                      <a:r>
                        <a:rPr lang="ru-RU" dirty="0">
                          <a:solidFill>
                            <a:schemeClr val="tx1"/>
                          </a:solidFill>
                        </a:rPr>
                        <a:t>940156,3</a:t>
                      </a:r>
                      <a:endParaRPr lang="ru-RU" dirty="0">
                        <a:solidFill>
                          <a:srgbClr val="7030A0"/>
                        </a:solidFill>
                      </a:endParaRPr>
                    </a:p>
                  </a:txBody>
                  <a:tcPr>
                    <a:cell3D prstMaterial="dkEdge">
                      <a:bevel prst="riblet"/>
                      <a:lightRig rig="flood" dir="t"/>
                    </a:cell3D>
                  </a:tcPr>
                </a:tc>
                <a:tc>
                  <a:txBody>
                    <a:bodyPr/>
                    <a:lstStyle/>
                    <a:p>
                      <a:pPr algn="ctr"/>
                      <a:r>
                        <a:rPr lang="ru-RU" dirty="0">
                          <a:solidFill>
                            <a:schemeClr val="tx1"/>
                          </a:solidFill>
                        </a:rPr>
                        <a:t>859787,3</a:t>
                      </a:r>
                      <a:endParaRPr lang="ru-RU" dirty="0">
                        <a:solidFill>
                          <a:srgbClr val="7030A0"/>
                        </a:solidFill>
                      </a:endParaRPr>
                    </a:p>
                  </a:txBody>
                  <a:tcPr>
                    <a:cell3D prstMaterial="dkEdge">
                      <a:bevel prst="riblet"/>
                      <a:lightRig rig="flood" dir="t"/>
                    </a:cell3D>
                  </a:tcPr>
                </a:tc>
                <a:extLst>
                  <a:ext uri="{0D108BD9-81ED-4DB2-BD59-A6C34878D82A}">
                    <a16:rowId xmlns:a16="http://schemas.microsoft.com/office/drawing/2014/main" val="10001"/>
                  </a:ext>
                </a:extLst>
              </a:tr>
              <a:tr h="344145">
                <a:tc>
                  <a:txBody>
                    <a:bodyPr/>
                    <a:lstStyle/>
                    <a:p>
                      <a:pPr>
                        <a:lnSpc>
                          <a:spcPct val="115000"/>
                        </a:lnSpc>
                        <a:spcAft>
                          <a:spcPts val="0"/>
                        </a:spcAft>
                        <a:tabLst>
                          <a:tab pos="4295775" algn="l"/>
                        </a:tabLst>
                      </a:pPr>
                      <a:r>
                        <a:rPr lang="ru-RU" sz="1600" dirty="0">
                          <a:effectLst/>
                        </a:rPr>
                        <a:t>из них:</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endParaRPr lang="ru-RU" dirty="0">
                        <a:solidFill>
                          <a:srgbClr val="7030A0"/>
                        </a:solidFill>
                      </a:endParaRPr>
                    </a:p>
                  </a:txBody>
                  <a:tcPr>
                    <a:cell3D prstMaterial="dkEdge">
                      <a:bevel prst="riblet"/>
                      <a:lightRig rig="flood" dir="t"/>
                    </a:cell3D>
                  </a:tcPr>
                </a:tc>
                <a:tc>
                  <a:txBody>
                    <a:bodyPr/>
                    <a:lstStyle/>
                    <a:p>
                      <a:pPr algn="ctr"/>
                      <a:endParaRPr lang="ru-RU" dirty="0">
                        <a:solidFill>
                          <a:srgbClr val="7030A0"/>
                        </a:solidFill>
                      </a:endParaRPr>
                    </a:p>
                  </a:txBody>
                  <a:tcPr>
                    <a:cell3D prstMaterial="dkEdge">
                      <a:bevel prst="riblet"/>
                      <a:lightRig rig="flood" dir="t"/>
                    </a:cell3D>
                  </a:tcPr>
                </a:tc>
                <a:tc>
                  <a:txBody>
                    <a:bodyPr/>
                    <a:lstStyle/>
                    <a:p>
                      <a:pPr algn="ctr"/>
                      <a:endParaRPr lang="ru-RU" dirty="0">
                        <a:solidFill>
                          <a:srgbClr val="7030A0"/>
                        </a:solidFill>
                      </a:endParaRPr>
                    </a:p>
                  </a:txBody>
                  <a:tcPr>
                    <a:cell3D prstMaterial="dkEdge">
                      <a:bevel prst="riblet"/>
                      <a:lightRig rig="flood" dir="t"/>
                    </a:cell3D>
                  </a:tcPr>
                </a:tc>
                <a:extLst>
                  <a:ext uri="{0D108BD9-81ED-4DB2-BD59-A6C34878D82A}">
                    <a16:rowId xmlns:a16="http://schemas.microsoft.com/office/drawing/2014/main" val="10002"/>
                  </a:ext>
                </a:extLst>
              </a:tr>
              <a:tr h="509426">
                <a:tc>
                  <a:txBody>
                    <a:bodyPr/>
                    <a:lstStyle/>
                    <a:p>
                      <a:pPr>
                        <a:lnSpc>
                          <a:spcPct val="115000"/>
                        </a:lnSpc>
                        <a:spcAft>
                          <a:spcPts val="0"/>
                        </a:spcAft>
                        <a:tabLst>
                          <a:tab pos="4295775" algn="l"/>
                        </a:tabLst>
                      </a:pPr>
                      <a:r>
                        <a:rPr lang="ru-RU" sz="1600" dirty="0">
                          <a:effectLst/>
                        </a:rPr>
                        <a:t>Налоговые и неналоговые доходы</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r>
                        <a:rPr lang="ru-RU" dirty="0"/>
                        <a:t>191998,0</a:t>
                      </a:r>
                      <a:endParaRPr lang="ru-RU" dirty="0">
                        <a:solidFill>
                          <a:srgbClr val="7030A0"/>
                        </a:solidFill>
                      </a:endParaRPr>
                    </a:p>
                  </a:txBody>
                  <a:tcPr>
                    <a:cell3D prstMaterial="dkEdge">
                      <a:bevel prst="riblet"/>
                      <a:lightRig rig="flood" dir="t"/>
                    </a:cell3D>
                  </a:tcPr>
                </a:tc>
                <a:tc>
                  <a:txBody>
                    <a:bodyPr/>
                    <a:lstStyle/>
                    <a:p>
                      <a:pPr algn="ctr"/>
                      <a:r>
                        <a:rPr lang="ru-RU" dirty="0"/>
                        <a:t>214891,0</a:t>
                      </a:r>
                      <a:endParaRPr lang="ru-RU" dirty="0">
                        <a:solidFill>
                          <a:srgbClr val="7030A0"/>
                        </a:solidFill>
                      </a:endParaRPr>
                    </a:p>
                  </a:txBody>
                  <a:tcPr>
                    <a:cell3D prstMaterial="dkEdge">
                      <a:bevel prst="riblet"/>
                      <a:lightRig rig="flood" dir="t"/>
                    </a:cell3D>
                  </a:tcPr>
                </a:tc>
                <a:tc>
                  <a:txBody>
                    <a:bodyPr/>
                    <a:lstStyle/>
                    <a:p>
                      <a:pPr algn="ctr"/>
                      <a:r>
                        <a:rPr lang="ru-RU" dirty="0"/>
                        <a:t>229581,0</a:t>
                      </a:r>
                    </a:p>
                  </a:txBody>
                  <a:tcPr>
                    <a:cell3D prstMaterial="dkEdge">
                      <a:bevel prst="riblet"/>
                      <a:lightRig rig="flood" dir="t"/>
                    </a:cell3D>
                  </a:tcPr>
                </a:tc>
                <a:extLst>
                  <a:ext uri="{0D108BD9-81ED-4DB2-BD59-A6C34878D82A}">
                    <a16:rowId xmlns:a16="http://schemas.microsoft.com/office/drawing/2014/main" val="10003"/>
                  </a:ext>
                </a:extLst>
              </a:tr>
              <a:tr h="344145">
                <a:tc>
                  <a:txBody>
                    <a:bodyPr/>
                    <a:lstStyle/>
                    <a:p>
                      <a:pPr>
                        <a:lnSpc>
                          <a:spcPct val="115000"/>
                        </a:lnSpc>
                        <a:spcAft>
                          <a:spcPts val="0"/>
                        </a:spcAft>
                        <a:tabLst>
                          <a:tab pos="4295775" algn="l"/>
                        </a:tabLst>
                      </a:pPr>
                      <a:r>
                        <a:rPr lang="ru-RU" sz="1600" dirty="0">
                          <a:effectLst/>
                        </a:rPr>
                        <a:t>Безвозмездные поступления</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r>
                        <a:rPr lang="ru-RU" dirty="0"/>
                        <a:t>684964,2</a:t>
                      </a:r>
                      <a:endParaRPr lang="ru-RU" dirty="0">
                        <a:solidFill>
                          <a:srgbClr val="7030A0"/>
                        </a:solidFill>
                      </a:endParaRPr>
                    </a:p>
                  </a:txBody>
                  <a:tcPr>
                    <a:cell3D prstMaterial="dkEdge">
                      <a:bevel prst="riblet"/>
                      <a:lightRig rig="flood" dir="t"/>
                    </a:cell3D>
                  </a:tcPr>
                </a:tc>
                <a:tc>
                  <a:txBody>
                    <a:bodyPr/>
                    <a:lstStyle/>
                    <a:p>
                      <a:pPr algn="ctr"/>
                      <a:r>
                        <a:rPr lang="ru-RU" dirty="0"/>
                        <a:t>725265,3</a:t>
                      </a:r>
                      <a:endParaRPr lang="ru-RU" dirty="0">
                        <a:solidFill>
                          <a:srgbClr val="7030A0"/>
                        </a:solidFill>
                      </a:endParaRPr>
                    </a:p>
                  </a:txBody>
                  <a:tcPr>
                    <a:cell3D prstMaterial="dkEdge">
                      <a:bevel prst="riblet"/>
                      <a:lightRig rig="flood" dir="t"/>
                    </a:cell3D>
                  </a:tcPr>
                </a:tc>
                <a:tc>
                  <a:txBody>
                    <a:bodyPr/>
                    <a:lstStyle/>
                    <a:p>
                      <a:pPr algn="ctr"/>
                      <a:r>
                        <a:rPr lang="ru-RU" dirty="0">
                          <a:solidFill>
                            <a:schemeClr val="tx1"/>
                          </a:solidFill>
                        </a:rPr>
                        <a:t>630206,3</a:t>
                      </a:r>
                      <a:endParaRPr lang="ru-RU" dirty="0">
                        <a:solidFill>
                          <a:srgbClr val="7030A0"/>
                        </a:solidFill>
                      </a:endParaRPr>
                    </a:p>
                  </a:txBody>
                  <a:tcPr>
                    <a:cell3D prstMaterial="dkEdge">
                      <a:bevel prst="riblet"/>
                      <a:lightRig rig="flood" dir="t"/>
                    </a:cell3D>
                  </a:tcPr>
                </a:tc>
                <a:extLst>
                  <a:ext uri="{0D108BD9-81ED-4DB2-BD59-A6C34878D82A}">
                    <a16:rowId xmlns:a16="http://schemas.microsoft.com/office/drawing/2014/main" val="10004"/>
                  </a:ext>
                </a:extLst>
              </a:tr>
              <a:tr h="344145">
                <a:tc>
                  <a:txBody>
                    <a:bodyPr/>
                    <a:lstStyle/>
                    <a:p>
                      <a:pPr>
                        <a:lnSpc>
                          <a:spcPct val="115000"/>
                        </a:lnSpc>
                        <a:spcAft>
                          <a:spcPts val="0"/>
                        </a:spcAft>
                        <a:tabLst>
                          <a:tab pos="4295775" algn="l"/>
                        </a:tabLst>
                      </a:pPr>
                      <a:r>
                        <a:rPr lang="ru-RU" sz="1600" dirty="0">
                          <a:effectLst/>
                        </a:rPr>
                        <a:t>Расходы, всего</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r>
                        <a:rPr lang="ru-RU" dirty="0"/>
                        <a:t>896162,0</a:t>
                      </a:r>
                      <a:endParaRPr lang="ru-RU" dirty="0">
                        <a:solidFill>
                          <a:srgbClr val="7030A0"/>
                        </a:solidFill>
                      </a:endParaRPr>
                    </a:p>
                  </a:txBody>
                  <a:tcPr>
                    <a:cell3D prstMaterial="dkEdge">
                      <a:bevel prst="riblet"/>
                      <a:lightRig rig="flood" dir="t"/>
                    </a:cell3D>
                  </a:tcPr>
                </a:tc>
                <a:tc>
                  <a:txBody>
                    <a:bodyPr/>
                    <a:lstStyle/>
                    <a:p>
                      <a:pPr algn="ctr"/>
                      <a:r>
                        <a:rPr lang="ru-RU" dirty="0">
                          <a:solidFill>
                            <a:schemeClr val="tx1"/>
                          </a:solidFill>
                        </a:rPr>
                        <a:t>940156,3</a:t>
                      </a:r>
                      <a:endParaRPr lang="ru-RU" dirty="0">
                        <a:solidFill>
                          <a:srgbClr val="7030A0"/>
                        </a:solidFill>
                      </a:endParaRPr>
                    </a:p>
                  </a:txBody>
                  <a:tcPr>
                    <a:cell3D prstMaterial="dkEdge">
                      <a:bevel prst="riblet"/>
                      <a:lightRig rig="flood" dir="t"/>
                    </a:cell3D>
                  </a:tcPr>
                </a:tc>
                <a:tc>
                  <a:txBody>
                    <a:bodyPr/>
                    <a:lstStyle/>
                    <a:p>
                      <a:pPr algn="ctr"/>
                      <a:r>
                        <a:rPr lang="ru-RU" dirty="0">
                          <a:solidFill>
                            <a:schemeClr val="tx1"/>
                          </a:solidFill>
                        </a:rPr>
                        <a:t>859787,3</a:t>
                      </a:r>
                      <a:endParaRPr lang="ru-RU" dirty="0">
                        <a:solidFill>
                          <a:srgbClr val="7030A0"/>
                        </a:solidFill>
                      </a:endParaRPr>
                    </a:p>
                  </a:txBody>
                  <a:tcPr>
                    <a:cell3D prstMaterial="dkEdge">
                      <a:bevel prst="riblet"/>
                      <a:lightRig rig="flood" dir="t"/>
                    </a:cell3D>
                  </a:tcPr>
                </a:tc>
                <a:extLst>
                  <a:ext uri="{0D108BD9-81ED-4DB2-BD59-A6C34878D82A}">
                    <a16:rowId xmlns:a16="http://schemas.microsoft.com/office/drawing/2014/main" val="10005"/>
                  </a:ext>
                </a:extLst>
              </a:tr>
              <a:tr h="344145">
                <a:tc>
                  <a:txBody>
                    <a:bodyPr/>
                    <a:lstStyle/>
                    <a:p>
                      <a:pPr>
                        <a:lnSpc>
                          <a:spcPct val="115000"/>
                        </a:lnSpc>
                        <a:spcAft>
                          <a:spcPts val="0"/>
                        </a:spcAft>
                        <a:tabLst>
                          <a:tab pos="4295775" algn="l"/>
                        </a:tabLst>
                      </a:pPr>
                      <a:r>
                        <a:rPr lang="ru-RU" sz="1600" dirty="0">
                          <a:effectLst/>
                        </a:rPr>
                        <a:t>Дефицит (-), профицит (+)</a:t>
                      </a:r>
                      <a:endParaRPr lang="ru-RU" sz="1100" dirty="0">
                        <a:effectLst/>
                        <a:latin typeface="Calibri"/>
                        <a:ea typeface="Calibri"/>
                        <a:cs typeface="Times New Roman"/>
                      </a:endParaRPr>
                    </a:p>
                  </a:txBody>
                  <a:tcPr marL="68580" marR="68580" marT="0" marB="0">
                    <a:cell3D prstMaterial="dkEdge">
                      <a:bevel prst="riblet"/>
                      <a:lightRig rig="flood" dir="t"/>
                    </a:cell3D>
                  </a:tcPr>
                </a:tc>
                <a:tc>
                  <a:txBody>
                    <a:bodyPr/>
                    <a:lstStyle/>
                    <a:p>
                      <a:pPr algn="ctr"/>
                      <a:r>
                        <a:rPr lang="ru-RU" dirty="0">
                          <a:solidFill>
                            <a:schemeClr val="tx1"/>
                          </a:solidFill>
                        </a:rPr>
                        <a:t>-19199,8</a:t>
                      </a:r>
                    </a:p>
                  </a:txBody>
                  <a:tcPr>
                    <a:cell3D prstMaterial="dkEdge">
                      <a:bevel prst="riblet"/>
                      <a:lightRig rig="flood" dir="t"/>
                    </a:cell3D>
                  </a:tcPr>
                </a:tc>
                <a:tc>
                  <a:txBody>
                    <a:bodyPr/>
                    <a:lstStyle/>
                    <a:p>
                      <a:pPr algn="ctr"/>
                      <a:r>
                        <a:rPr lang="ru-RU" dirty="0">
                          <a:solidFill>
                            <a:srgbClr val="7030A0"/>
                          </a:solidFill>
                        </a:rPr>
                        <a:t>0</a:t>
                      </a:r>
                    </a:p>
                  </a:txBody>
                  <a:tcPr>
                    <a:cell3D prstMaterial="dkEdge">
                      <a:bevel prst="riblet"/>
                      <a:lightRig rig="flood" dir="t"/>
                    </a:cell3D>
                  </a:tcPr>
                </a:tc>
                <a:tc>
                  <a:txBody>
                    <a:bodyPr/>
                    <a:lstStyle/>
                    <a:p>
                      <a:pPr algn="ctr"/>
                      <a:r>
                        <a:rPr lang="ru-RU" dirty="0">
                          <a:solidFill>
                            <a:srgbClr val="7030A0"/>
                          </a:solidFill>
                        </a:rPr>
                        <a:t>0</a:t>
                      </a:r>
                    </a:p>
                  </a:txBody>
                  <a:tcPr>
                    <a:cell3D prstMaterial="dkEdge">
                      <a:bevel prst="riblet"/>
                      <a:lightRig rig="flood" dir="t"/>
                    </a:cell3D>
                  </a:tcPr>
                </a:tc>
                <a:extLst>
                  <a:ext uri="{0D108BD9-81ED-4DB2-BD59-A6C34878D82A}">
                    <a16:rowId xmlns:a16="http://schemas.microsoft.com/office/drawing/2014/main" val="10006"/>
                  </a:ext>
                </a:extLst>
              </a:tr>
            </a:tbl>
          </a:graphicData>
        </a:graphic>
      </p:graphicFrame>
      <p:graphicFrame>
        <p:nvGraphicFramePr>
          <p:cNvPr id="4" name="Диаграмма 3"/>
          <p:cNvGraphicFramePr/>
          <p:nvPr>
            <p:extLst>
              <p:ext uri="{D42A27DB-BD31-4B8C-83A1-F6EECF244321}">
                <p14:modId xmlns:p14="http://schemas.microsoft.com/office/powerpoint/2010/main" val="3581070229"/>
              </p:ext>
            </p:extLst>
          </p:nvPr>
        </p:nvGraphicFramePr>
        <p:xfrm>
          <a:off x="251520" y="3933056"/>
          <a:ext cx="8640960" cy="3096344"/>
        </p:xfrm>
        <a:graphic>
          <a:graphicData uri="http://schemas.openxmlformats.org/drawingml/2006/chart">
            <c:chart xmlns:c="http://schemas.openxmlformats.org/drawingml/2006/chart" xmlns:r="http://schemas.openxmlformats.org/officeDocument/2006/relationships" r:id="rId4"/>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5"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7579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536" y="0"/>
            <a:ext cx="9852587"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16632"/>
            <a:ext cx="8640960" cy="9361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15000"/>
              </a:lnSpc>
              <a:spcAft>
                <a:spcPts val="1000"/>
              </a:spcAft>
              <a:tabLst>
                <a:tab pos="4295775" algn="l"/>
              </a:tabLst>
            </a:pPr>
            <a:r>
              <a:rPr lang="ru-RU" b="1" dirty="0">
                <a:solidFill>
                  <a:srgbClr val="365F91"/>
                </a:solidFill>
                <a:latin typeface="Calibri"/>
                <a:ea typeface="Calibri"/>
                <a:cs typeface="Times New Roman"/>
              </a:rPr>
              <a:t>Налоговые и неналоговые доходы бюджета муниципального образования «Муниципальный округ Киясовский район Удмуртской Республики»  в 2026 году и плановый период 2027 и 2028 годов</a:t>
            </a:r>
            <a:endParaRPr lang="ru-RU" sz="1200" dirty="0">
              <a:effectLst/>
              <a:latin typeface="Calibri"/>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03023521"/>
              </p:ext>
            </p:extLst>
          </p:nvPr>
        </p:nvGraphicFramePr>
        <p:xfrm>
          <a:off x="251520" y="1116387"/>
          <a:ext cx="8640961" cy="6120679"/>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4464496">
                  <a:extLst>
                    <a:ext uri="{9D8B030D-6E8A-4147-A177-3AD203B41FA5}">
                      <a16:colId xmlns:a16="http://schemas.microsoft.com/office/drawing/2014/main" val="20000"/>
                    </a:ext>
                  </a:extLst>
                </a:gridCol>
                <a:gridCol w="1317231">
                  <a:extLst>
                    <a:ext uri="{9D8B030D-6E8A-4147-A177-3AD203B41FA5}">
                      <a16:colId xmlns:a16="http://schemas.microsoft.com/office/drawing/2014/main" val="20001"/>
                    </a:ext>
                  </a:extLst>
                </a:gridCol>
                <a:gridCol w="1429617">
                  <a:extLst>
                    <a:ext uri="{9D8B030D-6E8A-4147-A177-3AD203B41FA5}">
                      <a16:colId xmlns:a16="http://schemas.microsoft.com/office/drawing/2014/main" val="20002"/>
                    </a:ext>
                  </a:extLst>
                </a:gridCol>
                <a:gridCol w="1429617">
                  <a:extLst>
                    <a:ext uri="{9D8B030D-6E8A-4147-A177-3AD203B41FA5}">
                      <a16:colId xmlns:a16="http://schemas.microsoft.com/office/drawing/2014/main" val="20003"/>
                    </a:ext>
                  </a:extLst>
                </a:gridCol>
              </a:tblGrid>
              <a:tr h="440028">
                <a:tc>
                  <a:txBody>
                    <a:bodyPr/>
                    <a:lstStyle/>
                    <a:p>
                      <a:pPr algn="ctr">
                        <a:lnSpc>
                          <a:spcPct val="115000"/>
                        </a:lnSpc>
                        <a:spcAft>
                          <a:spcPts val="0"/>
                        </a:spcAft>
                        <a:tabLst>
                          <a:tab pos="6353175" algn="l"/>
                        </a:tabLst>
                      </a:pPr>
                      <a:r>
                        <a:rPr lang="ru-RU" sz="1600" b="1" baseline="0" dirty="0">
                          <a:solidFill>
                            <a:schemeClr val="accent4">
                              <a:lumMod val="50000"/>
                            </a:schemeClr>
                          </a:solidFill>
                          <a:effectLst/>
                          <a:latin typeface="Calibri"/>
                          <a:ea typeface="Calibri"/>
                          <a:cs typeface="Times New Roman"/>
                        </a:rPr>
                        <a:t>Наименование показателя</a:t>
                      </a:r>
                      <a:endParaRPr lang="ru-RU" sz="1600" baseline="0" dirty="0">
                        <a:solidFill>
                          <a:schemeClr val="accent4">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6353175" algn="l"/>
                        </a:tabLst>
                      </a:pPr>
                      <a:r>
                        <a:rPr lang="ru-RU" sz="1600" b="1" baseline="0" dirty="0">
                          <a:solidFill>
                            <a:schemeClr val="accent4">
                              <a:lumMod val="50000"/>
                            </a:schemeClr>
                          </a:solidFill>
                          <a:effectLst/>
                          <a:latin typeface="Calibri"/>
                          <a:ea typeface="Calibri"/>
                          <a:cs typeface="Times New Roman"/>
                        </a:rPr>
                        <a:t>2026 год тыс.руб.</a:t>
                      </a:r>
                      <a:endParaRPr lang="ru-RU" sz="1600" baseline="0" dirty="0">
                        <a:solidFill>
                          <a:schemeClr val="accent4">
                            <a:lumMod val="50000"/>
                          </a:schemeClr>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6353175" algn="l"/>
                        </a:tabLst>
                        <a:defRPr/>
                      </a:pPr>
                      <a:r>
                        <a:rPr kumimoji="0" lang="ru-RU" sz="1600" b="1" i="0" u="none" strike="noStrike" kern="1200" cap="none" spc="0" normalizeH="0" baseline="0" noProof="0" dirty="0">
                          <a:ln>
                            <a:noFill/>
                          </a:ln>
                          <a:solidFill>
                            <a:srgbClr val="A5D028">
                              <a:lumMod val="50000"/>
                            </a:srgbClr>
                          </a:solidFill>
                          <a:effectLst/>
                          <a:uLnTx/>
                          <a:uFillTx/>
                          <a:latin typeface="Calibri"/>
                          <a:ea typeface="Calibri"/>
                          <a:cs typeface="Times New Roman"/>
                        </a:rPr>
                        <a:t>2027 год тыс.руб.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6353175" algn="l"/>
                        </a:tabLst>
                        <a:defRPr/>
                      </a:pPr>
                      <a:r>
                        <a:rPr kumimoji="0" lang="ru-RU" sz="1600" b="1" i="0" u="none" strike="noStrike" kern="1200" cap="none" spc="0" normalizeH="0" baseline="0" noProof="0" dirty="0">
                          <a:ln>
                            <a:noFill/>
                          </a:ln>
                          <a:solidFill>
                            <a:srgbClr val="A5D028">
                              <a:lumMod val="50000"/>
                            </a:srgbClr>
                          </a:solidFill>
                          <a:effectLst/>
                          <a:uLnTx/>
                          <a:uFillTx/>
                          <a:latin typeface="Calibri"/>
                          <a:ea typeface="Calibri"/>
                          <a:cs typeface="Times New Roman"/>
                        </a:rPr>
                        <a:t>2028 год тыс.руб.</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Налог на доходы физических лиц</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125427</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139851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151598</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Акцизы по подакцизным товарам</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24185</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31818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33866</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Налоги на совокупный доход</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20829</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21054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21276</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Налоги</a:t>
                      </a:r>
                      <a:r>
                        <a:rPr lang="ru-RU" sz="2000" baseline="0" dirty="0">
                          <a:solidFill>
                            <a:schemeClr val="accent4">
                              <a:lumMod val="50000"/>
                            </a:schemeClr>
                          </a:solidFill>
                          <a:effectLst/>
                          <a:latin typeface="Calibri"/>
                          <a:ea typeface="Calibri"/>
                          <a:cs typeface="Times New Roman"/>
                        </a:rPr>
                        <a:t> на имущество</a:t>
                      </a:r>
                      <a:endParaRPr lang="ru-RU" sz="2000" dirty="0">
                        <a:solidFill>
                          <a:schemeClr val="accent4">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9046</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9159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9275</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Госпошлина</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3223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3659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4154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440028">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Доходы от использования имущества</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4372</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4392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4412</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440028">
                <a:tc>
                  <a:txBody>
                    <a:bodyPr/>
                    <a:lstStyle/>
                    <a:p>
                      <a:pPr>
                        <a:lnSpc>
                          <a:spcPct val="115000"/>
                        </a:lnSpc>
                        <a:spcAft>
                          <a:spcPts val="0"/>
                        </a:spcAft>
                        <a:tabLst>
                          <a:tab pos="6353175" algn="l"/>
                        </a:tabLst>
                      </a:pPr>
                      <a:r>
                        <a:rPr lang="ru-RU" sz="2000">
                          <a:solidFill>
                            <a:schemeClr val="accent4">
                              <a:lumMod val="50000"/>
                            </a:schemeClr>
                          </a:solidFill>
                          <a:effectLst/>
                          <a:latin typeface="Calibri"/>
                          <a:ea typeface="Calibri"/>
                          <a:cs typeface="Times New Roman"/>
                        </a:rPr>
                        <a:t>Платежи при пользовании природными ресурсами</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440028">
                <a:tc>
                  <a:txBody>
                    <a:bodyPr/>
                    <a:lstStyle/>
                    <a:p>
                      <a:pPr>
                        <a:lnSpc>
                          <a:spcPct val="115000"/>
                        </a:lnSpc>
                        <a:spcAft>
                          <a:spcPts val="0"/>
                        </a:spcAft>
                        <a:tabLst>
                          <a:tab pos="6353175" algn="l"/>
                        </a:tabLst>
                      </a:pPr>
                      <a:r>
                        <a:rPr lang="ru-RU" sz="2000">
                          <a:solidFill>
                            <a:schemeClr val="accent4">
                              <a:lumMod val="50000"/>
                            </a:schemeClr>
                          </a:solidFill>
                          <a:effectLst/>
                          <a:latin typeface="Calibri"/>
                          <a:ea typeface="Calibri"/>
                          <a:cs typeface="Times New Roman"/>
                        </a:rPr>
                        <a:t>Доходы от оказания платных услуг</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3994</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3994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3994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642821">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Доходы от продажи материальных и нематериальных активов</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300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300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81982">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Штрафы</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622</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664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706</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351887">
                <a:tc>
                  <a:txBody>
                    <a:bodyPr/>
                    <a:lstStyle/>
                    <a:p>
                      <a:pPr>
                        <a:lnSpc>
                          <a:spcPct val="115000"/>
                        </a:lnSpc>
                        <a:spcAft>
                          <a:spcPts val="0"/>
                        </a:spcAft>
                        <a:tabLst>
                          <a:tab pos="6353175" algn="l"/>
                        </a:tabLst>
                      </a:pPr>
                      <a:r>
                        <a:rPr lang="ru-RU" sz="2000" dirty="0">
                          <a:solidFill>
                            <a:schemeClr val="accent4">
                              <a:lumMod val="50000"/>
                            </a:schemeClr>
                          </a:solidFill>
                          <a:effectLst/>
                          <a:latin typeface="Calibri"/>
                          <a:ea typeface="Calibri"/>
                          <a:cs typeface="Times New Roman"/>
                        </a:rPr>
                        <a:t>Прочие неналоговые доходы</a:t>
                      </a: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401360">
                <a:tc>
                  <a:txBody>
                    <a:bodyPr/>
                    <a:lstStyle/>
                    <a:p>
                      <a:pPr>
                        <a:lnSpc>
                          <a:spcPct val="115000"/>
                        </a:lnSpc>
                        <a:spcAft>
                          <a:spcPts val="0"/>
                        </a:spcAft>
                        <a:tabLst>
                          <a:tab pos="6353175" algn="l"/>
                        </a:tabLst>
                      </a:pPr>
                      <a:r>
                        <a:rPr lang="ru-RU" sz="2000" b="1" dirty="0">
                          <a:solidFill>
                            <a:schemeClr val="accent4">
                              <a:lumMod val="50000"/>
                            </a:schemeClr>
                          </a:solidFill>
                          <a:effectLst/>
                          <a:latin typeface="Calibri"/>
                          <a:ea typeface="Calibri"/>
                          <a:cs typeface="Times New Roman"/>
                        </a:rPr>
                        <a:t>Итого</a:t>
                      </a:r>
                      <a:endParaRPr lang="ru-RU" sz="2000" dirty="0">
                        <a:solidFill>
                          <a:schemeClr val="accent4">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191998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214891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tabLst>
                          <a:tab pos="6353175" algn="l"/>
                        </a:tabLst>
                      </a:pPr>
                      <a:r>
                        <a:rPr lang="ru-RU" sz="2000" dirty="0">
                          <a:solidFill>
                            <a:srgbClr val="7030A0"/>
                          </a:solidFill>
                          <a:effectLst/>
                          <a:latin typeface="Calibri"/>
                          <a:ea typeface="Calibri"/>
                          <a:cs typeface="Times New Roman"/>
                        </a:rPr>
                        <a:t>229581</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69563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0"/>
            <a:ext cx="9143997" cy="875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Диаграмма 4"/>
          <p:cNvGraphicFramePr/>
          <p:nvPr/>
        </p:nvGraphicFramePr>
        <p:xfrm>
          <a:off x="-180528" y="116632"/>
          <a:ext cx="9324527" cy="8280920"/>
        </p:xfrm>
        <a:graphic>
          <a:graphicData uri="http://schemas.openxmlformats.org/drawingml/2006/chart">
            <c:chart xmlns:c="http://schemas.openxmlformats.org/drawingml/2006/chart" xmlns:r="http://schemas.openxmlformats.org/officeDocument/2006/relationships" r:id="rId5"/>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6"/>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99418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73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88640"/>
            <a:ext cx="864096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5000"/>
              </a:lnSpc>
              <a:spcAft>
                <a:spcPts val="1000"/>
              </a:spcAft>
              <a:tabLst>
                <a:tab pos="4295775" algn="l"/>
              </a:tabLst>
            </a:pPr>
            <a:r>
              <a:rPr lang="ru-RU" b="1" dirty="0">
                <a:solidFill>
                  <a:srgbClr val="17365D"/>
                </a:solidFill>
                <a:latin typeface="Calibri"/>
                <a:ea typeface="Calibri"/>
                <a:cs typeface="Times New Roman"/>
              </a:rPr>
              <a:t>Безвозмездные поступления в бюджет муниципального образования «Муниципальный округ Киясовский район Удмуртской Республики»  в 2026 году</a:t>
            </a:r>
            <a:endParaRPr lang="ru-RU" dirty="0">
              <a:effectLst/>
              <a:latin typeface="Calibri"/>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84241886"/>
              </p:ext>
            </p:extLst>
          </p:nvPr>
        </p:nvGraphicFramePr>
        <p:xfrm>
          <a:off x="251520" y="1196750"/>
          <a:ext cx="8640960" cy="1946247"/>
        </p:xfrm>
        <a:graphic>
          <a:graphicData uri="http://schemas.openxmlformats.org/drawingml/2006/table">
            <a:tbl>
              <a:tblPr firstRow="1" bandRow="1">
                <a:tableStyleId>{21E4AEA4-8DFA-4A89-87EB-49C32662AFE0}</a:tableStyleId>
              </a:tblPr>
              <a:tblGrid>
                <a:gridCol w="568863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16026">
                <a:tc>
                  <a:txBody>
                    <a:bodyPr/>
                    <a:lstStyle/>
                    <a:p>
                      <a:pPr algn="ctr">
                        <a:lnSpc>
                          <a:spcPct val="115000"/>
                        </a:lnSpc>
                        <a:spcAft>
                          <a:spcPts val="0"/>
                        </a:spcAft>
                      </a:pPr>
                      <a:r>
                        <a:rPr lang="ru-RU" sz="1800" dirty="0">
                          <a:effectLst/>
                        </a:rPr>
                        <a:t>Наименование</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800">
                          <a:effectLst/>
                        </a:rPr>
                        <a:t>Сумма, тыс.руб.</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2035">
                <a:tc>
                  <a:txBody>
                    <a:bodyPr/>
                    <a:lstStyle/>
                    <a:p>
                      <a:pPr>
                        <a:lnSpc>
                          <a:spcPct val="115000"/>
                        </a:lnSpc>
                        <a:spcAft>
                          <a:spcPts val="0"/>
                        </a:spcAft>
                      </a:pPr>
                      <a:r>
                        <a:rPr lang="ru-RU" sz="1600" dirty="0">
                          <a:effectLst/>
                        </a:rPr>
                        <a:t>Дотации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126643,3</a:t>
                      </a:r>
                      <a:endParaRPr lang="ru-RU" sz="1600" dirty="0">
                        <a:solidFill>
                          <a:srgbClr val="7030A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2035">
                <a:tc>
                  <a:txBody>
                    <a:bodyPr/>
                    <a:lstStyle/>
                    <a:p>
                      <a:pPr>
                        <a:lnSpc>
                          <a:spcPct val="115000"/>
                        </a:lnSpc>
                        <a:spcAft>
                          <a:spcPts val="0"/>
                        </a:spcAft>
                      </a:pPr>
                      <a:r>
                        <a:rPr lang="ru-RU" sz="1600" dirty="0">
                          <a:effectLst/>
                        </a:rPr>
                        <a:t>Субсидии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260894,8</a:t>
                      </a:r>
                      <a:endParaRPr lang="en-US" sz="1600" dirty="0">
                        <a:effectLst/>
                      </a:endParaRPr>
                    </a:p>
                  </a:txBody>
                  <a:tcPr marL="68580" marR="68580" marT="0" marB="0"/>
                </a:tc>
                <a:extLst>
                  <a:ext uri="{0D108BD9-81ED-4DB2-BD59-A6C34878D82A}">
                    <a16:rowId xmlns:a16="http://schemas.microsoft.com/office/drawing/2014/main" val="10002"/>
                  </a:ext>
                </a:extLst>
              </a:tr>
              <a:tr h="3566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600" dirty="0">
                          <a:effectLst/>
                        </a:rPr>
                        <a:t>Субвенции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chemeClr val="tx1"/>
                          </a:solidFill>
                          <a:effectLst/>
                          <a:latin typeface="Calibri"/>
                          <a:ea typeface="Calibri"/>
                          <a:cs typeface="Times New Roman"/>
                        </a:rPr>
                        <a:t>222161,1</a:t>
                      </a:r>
                    </a:p>
                  </a:txBody>
                  <a:tcPr marL="68580" marR="68580" marT="0" marB="0"/>
                </a:tc>
                <a:extLst>
                  <a:ext uri="{0D108BD9-81ED-4DB2-BD59-A6C34878D82A}">
                    <a16:rowId xmlns:a16="http://schemas.microsoft.com/office/drawing/2014/main" val="10003"/>
                  </a:ext>
                </a:extLst>
              </a:tr>
              <a:tr h="3566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600" baseline="0" dirty="0">
                          <a:effectLst/>
                          <a:latin typeface="+mn-lt"/>
                          <a:ea typeface="Calibri"/>
                          <a:cs typeface="Times New Roman"/>
                        </a:rPr>
                        <a:t>Межбюджетные трансферты</a:t>
                      </a:r>
                    </a:p>
                  </a:txBody>
                  <a:tcPr marL="68580" marR="68580" marT="0" marB="0"/>
                </a:tc>
                <a:tc>
                  <a:txBody>
                    <a:bodyPr/>
                    <a:lstStyle/>
                    <a:p>
                      <a:pPr algn="ctr">
                        <a:lnSpc>
                          <a:spcPct val="115000"/>
                        </a:lnSpc>
                        <a:spcAft>
                          <a:spcPts val="0"/>
                        </a:spcAft>
                      </a:pPr>
                      <a:r>
                        <a:rPr lang="ru-RU" sz="1600" dirty="0">
                          <a:solidFill>
                            <a:schemeClr val="tx1"/>
                          </a:solidFill>
                          <a:effectLst/>
                          <a:latin typeface="Calibri"/>
                          <a:ea typeface="Calibri"/>
                          <a:cs typeface="Times New Roman"/>
                        </a:rPr>
                        <a:t>75265</a:t>
                      </a:r>
                    </a:p>
                  </a:txBody>
                  <a:tcPr marL="68580" marR="68580" marT="0" marB="0"/>
                </a:tc>
                <a:extLst>
                  <a:ext uri="{0D108BD9-81ED-4DB2-BD59-A6C34878D82A}">
                    <a16:rowId xmlns:a16="http://schemas.microsoft.com/office/drawing/2014/main" val="2192606704"/>
                  </a:ext>
                </a:extLst>
              </a:tr>
              <a:tr h="312035">
                <a:tc>
                  <a:txBody>
                    <a:bodyPr/>
                    <a:lstStyle/>
                    <a:p>
                      <a:pPr algn="l">
                        <a:lnSpc>
                          <a:spcPct val="115000"/>
                        </a:lnSpc>
                        <a:spcAft>
                          <a:spcPts val="0"/>
                        </a:spcAft>
                      </a:pPr>
                      <a:r>
                        <a:rPr lang="ru-RU" sz="1800" dirty="0">
                          <a:effectLst/>
                        </a:rPr>
                        <a:t>Итого</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684964,2</a:t>
                      </a:r>
                      <a:endParaRPr lang="ru-RU"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Диаграмма 6"/>
          <p:cNvGraphicFramePr/>
          <p:nvPr>
            <p:extLst>
              <p:ext uri="{D42A27DB-BD31-4B8C-83A1-F6EECF244321}">
                <p14:modId xmlns:p14="http://schemas.microsoft.com/office/powerpoint/2010/main" val="1846924302"/>
              </p:ext>
            </p:extLst>
          </p:nvPr>
        </p:nvGraphicFramePr>
        <p:xfrm>
          <a:off x="251520" y="3068960"/>
          <a:ext cx="8640960" cy="3672408"/>
        </p:xfrm>
        <a:graphic>
          <a:graphicData uri="http://schemas.openxmlformats.org/drawingml/2006/chart">
            <c:chart xmlns:c="http://schemas.openxmlformats.org/drawingml/2006/chart" xmlns:r="http://schemas.openxmlformats.org/officeDocument/2006/relationships" r:id="rId4"/>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4832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88640"/>
            <a:ext cx="8640960"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5000"/>
              </a:lnSpc>
              <a:spcAft>
                <a:spcPts val="1000"/>
              </a:spcAft>
              <a:tabLst>
                <a:tab pos="4295775" algn="l"/>
              </a:tabLst>
            </a:pPr>
            <a:r>
              <a:rPr lang="ru-RU" b="1" dirty="0">
                <a:solidFill>
                  <a:srgbClr val="17365D"/>
                </a:solidFill>
                <a:latin typeface="Calibri"/>
                <a:ea typeface="Calibri"/>
                <a:cs typeface="Times New Roman"/>
              </a:rPr>
              <a:t>Общая сумма бюджета муниципального образования «Муниципальный округ Киясовский район Удмуртской Республики»  в 2026году</a:t>
            </a:r>
            <a:endParaRPr lang="ru-RU" dirty="0">
              <a:effectLst/>
              <a:latin typeface="Calibri"/>
              <a:ea typeface="Calibri"/>
              <a:cs typeface="Times New Roman"/>
            </a:endParaRPr>
          </a:p>
        </p:txBody>
      </p:sp>
      <p:graphicFrame>
        <p:nvGraphicFramePr>
          <p:cNvPr id="7" name="Диаграмма 6"/>
          <p:cNvGraphicFramePr/>
          <p:nvPr/>
        </p:nvGraphicFramePr>
        <p:xfrm>
          <a:off x="1" y="1484784"/>
          <a:ext cx="4499991" cy="5256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nvGraphicFramePr>
        <p:xfrm>
          <a:off x="4499992" y="1512096"/>
          <a:ext cx="4644008" cy="5256584"/>
        </p:xfrm>
        <a:graphic>
          <a:graphicData uri="http://schemas.openxmlformats.org/drawingml/2006/chart">
            <c:chart xmlns:c="http://schemas.openxmlformats.org/drawingml/2006/chart" xmlns:r="http://schemas.openxmlformats.org/officeDocument/2006/relationships" r:id="rId5"/>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6"/>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52825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640960" cy="1008112"/>
          </a:xfrm>
          <a:prstGeom prst="rect">
            <a:avLst/>
          </a:prstGeom>
          <a:scene3d>
            <a:camera prst="orthographicFront">
              <a:rot lat="0" lon="0" rev="0"/>
            </a:camera>
            <a:lightRig rig="flat" dir="tl">
              <a:rot lat="0" lon="0" rev="6360000"/>
            </a:lightRig>
          </a:scene3d>
          <a:sp3d prstMaterial="flat">
            <a:bevelT w="12700" h="12700"/>
          </a:sp3d>
        </p:spPr>
        <p:style>
          <a:lnRef idx="1">
            <a:schemeClr val="accent6"/>
          </a:lnRef>
          <a:fillRef idx="3">
            <a:schemeClr val="accent6"/>
          </a:fillRef>
          <a:effectRef idx="2">
            <a:schemeClr val="accent6"/>
          </a:effectRef>
          <a:fontRef idx="minor">
            <a:schemeClr val="lt1"/>
          </a:fontRef>
        </p:style>
        <p:txBody>
          <a:bodyPr rtlCol="0" anchor="ctr"/>
          <a:lstStyle/>
          <a:p>
            <a:pPr indent="449580" algn="ctr">
              <a:lnSpc>
                <a:spcPct val="115000"/>
              </a:lnSpc>
              <a:spcAft>
                <a:spcPts val="1000"/>
              </a:spcAft>
            </a:pPr>
            <a:r>
              <a:rPr lang="ru-RU" sz="2000" b="1" dirty="0">
                <a:solidFill>
                  <a:srgbClr val="17365D"/>
                </a:solidFill>
                <a:latin typeface="Calibri"/>
                <a:ea typeface="Calibri"/>
                <a:cs typeface="Times New Roman"/>
              </a:rPr>
              <a:t>Расходы бюджета муниципального образования «Муниципальный округ Киясовский район Удмуртской Республики» на 2026 год и плановый период 2027 и 2028 годов</a:t>
            </a:r>
            <a:endParaRPr lang="ru-RU" sz="2000" dirty="0">
              <a:effectLst/>
              <a:latin typeface="Calibri"/>
              <a:ea typeface="Calibri"/>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16491892"/>
              </p:ext>
            </p:extLst>
          </p:nvPr>
        </p:nvGraphicFramePr>
        <p:xfrm>
          <a:off x="251521" y="1628799"/>
          <a:ext cx="8640960" cy="5059712"/>
        </p:xfrm>
        <a:graphic>
          <a:graphicData uri="http://schemas.openxmlformats.org/drawingml/2006/table">
            <a:tbl>
              <a:tblPr firstRow="1" bandRow="1">
                <a:tableStyleId>{912C8C85-51F0-491E-9774-3900AFEF0FD7}</a:tableStyleId>
              </a:tblPr>
              <a:tblGrid>
                <a:gridCol w="5176914">
                  <a:extLst>
                    <a:ext uri="{9D8B030D-6E8A-4147-A177-3AD203B41FA5}">
                      <a16:colId xmlns:a16="http://schemas.microsoft.com/office/drawing/2014/main" val="20000"/>
                    </a:ext>
                  </a:extLst>
                </a:gridCol>
                <a:gridCol w="1212415">
                  <a:extLst>
                    <a:ext uri="{9D8B030D-6E8A-4147-A177-3AD203B41FA5}">
                      <a16:colId xmlns:a16="http://schemas.microsoft.com/office/drawing/2014/main" val="20001"/>
                    </a:ext>
                  </a:extLst>
                </a:gridCol>
                <a:gridCol w="1162903">
                  <a:extLst>
                    <a:ext uri="{9D8B030D-6E8A-4147-A177-3AD203B41FA5}">
                      <a16:colId xmlns:a16="http://schemas.microsoft.com/office/drawing/2014/main" val="20002"/>
                    </a:ext>
                  </a:extLst>
                </a:gridCol>
                <a:gridCol w="1088728">
                  <a:extLst>
                    <a:ext uri="{9D8B030D-6E8A-4147-A177-3AD203B41FA5}">
                      <a16:colId xmlns:a16="http://schemas.microsoft.com/office/drawing/2014/main" val="20003"/>
                    </a:ext>
                  </a:extLst>
                </a:gridCol>
              </a:tblGrid>
              <a:tr h="916862">
                <a:tc>
                  <a:txBody>
                    <a:bodyPr/>
                    <a:lstStyle/>
                    <a:p>
                      <a:pPr algn="ctr">
                        <a:lnSpc>
                          <a:spcPct val="115000"/>
                        </a:lnSpc>
                        <a:spcAft>
                          <a:spcPts val="0"/>
                        </a:spcAft>
                      </a:pPr>
                      <a:r>
                        <a:rPr lang="ru-RU" sz="1800" dirty="0">
                          <a:effectLst/>
                        </a:rPr>
                        <a:t>Наименование показателя</a:t>
                      </a:r>
                      <a:endParaRPr lang="ru-RU" sz="11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r>
                        <a:rPr lang="ru-RU" sz="1800" dirty="0">
                          <a:effectLst/>
                        </a:rPr>
                        <a:t>2026</a:t>
                      </a:r>
                      <a:r>
                        <a:rPr lang="ru-RU" sz="1800" baseline="0" dirty="0">
                          <a:effectLst/>
                        </a:rPr>
                        <a:t> год</a:t>
                      </a:r>
                    </a:p>
                    <a:p>
                      <a:pPr algn="ctr">
                        <a:lnSpc>
                          <a:spcPct val="115000"/>
                        </a:lnSpc>
                        <a:spcAft>
                          <a:spcPts val="0"/>
                        </a:spcAft>
                      </a:pPr>
                      <a:r>
                        <a:rPr lang="ru-RU" sz="1800" dirty="0">
                          <a:effectLst/>
                        </a:rPr>
                        <a:t>тыс. руб.</a:t>
                      </a:r>
                      <a:endParaRPr lang="ru-RU" sz="1100" dirty="0">
                        <a:effectLst/>
                        <a:latin typeface="Calibri"/>
                        <a:ea typeface="Calibri"/>
                        <a:cs typeface="Times New Roman"/>
                      </a:endParaRPr>
                    </a:p>
                  </a:txBody>
                  <a:tcPr marL="68580" marR="68580" marT="0" marB="0">
                    <a:cell3D prstMaterial="dkEdge">
                      <a:bevel/>
                      <a:lightRig rig="flood" dir="t"/>
                    </a:cell3D>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u="none" strike="noStrike" kern="1200" cap="none" spc="0" normalizeH="0" baseline="0" noProof="0" dirty="0">
                          <a:ln>
                            <a:noFill/>
                          </a:ln>
                          <a:effectLst/>
                          <a:uLnTx/>
                          <a:uFillTx/>
                        </a:rPr>
                        <a:t>2027 год</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u="none" strike="noStrike" kern="1200" cap="none" spc="0" normalizeH="0" baseline="0" noProof="0" dirty="0">
                          <a:ln>
                            <a:noFill/>
                          </a:ln>
                          <a:effectLst/>
                          <a:uLnTx/>
                          <a:uFillTx/>
                        </a:rPr>
                        <a:t>тыс. руб.</a:t>
                      </a:r>
                      <a:endParaRPr kumimoji="0" lang="ru-RU" sz="1100" u="none" strike="noStrike" kern="1200" cap="none" spc="0" normalizeH="0" baseline="0" noProof="0" dirty="0">
                        <a:ln>
                          <a:noFill/>
                        </a:ln>
                        <a:effectLst/>
                        <a:uLnTx/>
                        <a:uFillTx/>
                      </a:endParaRPr>
                    </a:p>
                    <a:p>
                      <a:pPr algn="ctr">
                        <a:lnSpc>
                          <a:spcPct val="115000"/>
                        </a:lnSpc>
                        <a:spcAft>
                          <a:spcPts val="0"/>
                        </a:spcAft>
                      </a:pPr>
                      <a:endParaRPr lang="ru-RU" sz="1100" dirty="0">
                        <a:effectLst/>
                        <a:latin typeface="Calibri"/>
                        <a:ea typeface="Calibri"/>
                        <a:cs typeface="Times New Roman"/>
                      </a:endParaRPr>
                    </a:p>
                  </a:txBody>
                  <a:tcPr marL="68580" marR="68580" marT="0" marB="0">
                    <a:cell3D prstMaterial="dkEdge">
                      <a:bevel/>
                      <a:lightRig rig="flood" dir="t"/>
                    </a:cell3D>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u="none" strike="noStrike" kern="1200" cap="none" spc="0" normalizeH="0" baseline="0" noProof="0" dirty="0">
                          <a:ln>
                            <a:noFill/>
                          </a:ln>
                          <a:effectLst/>
                          <a:uLnTx/>
                          <a:uFillTx/>
                        </a:rPr>
                        <a:t>2028 год</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800" u="none" strike="noStrike" kern="1200" cap="none" spc="0" normalizeH="0" baseline="0" noProof="0" dirty="0">
                          <a:ln>
                            <a:noFill/>
                          </a:ln>
                          <a:effectLst/>
                          <a:uLnTx/>
                          <a:uFillTx/>
                        </a:rPr>
                        <a:t>тыс. руб.</a:t>
                      </a:r>
                      <a:endParaRPr kumimoji="0" lang="ru-RU" sz="1100" u="none" strike="noStrike" kern="1200" cap="none" spc="0" normalizeH="0" baseline="0" noProof="0" dirty="0">
                        <a:ln>
                          <a:noFill/>
                        </a:ln>
                        <a:effectLst/>
                        <a:uLnTx/>
                        <a:uFillTx/>
                      </a:endParaRPr>
                    </a:p>
                    <a:p>
                      <a:pPr algn="ctr">
                        <a:lnSpc>
                          <a:spcPct val="115000"/>
                        </a:lnSpc>
                        <a:spcAft>
                          <a:spcPts val="0"/>
                        </a:spcAft>
                      </a:pPr>
                      <a:endParaRPr lang="ru-RU" sz="1100" dirty="0">
                        <a:effectLst/>
                        <a:latin typeface="Calibri"/>
                        <a:ea typeface="Calibri"/>
                        <a:cs typeface="Times New Roman"/>
                      </a:endParaRPr>
                    </a:p>
                  </a:txBody>
                  <a:tcPr marL="68580" marR="68580" marT="0" marB="0">
                    <a:cell3D prstMaterial="dkEdge">
                      <a:bevel/>
                      <a:lightRig rig="flood" dir="t"/>
                    </a:cell3D>
                  </a:tcPr>
                </a:tc>
                <a:extLst>
                  <a:ext uri="{0D108BD9-81ED-4DB2-BD59-A6C34878D82A}">
                    <a16:rowId xmlns:a16="http://schemas.microsoft.com/office/drawing/2014/main" val="10000"/>
                  </a:ext>
                </a:extLst>
              </a:tr>
              <a:tr h="273301">
                <a:tc>
                  <a:txBody>
                    <a:bodyPr/>
                    <a:lstStyle/>
                    <a:p>
                      <a:pPr>
                        <a:lnSpc>
                          <a:spcPct val="115000"/>
                        </a:lnSpc>
                        <a:spcAft>
                          <a:spcPts val="0"/>
                        </a:spcAft>
                      </a:pPr>
                      <a:r>
                        <a:rPr lang="ru-RU" sz="1700" dirty="0">
                          <a:effectLst/>
                        </a:rPr>
                        <a:t>01 - Общегосударственные вопросы</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93487,5</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93675,6</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93889,6</a:t>
                      </a:r>
                    </a:p>
                  </a:txBody>
                  <a:tcPr marL="7620" marR="7620" marT="7620" marB="0" anchor="b">
                    <a:cell3D prstMaterial="dkEdge">
                      <a:bevel/>
                      <a:lightRig rig="flood" dir="t"/>
                    </a:cell3D>
                  </a:tcPr>
                </a:tc>
                <a:extLst>
                  <a:ext uri="{0D108BD9-81ED-4DB2-BD59-A6C34878D82A}">
                    <a16:rowId xmlns:a16="http://schemas.microsoft.com/office/drawing/2014/main" val="10001"/>
                  </a:ext>
                </a:extLst>
              </a:tr>
              <a:tr h="285614">
                <a:tc>
                  <a:txBody>
                    <a:bodyPr/>
                    <a:lstStyle/>
                    <a:p>
                      <a:pPr>
                        <a:lnSpc>
                          <a:spcPct val="115000"/>
                        </a:lnSpc>
                        <a:spcAft>
                          <a:spcPts val="0"/>
                        </a:spcAft>
                      </a:pPr>
                      <a:r>
                        <a:rPr lang="ru-RU" sz="1700" dirty="0">
                          <a:effectLst/>
                        </a:rPr>
                        <a:t>02 - Национальная оборона</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1293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1449</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1824</a:t>
                      </a:r>
                    </a:p>
                  </a:txBody>
                  <a:tcPr marL="7620" marR="7620" marT="7620" marB="0" anchor="b">
                    <a:cell3D prstMaterial="dkEdge">
                      <a:bevel/>
                      <a:lightRig rig="flood" dir="t"/>
                    </a:cell3D>
                  </a:tcPr>
                </a:tc>
                <a:extLst>
                  <a:ext uri="{0D108BD9-81ED-4DB2-BD59-A6C34878D82A}">
                    <a16:rowId xmlns:a16="http://schemas.microsoft.com/office/drawing/2014/main" val="10002"/>
                  </a:ext>
                </a:extLst>
              </a:tr>
              <a:tr h="571229">
                <a:tc>
                  <a:txBody>
                    <a:bodyPr/>
                    <a:lstStyle/>
                    <a:p>
                      <a:pPr>
                        <a:lnSpc>
                          <a:spcPct val="115000"/>
                        </a:lnSpc>
                        <a:spcAft>
                          <a:spcPts val="0"/>
                        </a:spcAft>
                      </a:pPr>
                      <a:r>
                        <a:rPr lang="ru-RU" sz="1700" dirty="0">
                          <a:effectLst/>
                        </a:rPr>
                        <a:t>03 - Национальная безопасность и правоохранительная деятельность</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4239</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4239</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4239</a:t>
                      </a:r>
                    </a:p>
                  </a:txBody>
                  <a:tcPr marL="7620" marR="7620" marT="7620" marB="0" anchor="b">
                    <a:cell3D prstMaterial="dkEdge">
                      <a:bevel/>
                      <a:lightRig rig="flood" dir="t"/>
                    </a:cell3D>
                  </a:tcPr>
                </a:tc>
                <a:extLst>
                  <a:ext uri="{0D108BD9-81ED-4DB2-BD59-A6C34878D82A}">
                    <a16:rowId xmlns:a16="http://schemas.microsoft.com/office/drawing/2014/main" val="10003"/>
                  </a:ext>
                </a:extLst>
              </a:tr>
              <a:tr h="285614">
                <a:tc>
                  <a:txBody>
                    <a:bodyPr/>
                    <a:lstStyle/>
                    <a:p>
                      <a:pPr>
                        <a:lnSpc>
                          <a:spcPct val="115000"/>
                        </a:lnSpc>
                        <a:spcAft>
                          <a:spcPts val="0"/>
                        </a:spcAft>
                      </a:pPr>
                      <a:r>
                        <a:rPr lang="ru-RU" sz="1700" dirty="0">
                          <a:effectLst/>
                        </a:rPr>
                        <a:t>04 - Национальная экономика</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52025,3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53308,7</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55349</a:t>
                      </a:r>
                    </a:p>
                  </a:txBody>
                  <a:tcPr marL="7620" marR="7620" marT="7620" marB="0" anchor="b">
                    <a:cell3D prstMaterial="dkEdge">
                      <a:bevel/>
                      <a:lightRig rig="flood" dir="t"/>
                    </a:cell3D>
                  </a:tcPr>
                </a:tc>
                <a:extLst>
                  <a:ext uri="{0D108BD9-81ED-4DB2-BD59-A6C34878D82A}">
                    <a16:rowId xmlns:a16="http://schemas.microsoft.com/office/drawing/2014/main" val="10004"/>
                  </a:ext>
                </a:extLst>
              </a:tr>
              <a:tr h="285614">
                <a:tc>
                  <a:txBody>
                    <a:bodyPr/>
                    <a:lstStyle/>
                    <a:p>
                      <a:pPr>
                        <a:lnSpc>
                          <a:spcPct val="115000"/>
                        </a:lnSpc>
                        <a:spcAft>
                          <a:spcPts val="0"/>
                        </a:spcAft>
                      </a:pPr>
                      <a:r>
                        <a:rPr lang="ru-RU" sz="1700" dirty="0">
                          <a:effectLst/>
                        </a:rPr>
                        <a:t>05 - Жилищно-коммунальное хозяйство</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101870,6</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109703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37029</a:t>
                      </a:r>
                    </a:p>
                  </a:txBody>
                  <a:tcPr marL="7620" marR="7620" marT="7620" marB="0" anchor="b">
                    <a:cell3D prstMaterial="dkEdge">
                      <a:bevel/>
                      <a:lightRig rig="flood" dir="t"/>
                    </a:cell3D>
                  </a:tcPr>
                </a:tc>
                <a:extLst>
                  <a:ext uri="{0D108BD9-81ED-4DB2-BD59-A6C34878D82A}">
                    <a16:rowId xmlns:a16="http://schemas.microsoft.com/office/drawing/2014/main" val="10005"/>
                  </a:ext>
                </a:extLst>
              </a:tr>
              <a:tr h="285614">
                <a:tc>
                  <a:txBody>
                    <a:bodyPr/>
                    <a:lstStyle/>
                    <a:p>
                      <a:pPr>
                        <a:lnSpc>
                          <a:spcPct val="115000"/>
                        </a:lnSpc>
                        <a:spcAft>
                          <a:spcPts val="0"/>
                        </a:spcAft>
                      </a:pPr>
                      <a:r>
                        <a:rPr lang="ru-RU" sz="1700" dirty="0">
                          <a:effectLst/>
                        </a:rPr>
                        <a:t>06 - Охрана</a:t>
                      </a:r>
                      <a:r>
                        <a:rPr lang="ru-RU" sz="1700" baseline="0" dirty="0">
                          <a:effectLst/>
                        </a:rPr>
                        <a:t> окружающей среды</a:t>
                      </a:r>
                      <a:endParaRPr lang="ru-RU" sz="1700" dirty="0">
                        <a:solidFill>
                          <a:srgbClr val="7030A0"/>
                        </a:solidFill>
                        <a:effectLst/>
                        <a:latin typeface="+mn-lt"/>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885</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0</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0</a:t>
                      </a:r>
                    </a:p>
                  </a:txBody>
                  <a:tcPr marL="7620" marR="7620" marT="7620" marB="0" anchor="b">
                    <a:cell3D prstMaterial="dkEdge">
                      <a:bevel/>
                      <a:lightRig rig="flood" dir="t"/>
                    </a:cell3D>
                  </a:tcPr>
                </a:tc>
                <a:extLst>
                  <a:ext uri="{0D108BD9-81ED-4DB2-BD59-A6C34878D82A}">
                    <a16:rowId xmlns:a16="http://schemas.microsoft.com/office/drawing/2014/main" val="10006"/>
                  </a:ext>
                </a:extLst>
              </a:tr>
              <a:tr h="28561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700" u="none" strike="noStrike" kern="1200" cap="none" spc="0" normalizeH="0" baseline="0" noProof="0" dirty="0">
                          <a:ln>
                            <a:noFill/>
                          </a:ln>
                          <a:effectLst/>
                          <a:uLnTx/>
                          <a:uFillTx/>
                        </a:rPr>
                        <a:t>07 - Образование</a:t>
                      </a:r>
                      <a:endParaRPr kumimoji="0" lang="ru-RU" sz="1700" b="0" i="0" u="none" strike="noStrike" kern="1200" cap="none" spc="0" normalizeH="0" baseline="0" noProof="0" dirty="0">
                        <a:ln>
                          <a:noFill/>
                        </a:ln>
                        <a:solidFill>
                          <a:srgbClr val="7030A0"/>
                        </a:solidFill>
                        <a:effectLst/>
                        <a:uLnTx/>
                        <a:uFillTx/>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507252,9</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547430,9</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530731,8</a:t>
                      </a:r>
                    </a:p>
                  </a:txBody>
                  <a:tcPr marL="7620" marR="7620" marT="7620" marB="0" anchor="b">
                    <a:cell3D prstMaterial="dkEdge">
                      <a:bevel/>
                      <a:lightRig rig="flood" dir="t"/>
                    </a:cell3D>
                  </a:tcPr>
                </a:tc>
                <a:extLst>
                  <a:ext uri="{0D108BD9-81ED-4DB2-BD59-A6C34878D82A}">
                    <a16:rowId xmlns:a16="http://schemas.microsoft.com/office/drawing/2014/main" val="10007"/>
                  </a:ext>
                </a:extLst>
              </a:tr>
              <a:tr h="285614">
                <a:tc>
                  <a:txBody>
                    <a:bodyPr/>
                    <a:lstStyle/>
                    <a:p>
                      <a:pPr>
                        <a:lnSpc>
                          <a:spcPct val="115000"/>
                        </a:lnSpc>
                        <a:spcAft>
                          <a:spcPts val="0"/>
                        </a:spcAft>
                      </a:pPr>
                      <a:r>
                        <a:rPr lang="ru-RU" sz="1700" dirty="0">
                          <a:effectLst/>
                        </a:rPr>
                        <a:t>08 - Культура и кинематография</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124309,4</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118360,8</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118645,6</a:t>
                      </a:r>
                    </a:p>
                  </a:txBody>
                  <a:tcPr marL="7620" marR="7620" marT="7620" marB="0" anchor="b">
                    <a:cell3D prstMaterial="dkEdge">
                      <a:bevel/>
                      <a:lightRig rig="flood" dir="t"/>
                    </a:cell3D>
                  </a:tcPr>
                </a:tc>
                <a:extLst>
                  <a:ext uri="{0D108BD9-81ED-4DB2-BD59-A6C34878D82A}">
                    <a16:rowId xmlns:a16="http://schemas.microsoft.com/office/drawing/2014/main" val="10008"/>
                  </a:ext>
                </a:extLst>
              </a:tr>
              <a:tr h="285614">
                <a:tc>
                  <a:txBody>
                    <a:bodyPr/>
                    <a:lstStyle/>
                    <a:p>
                      <a:pPr>
                        <a:lnSpc>
                          <a:spcPct val="115000"/>
                        </a:lnSpc>
                        <a:spcAft>
                          <a:spcPts val="0"/>
                        </a:spcAft>
                      </a:pPr>
                      <a:r>
                        <a:rPr lang="ru-RU" sz="1700" dirty="0">
                          <a:effectLst/>
                        </a:rPr>
                        <a:t>10 - Социальная политика</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10563,3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6384,3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6369,3</a:t>
                      </a:r>
                    </a:p>
                  </a:txBody>
                  <a:tcPr marL="7620" marR="7620" marT="7620" marB="0" anchor="b">
                    <a:cell3D prstMaterial="dkEdge">
                      <a:bevel/>
                      <a:lightRig rig="flood" dir="t"/>
                    </a:cell3D>
                  </a:tcPr>
                </a:tc>
                <a:extLst>
                  <a:ext uri="{0D108BD9-81ED-4DB2-BD59-A6C34878D82A}">
                    <a16:rowId xmlns:a16="http://schemas.microsoft.com/office/drawing/2014/main" val="10009"/>
                  </a:ext>
                </a:extLst>
              </a:tr>
              <a:tr h="285614">
                <a:tc>
                  <a:txBody>
                    <a:bodyPr/>
                    <a:lstStyle/>
                    <a:p>
                      <a:pPr>
                        <a:lnSpc>
                          <a:spcPct val="115000"/>
                        </a:lnSpc>
                        <a:spcAft>
                          <a:spcPts val="0"/>
                        </a:spcAft>
                      </a:pPr>
                      <a:r>
                        <a:rPr lang="ru-RU" sz="1700" dirty="0">
                          <a:effectLst/>
                        </a:rPr>
                        <a:t>11 - Физическая культура и спорт</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200</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200</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200</a:t>
                      </a:r>
                    </a:p>
                  </a:txBody>
                  <a:tcPr marL="7620" marR="7620" marT="7620" marB="0" anchor="b">
                    <a:cell3D prstMaterial="dkEdge">
                      <a:bevel/>
                      <a:lightRig rig="flood" dir="t"/>
                    </a:cell3D>
                  </a:tcPr>
                </a:tc>
                <a:extLst>
                  <a:ext uri="{0D108BD9-81ED-4DB2-BD59-A6C34878D82A}">
                    <a16:rowId xmlns:a16="http://schemas.microsoft.com/office/drawing/2014/main" val="10010"/>
                  </a:ext>
                </a:extLst>
              </a:tr>
              <a:tr h="328672">
                <a:tc>
                  <a:txBody>
                    <a:bodyPr/>
                    <a:lstStyle/>
                    <a:p>
                      <a:pPr>
                        <a:lnSpc>
                          <a:spcPct val="115000"/>
                        </a:lnSpc>
                        <a:spcAft>
                          <a:spcPts val="0"/>
                        </a:spcAft>
                      </a:pPr>
                      <a:r>
                        <a:rPr lang="ru-RU" sz="1700" dirty="0">
                          <a:effectLst/>
                        </a:rPr>
                        <a:t>13 - Обслуживание муниципального долга</a:t>
                      </a:r>
                      <a:endParaRPr lang="ru-RU" sz="1700"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36</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33</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30</a:t>
                      </a:r>
                    </a:p>
                  </a:txBody>
                  <a:tcPr marL="7620" marR="7620" marT="7620" marB="0" anchor="b">
                    <a:cell3D prstMaterial="dkEdge">
                      <a:bevel/>
                      <a:lightRig rig="flood" dir="t"/>
                    </a:cell3D>
                  </a:tcPr>
                </a:tc>
                <a:extLst>
                  <a:ext uri="{0D108BD9-81ED-4DB2-BD59-A6C34878D82A}">
                    <a16:rowId xmlns:a16="http://schemas.microsoft.com/office/drawing/2014/main" val="10011"/>
                  </a:ext>
                </a:extLst>
              </a:tr>
              <a:tr h="315666">
                <a:tc>
                  <a:txBody>
                    <a:bodyPr/>
                    <a:lstStyle/>
                    <a:p>
                      <a:pPr>
                        <a:lnSpc>
                          <a:spcPct val="115000"/>
                        </a:lnSpc>
                        <a:spcAft>
                          <a:spcPts val="0"/>
                        </a:spcAft>
                      </a:pPr>
                      <a:r>
                        <a:rPr lang="ru-RU" sz="1700" dirty="0">
                          <a:solidFill>
                            <a:schemeClr val="tx1"/>
                          </a:solidFill>
                          <a:effectLst/>
                          <a:latin typeface="Calibri"/>
                          <a:ea typeface="Calibri"/>
                          <a:cs typeface="Times New Roman"/>
                        </a:rPr>
                        <a:t>99 - Условно утвержденные расходы</a:t>
                      </a:r>
                    </a:p>
                  </a:txBody>
                  <a:tcPr marL="68580" marR="68580" marT="0" marB="0">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0</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5372</a:t>
                      </a:r>
                    </a:p>
                  </a:txBody>
                  <a:tcPr marL="7620" marR="7620" marT="7620" marB="0" anchor="b">
                    <a:cell3D prstMaterial="dkEdge">
                      <a:bevel/>
                      <a:lightRig rig="flood" dir="t"/>
                    </a:cell3D>
                  </a:tcPr>
                </a:tc>
                <a:tc>
                  <a:txBody>
                    <a:bodyPr/>
                    <a:lstStyle/>
                    <a:p>
                      <a:pPr algn="ctr" rtl="0" fontAlgn="b"/>
                      <a:r>
                        <a:rPr lang="ru-RU" sz="1600" b="0" i="0" u="none" strike="noStrike" dirty="0">
                          <a:solidFill>
                            <a:schemeClr val="tx1"/>
                          </a:solidFill>
                          <a:effectLst/>
                          <a:latin typeface="Times New Roman"/>
                        </a:rPr>
                        <a:t>11480</a:t>
                      </a:r>
                    </a:p>
                  </a:txBody>
                  <a:tcPr marL="7620" marR="7620" marT="7620" marB="0" anchor="b">
                    <a:cell3D prstMaterial="dkEdge">
                      <a:bevel/>
                      <a:lightRig rig="flood" dir="t"/>
                    </a:cell3D>
                  </a:tcPr>
                </a:tc>
                <a:extLst>
                  <a:ext uri="{0D108BD9-81ED-4DB2-BD59-A6C34878D82A}">
                    <a16:rowId xmlns:a16="http://schemas.microsoft.com/office/drawing/2014/main" val="10012"/>
                  </a:ext>
                </a:extLst>
              </a:tr>
              <a:tr h="354698">
                <a:tc>
                  <a:txBody>
                    <a:bodyPr/>
                    <a:lstStyle/>
                    <a:p>
                      <a:pPr>
                        <a:lnSpc>
                          <a:spcPct val="115000"/>
                        </a:lnSpc>
                        <a:spcAft>
                          <a:spcPts val="0"/>
                        </a:spcAft>
                      </a:pPr>
                      <a:r>
                        <a:rPr lang="ru-RU" sz="1700" b="1" dirty="0">
                          <a:effectLst/>
                        </a:rPr>
                        <a:t>Итого</a:t>
                      </a:r>
                      <a:endParaRPr lang="ru-RU" sz="1700" b="1" dirty="0">
                        <a:solidFill>
                          <a:srgbClr val="7030A0"/>
                        </a:solidFill>
                        <a:effectLst/>
                        <a:latin typeface="Calibri"/>
                        <a:ea typeface="Calibri"/>
                        <a:cs typeface="Times New Roman"/>
                      </a:endParaRPr>
                    </a:p>
                  </a:txBody>
                  <a:tcPr marL="68580" marR="68580" marT="0" marB="0">
                    <a:cell3D prstMaterial="dkEdge">
                      <a:bevel/>
                      <a:lightRig rig="flood" dir="t"/>
                    </a:cell3D>
                  </a:tcPr>
                </a:tc>
                <a:tc>
                  <a:txBody>
                    <a:bodyPr/>
                    <a:lstStyle/>
                    <a:p>
                      <a:pPr algn="ctr" fontAlgn="b"/>
                      <a:r>
                        <a:rPr lang="ru-RU" sz="1600" b="1" i="0" u="none" strike="noStrike" dirty="0">
                          <a:effectLst/>
                          <a:latin typeface="Times New Roman"/>
                        </a:rPr>
                        <a:t>896162</a:t>
                      </a:r>
                    </a:p>
                  </a:txBody>
                  <a:tcPr marL="7620" marR="7620" marT="7620" marB="0" anchor="b">
                    <a:cell3D prstMaterial="dkEdge">
                      <a:bevel/>
                      <a:lightRig rig="flood" dir="t"/>
                    </a:cell3D>
                  </a:tcPr>
                </a:tc>
                <a:tc>
                  <a:txBody>
                    <a:bodyPr/>
                    <a:lstStyle/>
                    <a:p>
                      <a:pPr algn="ctr" fontAlgn="b"/>
                      <a:r>
                        <a:rPr lang="ru-RU" sz="1600" b="1" i="0" u="none" strike="noStrike" dirty="0">
                          <a:effectLst/>
                          <a:latin typeface="Times New Roman"/>
                        </a:rPr>
                        <a:t>940156,3</a:t>
                      </a:r>
                    </a:p>
                  </a:txBody>
                  <a:tcPr marL="7620" marR="7620" marT="7620" marB="0" anchor="b">
                    <a:cell3D prstMaterial="dkEdge">
                      <a:bevel/>
                      <a:lightRig rig="flood" dir="t"/>
                    </a:cell3D>
                  </a:tcPr>
                </a:tc>
                <a:tc>
                  <a:txBody>
                    <a:bodyPr/>
                    <a:lstStyle/>
                    <a:p>
                      <a:pPr algn="ctr" fontAlgn="b"/>
                      <a:r>
                        <a:rPr lang="ru-RU" sz="1600" b="1" i="0" u="none" strike="noStrike" dirty="0">
                          <a:effectLst/>
                          <a:latin typeface="Times New Roman"/>
                        </a:rPr>
                        <a:t>859787,3</a:t>
                      </a:r>
                    </a:p>
                  </a:txBody>
                  <a:tcPr marL="7620" marR="7620" marT="7620" marB="0" anchor="b">
                    <a:cell3D prstMaterial="dkEdge">
                      <a:bevel/>
                      <a:lightRig rig="flood" dir="t"/>
                    </a:cell3D>
                  </a:tcPr>
                </a:tc>
                <a:extLst>
                  <a:ext uri="{0D108BD9-81ED-4DB2-BD59-A6C34878D82A}">
                    <a16:rowId xmlns:a16="http://schemas.microsoft.com/office/drawing/2014/main" val="10013"/>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0792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2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640960" cy="1008112"/>
          </a:xfrm>
          <a:prstGeom prst="rect">
            <a:avLst/>
          </a:prstGeom>
          <a:scene3d>
            <a:camera prst="orthographicFront">
              <a:rot lat="0" lon="0" rev="0"/>
            </a:camera>
            <a:lightRig rig="flat" dir="tl">
              <a:rot lat="0" lon="0" rev="6360000"/>
            </a:lightRig>
          </a:scene3d>
          <a:sp3d prstMaterial="flat">
            <a:bevelT w="12700" h="12700"/>
          </a:sp3d>
        </p:spPr>
        <p:style>
          <a:lnRef idx="1">
            <a:schemeClr val="accent6"/>
          </a:lnRef>
          <a:fillRef idx="3">
            <a:schemeClr val="accent6"/>
          </a:fillRef>
          <a:effectRef idx="2">
            <a:schemeClr val="accent6"/>
          </a:effectRef>
          <a:fontRef idx="minor">
            <a:schemeClr val="lt1"/>
          </a:fontRef>
        </p:style>
        <p:txBody>
          <a:bodyPr rtlCol="0" anchor="ctr"/>
          <a:lstStyle/>
          <a:p>
            <a:pPr indent="449580" algn="ctr">
              <a:lnSpc>
                <a:spcPct val="115000"/>
              </a:lnSpc>
              <a:spcAft>
                <a:spcPts val="1000"/>
              </a:spcAft>
            </a:pPr>
            <a:r>
              <a:rPr lang="ru-RU" sz="2000" b="1" dirty="0">
                <a:solidFill>
                  <a:srgbClr val="17365D"/>
                </a:solidFill>
                <a:latin typeface="Calibri"/>
                <a:ea typeface="Calibri"/>
                <a:cs typeface="Times New Roman"/>
              </a:rPr>
              <a:t>Расходы бюджета муниципального образования «Муниципальный округ Киясовский район Удмуртской Республики» на 2026 год и плановый период 2027 и 2028 годов</a:t>
            </a:r>
            <a:endParaRPr lang="ru-RU" sz="2000" dirty="0">
              <a:effectLst/>
              <a:latin typeface="Calibri"/>
              <a:ea typeface="Calibri"/>
              <a:cs typeface="Times New Roman"/>
            </a:endParaRPr>
          </a:p>
        </p:txBody>
      </p:sp>
      <p:pic>
        <p:nvPicPr>
          <p:cNvPr id="12" name="Рисунок 11">
            <a:extLst>
              <a:ext uri="{FF2B5EF4-FFF2-40B4-BE49-F238E27FC236}">
                <a16:creationId xmlns:a16="http://schemas.microsoft.com/office/drawing/2014/main" id="{B177C279-33DC-5C9F-7C8E-B9964A61FD92}"/>
              </a:ext>
            </a:extLst>
          </p:cNvPr>
          <p:cNvPicPr>
            <a:picLocks noChangeAspect="1"/>
          </p:cNvPicPr>
          <p:nvPr/>
        </p:nvPicPr>
        <p:blipFill>
          <a:blip r:embed="rId5"/>
          <a:stretch>
            <a:fillRect/>
          </a:stretch>
        </p:blipFill>
        <p:spPr>
          <a:xfrm>
            <a:off x="827584" y="1412775"/>
            <a:ext cx="4600621" cy="5328593"/>
          </a:xfrm>
          <a:prstGeom prst="rect">
            <a:avLst/>
          </a:prstGeom>
        </p:spPr>
      </p:pic>
      <p:pic>
        <p:nvPicPr>
          <p:cNvPr id="13" name="Рисунок 12">
            <a:extLst>
              <a:ext uri="{FF2B5EF4-FFF2-40B4-BE49-F238E27FC236}">
                <a16:creationId xmlns:a16="http://schemas.microsoft.com/office/drawing/2014/main" id="{4E5D9BCB-E75F-AFE0-4253-8AAA4AE3ACDC}"/>
              </a:ext>
            </a:extLst>
          </p:cNvPr>
          <p:cNvPicPr>
            <a:picLocks noChangeAspect="1"/>
          </p:cNvPicPr>
          <p:nvPr/>
        </p:nvPicPr>
        <p:blipFill>
          <a:blip r:embed="rId6"/>
          <a:stretch>
            <a:fillRect/>
          </a:stretch>
        </p:blipFill>
        <p:spPr>
          <a:xfrm>
            <a:off x="5428205" y="1412775"/>
            <a:ext cx="2381250" cy="5328593"/>
          </a:xfrm>
          <a:prstGeom prst="rect">
            <a:avLst/>
          </a:prstGeom>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7"/>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22170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640960" cy="1008112"/>
          </a:xfrm>
          <a:prstGeom prst="rect">
            <a:avLst/>
          </a:prstGeom>
          <a:scene3d>
            <a:camera prst="orthographicFront">
              <a:rot lat="0" lon="0" rev="0"/>
            </a:camera>
            <a:lightRig rig="flat" dir="tl">
              <a:rot lat="0" lon="0" rev="6360000"/>
            </a:lightRig>
          </a:scene3d>
          <a:sp3d prstMaterial="flat">
            <a:bevelT w="12700" h="12700"/>
          </a:sp3d>
        </p:spPr>
        <p:style>
          <a:lnRef idx="1">
            <a:schemeClr val="accent6"/>
          </a:lnRef>
          <a:fillRef idx="3">
            <a:schemeClr val="accent6"/>
          </a:fillRef>
          <a:effectRef idx="2">
            <a:schemeClr val="accent6"/>
          </a:effectRef>
          <a:fontRef idx="minor">
            <a:schemeClr val="lt1"/>
          </a:fontRef>
        </p:style>
        <p:txBody>
          <a:bodyPr rtlCol="0" anchor="ctr"/>
          <a:lstStyle/>
          <a:p>
            <a:pPr indent="449580" algn="ctr">
              <a:lnSpc>
                <a:spcPct val="115000"/>
              </a:lnSpc>
              <a:spcAft>
                <a:spcPts val="1000"/>
              </a:spcAft>
            </a:pPr>
            <a:r>
              <a:rPr lang="ru-RU" sz="2000" b="1" dirty="0">
                <a:solidFill>
                  <a:srgbClr val="17365D"/>
                </a:solidFill>
                <a:latin typeface="Calibri"/>
                <a:ea typeface="Calibri"/>
                <a:cs typeface="Times New Roman"/>
              </a:rPr>
              <a:t>Расходы бюджета муниципального образования «Муниципальный округ Киясовский район Удмуртской Республики» на 2026 год и плановый период 2027 и 2028 годов</a:t>
            </a:r>
            <a:endParaRPr lang="ru-RU" sz="2000" dirty="0">
              <a:effectLst/>
              <a:latin typeface="Calibri"/>
              <a:ea typeface="Calibri"/>
              <a:cs typeface="Times New Roman"/>
            </a:endParaRPr>
          </a:p>
        </p:txBody>
      </p:sp>
      <p:pic>
        <p:nvPicPr>
          <p:cNvPr id="8" name="Рисунок 7">
            <a:extLst>
              <a:ext uri="{FF2B5EF4-FFF2-40B4-BE49-F238E27FC236}">
                <a16:creationId xmlns:a16="http://schemas.microsoft.com/office/drawing/2014/main" id="{50670688-0F3D-DF43-2EB6-E5A0639C13BE}"/>
              </a:ext>
            </a:extLst>
          </p:cNvPr>
          <p:cNvPicPr>
            <a:picLocks noChangeAspect="1"/>
          </p:cNvPicPr>
          <p:nvPr/>
        </p:nvPicPr>
        <p:blipFill>
          <a:blip r:embed="rId5"/>
          <a:stretch>
            <a:fillRect/>
          </a:stretch>
        </p:blipFill>
        <p:spPr>
          <a:xfrm>
            <a:off x="5872691" y="1453852"/>
            <a:ext cx="2381250" cy="1752600"/>
          </a:xfrm>
          <a:prstGeom prst="rect">
            <a:avLst/>
          </a:prstGeom>
        </p:spPr>
      </p:pic>
      <p:pic>
        <p:nvPicPr>
          <p:cNvPr id="9" name="Рисунок 8">
            <a:extLst>
              <a:ext uri="{FF2B5EF4-FFF2-40B4-BE49-F238E27FC236}">
                <a16:creationId xmlns:a16="http://schemas.microsoft.com/office/drawing/2014/main" id="{C43C6F4B-8E9D-7AF3-0913-44CADFC5EF76}"/>
              </a:ext>
            </a:extLst>
          </p:cNvPr>
          <p:cNvPicPr>
            <a:picLocks noChangeAspect="1"/>
          </p:cNvPicPr>
          <p:nvPr/>
        </p:nvPicPr>
        <p:blipFill>
          <a:blip r:embed="rId6"/>
          <a:stretch>
            <a:fillRect/>
          </a:stretch>
        </p:blipFill>
        <p:spPr>
          <a:xfrm>
            <a:off x="5886500" y="3537140"/>
            <a:ext cx="2381250" cy="3060212"/>
          </a:xfrm>
          <a:prstGeom prst="rect">
            <a:avLst/>
          </a:prstGeom>
        </p:spPr>
      </p:pic>
      <p:pic>
        <p:nvPicPr>
          <p:cNvPr id="10" name="Рисунок 9">
            <a:extLst>
              <a:ext uri="{FF2B5EF4-FFF2-40B4-BE49-F238E27FC236}">
                <a16:creationId xmlns:a16="http://schemas.microsoft.com/office/drawing/2014/main" id="{9C68AE72-08A4-D36F-A659-35C40BA48857}"/>
              </a:ext>
            </a:extLst>
          </p:cNvPr>
          <p:cNvPicPr>
            <a:picLocks noChangeAspect="1"/>
          </p:cNvPicPr>
          <p:nvPr/>
        </p:nvPicPr>
        <p:blipFill>
          <a:blip r:embed="rId7"/>
          <a:stretch>
            <a:fillRect/>
          </a:stretch>
        </p:blipFill>
        <p:spPr>
          <a:xfrm>
            <a:off x="971600" y="1453852"/>
            <a:ext cx="4914900" cy="4953000"/>
          </a:xfrm>
          <a:prstGeom prst="rect">
            <a:avLst/>
          </a:prstGeom>
        </p:spPr>
      </p:pic>
      <p:pic>
        <p:nvPicPr>
          <p:cNvPr id="12" name="Рисунок 11">
            <a:extLst>
              <a:ext uri="{FF2B5EF4-FFF2-40B4-BE49-F238E27FC236}">
                <a16:creationId xmlns:a16="http://schemas.microsoft.com/office/drawing/2014/main" id="{E152A2C0-4AD2-E07A-578B-87359FABB6E7}"/>
              </a:ext>
            </a:extLst>
          </p:cNvPr>
          <p:cNvPicPr>
            <a:picLocks noChangeAspect="1"/>
          </p:cNvPicPr>
          <p:nvPr/>
        </p:nvPicPr>
        <p:blipFill>
          <a:blip r:embed="rId8"/>
          <a:stretch>
            <a:fillRect/>
          </a:stretch>
        </p:blipFill>
        <p:spPr>
          <a:xfrm>
            <a:off x="995271" y="6422876"/>
            <a:ext cx="3733800" cy="209550"/>
          </a:xfrm>
          <a:prstGeom prst="rect">
            <a:avLst/>
          </a:prstGeom>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9"/>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8616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Диаграмма 3"/>
          <p:cNvGraphicFramePr/>
          <p:nvPr>
            <p:extLst>
              <p:ext uri="{D42A27DB-BD31-4B8C-83A1-F6EECF244321}">
                <p14:modId xmlns:p14="http://schemas.microsoft.com/office/powerpoint/2010/main" val="4057325566"/>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4"/>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24712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5760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1001">
            <a:schemeClr val="lt2"/>
          </a:fillRef>
          <a:effectRef idx="3">
            <a:schemeClr val="accent4"/>
          </a:effectRef>
          <a:fontRef idx="minor">
            <a:schemeClr val="lt1"/>
          </a:fontRef>
        </p:style>
        <p:txBody>
          <a:bodyPr rtlCol="0" anchor="ctr"/>
          <a:lstStyle/>
          <a:p>
            <a:pPr indent="449580" algn="ctr">
              <a:lnSpc>
                <a:spcPct val="115000"/>
              </a:lnSpc>
              <a:spcAft>
                <a:spcPts val="1000"/>
              </a:spcAft>
            </a:pPr>
            <a:r>
              <a:rPr lang="ru-RU" sz="2000" dirty="0">
                <a:solidFill>
                  <a:schemeClr val="tx1"/>
                </a:solidFill>
                <a:effectLst/>
                <a:latin typeface="Calibri"/>
                <a:ea typeface="Calibri"/>
                <a:cs typeface="Times New Roman"/>
              </a:rPr>
              <a:t>Структура расходов по муниципальным программам на 2026 год</a:t>
            </a:r>
          </a:p>
        </p:txBody>
      </p:sp>
      <p:graphicFrame>
        <p:nvGraphicFramePr>
          <p:cNvPr id="4" name="Диаграмма 3"/>
          <p:cNvGraphicFramePr/>
          <p:nvPr>
            <p:extLst>
              <p:ext uri="{D42A27DB-BD31-4B8C-83A1-F6EECF244321}">
                <p14:modId xmlns:p14="http://schemas.microsoft.com/office/powerpoint/2010/main" val="2872884948"/>
              </p:ext>
            </p:extLst>
          </p:nvPr>
        </p:nvGraphicFramePr>
        <p:xfrm>
          <a:off x="287522" y="811186"/>
          <a:ext cx="8856477" cy="6046814"/>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287525" y="863526"/>
            <a:ext cx="1128075"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Тыс. руб</a:t>
            </a:r>
            <a:r>
              <a:rPr lang="ru-RU" dirty="0"/>
              <a:t>.</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40278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683568" y="260648"/>
            <a:ext cx="7920880" cy="504056"/>
          </a:xfrm>
          <a:prstGeom prst="round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solidFill>
                  <a:schemeClr val="bg2">
                    <a:lumMod val="25000"/>
                  </a:schemeClr>
                </a:solidFill>
              </a:rPr>
              <a:t>Что такое бюджет для граждан?</a:t>
            </a:r>
          </a:p>
        </p:txBody>
      </p:sp>
      <p:sp>
        <p:nvSpPr>
          <p:cNvPr id="3" name="Скругленный прямоугольник 2"/>
          <p:cNvSpPr/>
          <p:nvPr/>
        </p:nvSpPr>
        <p:spPr>
          <a:xfrm>
            <a:off x="395536" y="1124744"/>
            <a:ext cx="8496944" cy="1512168"/>
          </a:xfrm>
          <a:prstGeom prst="roundRect">
            <a:avLst/>
          </a:prstGeom>
          <a:scene3d>
            <a:camera prst="orthographicFront"/>
            <a:lightRig rig="threePt" dir="t"/>
          </a:scene3d>
          <a:sp3d>
            <a:bevelT w="165100" prst="coolSlant"/>
          </a:sp3d>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a:solidFill>
                  <a:schemeClr val="bg2">
                    <a:lumMod val="25000"/>
                  </a:schemeClr>
                </a:solidFill>
              </a:rPr>
              <a:t>Бюджет для граждан — это упрощенная версия бюджетного документа в доступном для граждан формате. Создан для обеспечения открытости и прозрачности бюджета и бюджетного процесса для населения. </a:t>
            </a:r>
          </a:p>
        </p:txBody>
      </p:sp>
      <p:sp>
        <p:nvSpPr>
          <p:cNvPr id="4" name="Скругленный прямоугольник 3"/>
          <p:cNvSpPr/>
          <p:nvPr/>
        </p:nvSpPr>
        <p:spPr>
          <a:xfrm>
            <a:off x="611560" y="2996952"/>
            <a:ext cx="7992888" cy="504056"/>
          </a:xfrm>
          <a:prstGeom prst="roundRect">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solidFill>
                  <a:schemeClr val="tx2">
                    <a:lumMod val="75000"/>
                  </a:schemeClr>
                </a:solidFill>
              </a:rPr>
              <a:t>Публичные слушания</a:t>
            </a:r>
          </a:p>
        </p:txBody>
      </p:sp>
      <p:sp>
        <p:nvSpPr>
          <p:cNvPr id="5" name="Скругленный прямоугольник 4"/>
          <p:cNvSpPr/>
          <p:nvPr/>
        </p:nvSpPr>
        <p:spPr>
          <a:xfrm>
            <a:off x="431396" y="3933056"/>
            <a:ext cx="8496944" cy="2016224"/>
          </a:xfrm>
          <a:prstGeom prst="roundRect">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ru-RU" dirty="0"/>
              <a:t>            </a:t>
            </a:r>
            <a:r>
              <a:rPr lang="ru-RU" dirty="0">
                <a:solidFill>
                  <a:schemeClr val="tx2">
                    <a:lumMod val="75000"/>
                  </a:schemeClr>
                </a:solidFill>
              </a:rPr>
              <a:t>Публичные слушания - форма участия населения в осуществлении местного самоуправления. Публичные слушания организуются и проводятся с целью выявления мнения населения по проекту бюджета муниципального района и отчету по его исполнению. Каждый житель вправе высказать свое мнение, представить материалы для обоснования своего мнения, представить письменные предложения и замечания для включения их в протокол публичных слушаний.</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6"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24656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116632"/>
            <a:ext cx="8568952" cy="10801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7030A0"/>
                </a:solidFill>
                <a:effectLst/>
                <a:latin typeface="Calibri"/>
                <a:ea typeface="Calibri"/>
                <a:cs typeface="Times New Roman"/>
              </a:rPr>
              <a:t>Муниципальн</a:t>
            </a:r>
            <a:r>
              <a:rPr lang="ru-RU" sz="2000" b="1" dirty="0">
                <a:solidFill>
                  <a:srgbClr val="7030A0"/>
                </a:solidFill>
                <a:latin typeface="Calibri"/>
                <a:ea typeface="Calibri"/>
                <a:cs typeface="Times New Roman"/>
              </a:rPr>
              <a:t>ая</a:t>
            </a:r>
            <a:r>
              <a:rPr lang="ru-RU" sz="2000" b="1" dirty="0">
                <a:solidFill>
                  <a:srgbClr val="7030A0"/>
                </a:solidFill>
                <a:effectLst/>
                <a:latin typeface="Calibri"/>
                <a:ea typeface="Calibri"/>
                <a:cs typeface="Times New Roman"/>
              </a:rPr>
              <a:t> программа</a:t>
            </a:r>
            <a:endParaRPr lang="ru-RU" sz="2000" b="1" dirty="0">
              <a:solidFill>
                <a:srgbClr val="7030A0"/>
              </a:solidFill>
            </a:endParaRPr>
          </a:p>
          <a:p>
            <a:pPr algn="ctr"/>
            <a:r>
              <a:rPr lang="ru-RU" sz="2000" b="1" dirty="0">
                <a:solidFill>
                  <a:srgbClr val="7030A0"/>
                </a:solidFill>
              </a:rPr>
              <a:t>«Развитие образования и воспитание» 0100000000</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65219964"/>
              </p:ext>
            </p:extLst>
          </p:nvPr>
        </p:nvGraphicFramePr>
        <p:xfrm>
          <a:off x="179511" y="1369822"/>
          <a:ext cx="8856985" cy="5371546"/>
        </p:xfrm>
        <a:graphic>
          <a:graphicData uri="http://schemas.openxmlformats.org/drawingml/2006/table">
            <a:tbl>
              <a:tblPr firstRow="1" firstCol="1" bandRow="1">
                <a:tableStyleId>{8A107856-5554-42FB-B03E-39F5DBC370BA}</a:tableStyleId>
              </a:tblPr>
              <a:tblGrid>
                <a:gridCol w="8856985">
                  <a:extLst>
                    <a:ext uri="{9D8B030D-6E8A-4147-A177-3AD203B41FA5}">
                      <a16:colId xmlns:a16="http://schemas.microsoft.com/office/drawing/2014/main" val="20000"/>
                    </a:ext>
                  </a:extLst>
                </a:gridCol>
              </a:tblGrid>
              <a:tr h="5371546">
                <a:tc>
                  <a:txBody>
                    <a:bodyPr/>
                    <a:lstStyle/>
                    <a:p>
                      <a:pPr algn="ctr">
                        <a:lnSpc>
                          <a:spcPct val="115000"/>
                        </a:lnSpc>
                        <a:spcBef>
                          <a:spcPts val="300"/>
                        </a:spcBef>
                        <a:spcAft>
                          <a:spcPts val="300"/>
                        </a:spcAft>
                      </a:pPr>
                      <a:r>
                        <a:rPr lang="ru-RU" sz="2000" dirty="0">
                          <a:solidFill>
                            <a:srgbClr val="7030A0"/>
                          </a:solidFill>
                          <a:effectLst/>
                          <a:latin typeface="+mn-lt"/>
                          <a:ea typeface="Times New Roman"/>
                          <a:cs typeface="Times New Roman"/>
                        </a:rPr>
                        <a:t>Целевые показатели программы </a:t>
                      </a:r>
                    </a:p>
                    <a:p>
                      <a:pPr algn="ctr">
                        <a:lnSpc>
                          <a:spcPct val="115000"/>
                        </a:lnSpc>
                        <a:spcBef>
                          <a:spcPts val="300"/>
                        </a:spcBef>
                        <a:spcAft>
                          <a:spcPts val="300"/>
                        </a:spcAft>
                      </a:pPr>
                      <a:endParaRPr lang="ru-RU" sz="1400" dirty="0">
                        <a:solidFill>
                          <a:srgbClr val="7030A0"/>
                        </a:solidFill>
                        <a:effectLst/>
                        <a:latin typeface="+mn-lt"/>
                        <a:ea typeface="Times New Roman"/>
                        <a:cs typeface="Times New Roman"/>
                      </a:endParaRPr>
                    </a:p>
                    <a:p>
                      <a:pPr algn="just">
                        <a:lnSpc>
                          <a:spcPct val="115000"/>
                        </a:lnSpc>
                        <a:spcBef>
                          <a:spcPts val="300"/>
                        </a:spcBef>
                        <a:spcAft>
                          <a:spcPts val="300"/>
                        </a:spcAft>
                      </a:pPr>
                      <a:r>
                        <a:rPr lang="ru-RU" sz="1800" dirty="0">
                          <a:solidFill>
                            <a:srgbClr val="7030A0"/>
                          </a:solidFill>
                          <a:effectLst/>
                          <a:latin typeface="+mn-lt"/>
                          <a:ea typeface="Times New Roman"/>
                          <a:cs typeface="Times New Roman"/>
                        </a:rPr>
                        <a:t>1) 100% обеспечение для всех детей в возрасте от 3 до 7 лет возможности получать услуги дошкольного образования, в том числе за счет развития негосударственного сектора;</a:t>
                      </a:r>
                    </a:p>
                    <a:p>
                      <a:pPr algn="just">
                        <a:lnSpc>
                          <a:spcPct val="115000"/>
                        </a:lnSpc>
                        <a:spcBef>
                          <a:spcPts val="300"/>
                        </a:spcBef>
                        <a:spcAft>
                          <a:spcPts val="300"/>
                        </a:spcAft>
                      </a:pPr>
                      <a:r>
                        <a:rPr lang="ru-RU" sz="1800" dirty="0">
                          <a:solidFill>
                            <a:srgbClr val="7030A0"/>
                          </a:solidFill>
                          <a:effectLst/>
                          <a:latin typeface="+mn-lt"/>
                          <a:ea typeface="Times New Roman"/>
                          <a:cs typeface="Times New Roman"/>
                        </a:rPr>
                        <a:t>2) повышение качества дошкольного образования - за счет обновления основных образовательных программ дошкольного образования с учетом требований федеральных стандартов дошкольного образования, развития системы обратной связи с потребителями услуг дошкольного образования;</a:t>
                      </a:r>
                    </a:p>
                    <a:p>
                      <a:pPr algn="just">
                        <a:lnSpc>
                          <a:spcPct val="115000"/>
                        </a:lnSpc>
                        <a:spcBef>
                          <a:spcPts val="300"/>
                        </a:spcBef>
                        <a:spcAft>
                          <a:spcPts val="300"/>
                        </a:spcAft>
                      </a:pPr>
                      <a:r>
                        <a:rPr lang="ru-RU" sz="1800" dirty="0">
                          <a:solidFill>
                            <a:srgbClr val="7030A0"/>
                          </a:solidFill>
                          <a:effectLst/>
                          <a:latin typeface="+mn-lt"/>
                          <a:ea typeface="Times New Roman"/>
                          <a:cs typeface="Times New Roman"/>
                        </a:rPr>
                        <a:t>3) обновление кадрового состава и привлечение молодых талантливых педагогов для работы в дошкольных образовательных учреждениях – за счет повышения заработной платы педагогических работников, создания материальных стимулов для достижения результатов профессиональной служебной деятельности педагогов.</a:t>
                      </a:r>
                    </a:p>
                    <a:p>
                      <a:pPr algn="ctr">
                        <a:lnSpc>
                          <a:spcPct val="115000"/>
                        </a:lnSpc>
                        <a:spcBef>
                          <a:spcPts val="300"/>
                        </a:spcBef>
                        <a:spcAft>
                          <a:spcPts val="300"/>
                        </a:spcAft>
                      </a:pPr>
                      <a:endParaRPr lang="ru-RU" sz="1400" dirty="0">
                        <a:solidFill>
                          <a:srgbClr val="7030A0"/>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89720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116632"/>
            <a:ext cx="8568952" cy="10801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7030A0"/>
                </a:solidFill>
                <a:effectLst/>
                <a:latin typeface="Calibri"/>
                <a:ea typeface="Calibri"/>
                <a:cs typeface="Times New Roman"/>
              </a:rPr>
              <a:t>Муниципальн</a:t>
            </a:r>
            <a:r>
              <a:rPr lang="ru-RU" sz="2000" b="1" dirty="0">
                <a:solidFill>
                  <a:srgbClr val="7030A0"/>
                </a:solidFill>
                <a:latin typeface="Calibri"/>
                <a:ea typeface="Calibri"/>
                <a:cs typeface="Times New Roman"/>
              </a:rPr>
              <a:t>ая</a:t>
            </a:r>
            <a:r>
              <a:rPr lang="ru-RU" sz="2000" b="1" dirty="0">
                <a:solidFill>
                  <a:srgbClr val="7030A0"/>
                </a:solidFill>
                <a:effectLst/>
                <a:latin typeface="Calibri"/>
                <a:ea typeface="Calibri"/>
                <a:cs typeface="Times New Roman"/>
              </a:rPr>
              <a:t> программа</a:t>
            </a:r>
            <a:endParaRPr lang="ru-RU" sz="2000" b="1" dirty="0">
              <a:solidFill>
                <a:srgbClr val="7030A0"/>
              </a:solidFill>
            </a:endParaRPr>
          </a:p>
          <a:p>
            <a:pPr algn="ctr"/>
            <a:r>
              <a:rPr lang="ru-RU" sz="2000" b="1" dirty="0">
                <a:solidFill>
                  <a:srgbClr val="7030A0"/>
                </a:solidFill>
              </a:rPr>
              <a:t>«Развитие образования и воспитание» 0100000000</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01105968"/>
              </p:ext>
            </p:extLst>
          </p:nvPr>
        </p:nvGraphicFramePr>
        <p:xfrm>
          <a:off x="179511" y="1369822"/>
          <a:ext cx="8856985" cy="5426266"/>
        </p:xfrm>
        <a:graphic>
          <a:graphicData uri="http://schemas.openxmlformats.org/drawingml/2006/table">
            <a:tbl>
              <a:tblPr firstRow="1" firstCol="1" bandRow="1">
                <a:tableStyleId>{8A107856-5554-42FB-B03E-39F5DBC370BA}</a:tableStyleId>
              </a:tblPr>
              <a:tblGrid>
                <a:gridCol w="8856985">
                  <a:extLst>
                    <a:ext uri="{9D8B030D-6E8A-4147-A177-3AD203B41FA5}">
                      <a16:colId xmlns:a16="http://schemas.microsoft.com/office/drawing/2014/main" val="20000"/>
                    </a:ext>
                  </a:extLst>
                </a:gridCol>
              </a:tblGrid>
              <a:tr h="5371546">
                <a:tc>
                  <a:txBody>
                    <a:bodyPr/>
                    <a:lstStyle/>
                    <a:p>
                      <a:pPr algn="ctr">
                        <a:lnSpc>
                          <a:spcPct val="115000"/>
                        </a:lnSpc>
                        <a:spcBef>
                          <a:spcPts val="300"/>
                        </a:spcBef>
                        <a:spcAft>
                          <a:spcPts val="300"/>
                        </a:spcAft>
                      </a:pPr>
                      <a:r>
                        <a:rPr lang="ru-RU" sz="1400" dirty="0">
                          <a:solidFill>
                            <a:srgbClr val="7030A0"/>
                          </a:solidFill>
                          <a:effectLst/>
                        </a:rPr>
                        <a:t>Задачи программы </a:t>
                      </a:r>
                      <a:endParaRPr lang="en-US" sz="1400" dirty="0">
                        <a:solidFill>
                          <a:srgbClr val="7030A0"/>
                        </a:solidFill>
                        <a:effectLst/>
                      </a:endParaRPr>
                    </a:p>
                    <a:p>
                      <a:pPr algn="just">
                        <a:lnSpc>
                          <a:spcPct val="115000"/>
                        </a:lnSpc>
                        <a:spcBef>
                          <a:spcPts val="300"/>
                        </a:spcBef>
                        <a:spcAft>
                          <a:spcPts val="300"/>
                        </a:spcAft>
                      </a:pPr>
                      <a:r>
                        <a:rPr lang="ru-RU" sz="1400" dirty="0">
                          <a:solidFill>
                            <a:srgbClr val="7030A0"/>
                          </a:solidFill>
                          <a:effectLst/>
                        </a:rPr>
                        <a:t>- Организация предоставления общедоступного и бесплатного дошкольного образования на территории МО «Муниципальный округ </a:t>
                      </a:r>
                      <a:r>
                        <a:rPr lang="ru-RU" sz="1400" dirty="0" err="1">
                          <a:solidFill>
                            <a:srgbClr val="7030A0"/>
                          </a:solidFill>
                          <a:effectLst/>
                        </a:rPr>
                        <a:t>Киясовский</a:t>
                      </a:r>
                      <a:r>
                        <a:rPr lang="ru-RU" sz="1400" dirty="0">
                          <a:solidFill>
                            <a:srgbClr val="7030A0"/>
                          </a:solidFill>
                          <a:effectLst/>
                        </a:rPr>
                        <a:t> район Удмуртской Республики», повышение его доступности и качества;</a:t>
                      </a:r>
                    </a:p>
                    <a:p>
                      <a:pPr algn="just">
                        <a:lnSpc>
                          <a:spcPct val="115000"/>
                        </a:lnSpc>
                        <a:spcBef>
                          <a:spcPts val="300"/>
                        </a:spcBef>
                        <a:spcAft>
                          <a:spcPts val="300"/>
                        </a:spcAft>
                      </a:pPr>
                      <a:r>
                        <a:rPr lang="ru-RU" sz="1400" dirty="0">
                          <a:solidFill>
                            <a:srgbClr val="7030A0"/>
                          </a:solidFill>
                          <a:effectLst/>
                        </a:rPr>
                        <a:t>- Организация предоставления и повышение качества общего образования по основным общеобразовательным программам на территории МО «Муниципальный округ </a:t>
                      </a:r>
                      <a:r>
                        <a:rPr lang="ru-RU" sz="1400" dirty="0" err="1">
                          <a:solidFill>
                            <a:srgbClr val="7030A0"/>
                          </a:solidFill>
                          <a:effectLst/>
                        </a:rPr>
                        <a:t>Киясовский</a:t>
                      </a:r>
                      <a:r>
                        <a:rPr lang="ru-RU" sz="1400" dirty="0">
                          <a:solidFill>
                            <a:srgbClr val="7030A0"/>
                          </a:solidFill>
                          <a:effectLst/>
                        </a:rPr>
                        <a:t> район Удмуртской Республики», обеспечение равного доступа к качественному образованию для всех категорий детей;</a:t>
                      </a:r>
                    </a:p>
                    <a:p>
                      <a:pPr algn="just">
                        <a:lnSpc>
                          <a:spcPct val="115000"/>
                        </a:lnSpc>
                        <a:spcBef>
                          <a:spcPts val="300"/>
                        </a:spcBef>
                        <a:spcAft>
                          <a:spcPts val="300"/>
                        </a:spcAft>
                      </a:pPr>
                      <a:r>
                        <a:rPr lang="ru-RU" sz="1400" dirty="0">
                          <a:solidFill>
                            <a:srgbClr val="7030A0"/>
                          </a:solidFill>
                          <a:effectLst/>
                        </a:rPr>
                        <a:t>- Организация предоставления, повышение качества и доступности дополнительного образования детей на территории МО «Муниципальный округ </a:t>
                      </a:r>
                      <a:r>
                        <a:rPr lang="ru-RU" sz="1400" dirty="0" err="1">
                          <a:solidFill>
                            <a:srgbClr val="7030A0"/>
                          </a:solidFill>
                          <a:effectLst/>
                        </a:rPr>
                        <a:t>Киясовский</a:t>
                      </a:r>
                      <a:r>
                        <a:rPr lang="ru-RU" sz="1400" dirty="0">
                          <a:solidFill>
                            <a:srgbClr val="7030A0"/>
                          </a:solidFill>
                          <a:effectLst/>
                        </a:rPr>
                        <a:t> район Удмуртской Республики», способного обеспечить дальнейшую самореализацию личности, её профессиональное самоопределение;</a:t>
                      </a:r>
                    </a:p>
                    <a:p>
                      <a:pPr algn="just">
                        <a:lnSpc>
                          <a:spcPct val="115000"/>
                        </a:lnSpc>
                        <a:spcBef>
                          <a:spcPts val="300"/>
                        </a:spcBef>
                        <a:spcAft>
                          <a:spcPts val="300"/>
                        </a:spcAft>
                      </a:pPr>
                      <a:r>
                        <a:rPr lang="ru-RU" sz="1400" dirty="0">
                          <a:solidFill>
                            <a:srgbClr val="7030A0"/>
                          </a:solidFill>
                          <a:effectLst/>
                        </a:rPr>
                        <a:t>- Создание условий и возможностей для успешной социализации и эффективной самореализации детей и молодежи МО «Муниципальный округ </a:t>
                      </a:r>
                      <a:r>
                        <a:rPr lang="ru-RU" sz="1400" dirty="0" err="1">
                          <a:solidFill>
                            <a:srgbClr val="7030A0"/>
                          </a:solidFill>
                          <a:effectLst/>
                        </a:rPr>
                        <a:t>Киясовский</a:t>
                      </a:r>
                      <a:r>
                        <a:rPr lang="ru-RU" sz="1400" dirty="0">
                          <a:solidFill>
                            <a:srgbClr val="7030A0"/>
                          </a:solidFill>
                          <a:effectLst/>
                        </a:rPr>
                        <a:t> район Удмуртской Республики», развитие их потенциала в интересах общества;</a:t>
                      </a:r>
                    </a:p>
                    <a:p>
                      <a:pPr marL="0" marR="0" lvl="0" indent="0" algn="just" defTabSz="914400" rtl="0" eaLnBrk="1" fontAlgn="auto" latinLnBrk="0" hangingPunct="1">
                        <a:lnSpc>
                          <a:spcPct val="115000"/>
                        </a:lnSpc>
                        <a:spcBef>
                          <a:spcPts val="300"/>
                        </a:spcBef>
                        <a:spcAft>
                          <a:spcPts val="300"/>
                        </a:spcAft>
                        <a:buClrTx/>
                        <a:buSzTx/>
                        <a:buFontTx/>
                        <a:buNone/>
                        <a:tabLst/>
                        <a:defRPr/>
                      </a:pPr>
                      <a:r>
                        <a:rPr lang="ru-RU" sz="1400" dirty="0">
                          <a:solidFill>
                            <a:srgbClr val="7030A0"/>
                          </a:solidFill>
                          <a:effectLst/>
                        </a:rPr>
                        <a:t>- Повышение эффективности и результативности системы образования МО «Муниципальный округ Киясовский район Удмуртской Республики»;</a:t>
                      </a:r>
                      <a:endParaRPr lang="ru-RU" sz="1400" b="1" kern="1200" dirty="0">
                        <a:solidFill>
                          <a:schemeClr val="dk1"/>
                        </a:solidFill>
                        <a:effectLst/>
                        <a:latin typeface="+mn-lt"/>
                        <a:ea typeface="+mn-ea"/>
                        <a:cs typeface="+mn-cs"/>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ru-RU" sz="1400" b="1" kern="1200" dirty="0">
                          <a:solidFill>
                            <a:srgbClr val="7030A0"/>
                          </a:solidFill>
                          <a:effectLst/>
                          <a:latin typeface="+mn-lt"/>
                          <a:ea typeface="+mn-ea"/>
                          <a:cs typeface="+mn-cs"/>
                        </a:rPr>
                        <a:t>- Создание условий для организации безопасного и качественного питания детей и подростков.</a:t>
                      </a:r>
                    </a:p>
                    <a:p>
                      <a:pPr marL="0" marR="0" lvl="0" indent="0" algn="just" defTabSz="914400" rtl="0" eaLnBrk="1" fontAlgn="auto" latinLnBrk="0" hangingPunct="1">
                        <a:lnSpc>
                          <a:spcPct val="115000"/>
                        </a:lnSpc>
                        <a:spcBef>
                          <a:spcPts val="300"/>
                        </a:spcBef>
                        <a:spcAft>
                          <a:spcPts val="300"/>
                        </a:spcAft>
                        <a:buClrTx/>
                        <a:buSzTx/>
                        <a:buFontTx/>
                        <a:buNone/>
                        <a:tabLst/>
                        <a:defRPr/>
                      </a:pPr>
                      <a:r>
                        <a:rPr lang="ru-RU" sz="1400" b="1" kern="1200" dirty="0">
                          <a:solidFill>
                            <a:schemeClr val="dk1"/>
                          </a:solidFill>
                          <a:effectLst/>
                          <a:latin typeface="+mn-lt"/>
                          <a:ea typeface="+mn-ea"/>
                          <a:cs typeface="+mn-cs"/>
                        </a:rPr>
                        <a:t>- </a:t>
                      </a:r>
                      <a:r>
                        <a:rPr lang="ru-RU" sz="1400" b="1" kern="1200" dirty="0">
                          <a:solidFill>
                            <a:srgbClr val="7030A0"/>
                          </a:solidFill>
                          <a:effectLst/>
                          <a:latin typeface="+mn-lt"/>
                          <a:ea typeface="+mn-ea"/>
                          <a:cs typeface="+mn-cs"/>
                        </a:rPr>
                        <a:t>Создание Центров образования цифрового и гуманитарного профилей «Точка роста»  для внедрения новых методов обучения и воспитания, образовательных технологий, обеспечивающих освоение обучающимися основных и дополнительных общеобразовательных программ цифрового, естественнонаучного, технического и гуманитарного профилей.</a:t>
                      </a:r>
                      <a:endParaRPr lang="ru-RU" sz="1400" dirty="0">
                        <a:solidFill>
                          <a:srgbClr val="7030A0"/>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98193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rgbClr val="0070C0"/>
                </a:solidFill>
                <a:effectLst/>
                <a:latin typeface="Calibri"/>
                <a:ea typeface="Calibri"/>
                <a:cs typeface="Times New Roman"/>
              </a:rPr>
              <a:t>Муниципальн</a:t>
            </a:r>
            <a:r>
              <a:rPr lang="ru-RU" sz="2000" b="1" dirty="0">
                <a:solidFill>
                  <a:srgbClr val="0070C0"/>
                </a:solidFill>
                <a:latin typeface="Calibri"/>
                <a:ea typeface="Calibri"/>
                <a:cs typeface="Times New Roman"/>
              </a:rPr>
              <a:t>ая</a:t>
            </a:r>
            <a:r>
              <a:rPr lang="ru-RU" sz="2000" b="1" dirty="0">
                <a:solidFill>
                  <a:srgbClr val="0070C0"/>
                </a:solidFill>
                <a:effectLst/>
                <a:latin typeface="Calibri"/>
                <a:ea typeface="Calibri"/>
                <a:cs typeface="Times New Roman"/>
              </a:rPr>
              <a:t> программа</a:t>
            </a:r>
            <a:r>
              <a:rPr lang="en-US" sz="2000" b="1" dirty="0">
                <a:solidFill>
                  <a:srgbClr val="0070C0"/>
                </a:solidFill>
                <a:effectLst/>
                <a:latin typeface="Calibri"/>
                <a:ea typeface="Calibri"/>
                <a:cs typeface="Times New Roman"/>
              </a:rPr>
              <a:t> </a:t>
            </a:r>
            <a:r>
              <a:rPr lang="ru-RU" sz="2000" b="1" dirty="0">
                <a:solidFill>
                  <a:srgbClr val="0070C0"/>
                </a:solidFill>
              </a:rPr>
              <a:t> «Охрана здоровья и формирование здорового образа жизни населения» 0200000000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57630215"/>
              </p:ext>
            </p:extLst>
          </p:nvPr>
        </p:nvGraphicFramePr>
        <p:xfrm>
          <a:off x="179511" y="1412776"/>
          <a:ext cx="8820981" cy="5210102"/>
        </p:xfrm>
        <a:graphic>
          <a:graphicData uri="http://schemas.openxmlformats.org/drawingml/2006/table">
            <a:tbl>
              <a:tblPr firstRow="1" firstCol="1" bandRow="1">
                <a:tableStyleId>{69CF1AB2-1976-4502-BF36-3FF5EA218861}</a:tableStyleId>
              </a:tblPr>
              <a:tblGrid>
                <a:gridCol w="8820981">
                  <a:extLst>
                    <a:ext uri="{9D8B030D-6E8A-4147-A177-3AD203B41FA5}">
                      <a16:colId xmlns:a16="http://schemas.microsoft.com/office/drawing/2014/main" val="20000"/>
                    </a:ext>
                  </a:extLst>
                </a:gridCol>
              </a:tblGrid>
              <a:tr h="5210102">
                <a:tc>
                  <a:txBody>
                    <a:bodyPr/>
                    <a:lstStyle/>
                    <a:p>
                      <a:pPr algn="ctr">
                        <a:lnSpc>
                          <a:spcPct val="115000"/>
                        </a:lnSpc>
                        <a:spcBef>
                          <a:spcPts val="300"/>
                        </a:spcBef>
                        <a:spcAft>
                          <a:spcPts val="300"/>
                        </a:spcAft>
                      </a:pPr>
                      <a:r>
                        <a:rPr lang="ru-RU" sz="1600" dirty="0">
                          <a:solidFill>
                            <a:srgbClr val="0070C0"/>
                          </a:solidFill>
                          <a:effectLst/>
                        </a:rPr>
                        <a:t>Целевые индикаторы программы:</a:t>
                      </a:r>
                    </a:p>
                    <a:p>
                      <a:pPr algn="just">
                        <a:lnSpc>
                          <a:spcPct val="115000"/>
                        </a:lnSpc>
                        <a:spcBef>
                          <a:spcPts val="300"/>
                        </a:spcBef>
                        <a:spcAft>
                          <a:spcPts val="300"/>
                        </a:spcAft>
                      </a:pPr>
                      <a:r>
                        <a:rPr lang="ru-RU" sz="1400" dirty="0">
                          <a:solidFill>
                            <a:srgbClr val="0070C0"/>
                          </a:solidFill>
                          <a:effectLst/>
                        </a:rPr>
                        <a:t>1) число зарегистрированных многодетных семей (семья);</a:t>
                      </a:r>
                    </a:p>
                    <a:p>
                      <a:pPr algn="just">
                        <a:lnSpc>
                          <a:spcPct val="115000"/>
                        </a:lnSpc>
                        <a:spcBef>
                          <a:spcPts val="300"/>
                        </a:spcBef>
                        <a:spcAft>
                          <a:spcPts val="300"/>
                        </a:spcAft>
                      </a:pPr>
                      <a:r>
                        <a:rPr lang="ru-RU" sz="1400" dirty="0">
                          <a:solidFill>
                            <a:srgbClr val="0070C0"/>
                          </a:solidFill>
                          <a:effectLst/>
                        </a:rPr>
                        <a:t>2) количество детей – сирот и детей, оставшихся без попечения родителей (человек);</a:t>
                      </a:r>
                    </a:p>
                    <a:p>
                      <a:pPr algn="just">
                        <a:lnSpc>
                          <a:spcPct val="115000"/>
                        </a:lnSpc>
                        <a:spcBef>
                          <a:spcPts val="300"/>
                        </a:spcBef>
                        <a:spcAft>
                          <a:spcPts val="300"/>
                        </a:spcAft>
                      </a:pPr>
                      <a:r>
                        <a:rPr lang="ru-RU" sz="1400" dirty="0">
                          <a:solidFill>
                            <a:srgbClr val="0070C0"/>
                          </a:solidFill>
                          <a:effectLst/>
                        </a:rPr>
                        <a:t>3) доля детей, оставшихся без попечения родителей, - всего, в том числе переданные не родственникам (в приемные семьи, на усыновление (удочерение), под опеку (попечительство), охваченных другими формами устройства (семейные детские дома, патронатные воспитатели), находящихся в государственных (муниципальных) учреждениях всех типов (%);</a:t>
                      </a:r>
                    </a:p>
                    <a:p>
                      <a:pPr algn="just">
                        <a:lnSpc>
                          <a:spcPct val="115000"/>
                        </a:lnSpc>
                        <a:spcBef>
                          <a:spcPts val="300"/>
                        </a:spcBef>
                        <a:spcAft>
                          <a:spcPts val="300"/>
                        </a:spcAft>
                      </a:pPr>
                      <a:r>
                        <a:rPr lang="ru-RU" sz="1400" dirty="0">
                          <a:solidFill>
                            <a:srgbClr val="0070C0"/>
                          </a:solidFill>
                          <a:effectLst/>
                        </a:rPr>
                        <a:t>4) количество многодетных семей, улучшивших жилищные условия (количество семей);</a:t>
                      </a:r>
                    </a:p>
                    <a:p>
                      <a:pPr algn="just">
                        <a:lnSpc>
                          <a:spcPct val="115000"/>
                        </a:lnSpc>
                        <a:spcBef>
                          <a:spcPts val="300"/>
                        </a:spcBef>
                        <a:spcAft>
                          <a:spcPts val="300"/>
                        </a:spcAft>
                      </a:pPr>
                      <a:r>
                        <a:rPr lang="ru-RU" sz="1400" dirty="0">
                          <a:solidFill>
                            <a:srgbClr val="0070C0"/>
                          </a:solidFill>
                          <a:effectLst/>
                        </a:rPr>
                        <a:t>5) освоение денежных средств на обеспечение жильем многодетных семей, улучшивших жилищные условия - 100 %;</a:t>
                      </a:r>
                    </a:p>
                    <a:p>
                      <a:pPr algn="just">
                        <a:lnSpc>
                          <a:spcPct val="115000"/>
                        </a:lnSpc>
                        <a:spcBef>
                          <a:spcPts val="300"/>
                        </a:spcBef>
                        <a:spcAft>
                          <a:spcPts val="300"/>
                        </a:spcAft>
                      </a:pPr>
                      <a:r>
                        <a:rPr lang="ru-RU" sz="1400" dirty="0">
                          <a:solidFill>
                            <a:srgbClr val="0070C0"/>
                          </a:solidFill>
                          <a:effectLst/>
                        </a:rPr>
                        <a:t>6) количество молодых семей, улучшивших жилищные условия по основному мероприятию «Обеспечение жильем молодых семей» ГП РФ «Обеспечение доступным и комфортным жильем и коммунальными услугами граждан Российской Федерации» (количество семей);</a:t>
                      </a:r>
                    </a:p>
                    <a:p>
                      <a:pPr algn="just">
                        <a:lnSpc>
                          <a:spcPct val="115000"/>
                        </a:lnSpc>
                        <a:spcBef>
                          <a:spcPts val="300"/>
                        </a:spcBef>
                        <a:spcAft>
                          <a:spcPts val="300"/>
                        </a:spcAft>
                      </a:pPr>
                      <a:r>
                        <a:rPr lang="ru-RU" sz="1400" dirty="0">
                          <a:solidFill>
                            <a:srgbClr val="0070C0"/>
                          </a:solidFill>
                          <a:effectLst/>
                        </a:rPr>
                        <a:t>7) освоение денежных средств на обеспечение жильем молодых семей, улучшивших жилищные условия по ГП РФ «Обеспечение доступным и комфортным жильем и коммунальными услугами граждан Российской Федерации» (%);</a:t>
                      </a:r>
                    </a:p>
                    <a:p>
                      <a:pPr algn="just">
                        <a:lnSpc>
                          <a:spcPct val="115000"/>
                        </a:lnSpc>
                        <a:spcBef>
                          <a:spcPts val="300"/>
                        </a:spcBef>
                        <a:spcAft>
                          <a:spcPts val="300"/>
                        </a:spcAft>
                      </a:pPr>
                      <a:r>
                        <a:rPr lang="ru-RU" sz="1400" dirty="0">
                          <a:solidFill>
                            <a:srgbClr val="0070C0"/>
                          </a:solidFill>
                          <a:effectLst/>
                        </a:rPr>
                        <a:t>8) уровень регистрируемой безработицы от трудоспособного населения в трудоспособном возрасте (%).</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6678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rgbClr val="0070C0"/>
                </a:solidFill>
                <a:effectLst/>
                <a:latin typeface="Calibri"/>
                <a:ea typeface="Calibri"/>
                <a:cs typeface="Times New Roman"/>
              </a:rPr>
              <a:t>Муниципальн</a:t>
            </a:r>
            <a:r>
              <a:rPr lang="ru-RU" sz="2000" b="1" dirty="0">
                <a:solidFill>
                  <a:srgbClr val="0070C0"/>
                </a:solidFill>
                <a:latin typeface="Calibri"/>
                <a:ea typeface="Calibri"/>
                <a:cs typeface="Times New Roman"/>
              </a:rPr>
              <a:t>ая</a:t>
            </a:r>
            <a:r>
              <a:rPr lang="ru-RU" sz="2000" b="1" dirty="0">
                <a:solidFill>
                  <a:srgbClr val="0070C0"/>
                </a:solidFill>
                <a:effectLst/>
                <a:latin typeface="Calibri"/>
                <a:ea typeface="Calibri"/>
                <a:cs typeface="Times New Roman"/>
              </a:rPr>
              <a:t> программа</a:t>
            </a:r>
            <a:r>
              <a:rPr lang="en-US" sz="2000" b="1" dirty="0">
                <a:solidFill>
                  <a:srgbClr val="0070C0"/>
                </a:solidFill>
                <a:effectLst/>
                <a:latin typeface="Calibri"/>
                <a:ea typeface="Calibri"/>
                <a:cs typeface="Times New Roman"/>
              </a:rPr>
              <a:t> </a:t>
            </a:r>
            <a:r>
              <a:rPr lang="ru-RU" sz="2000" b="1" dirty="0">
                <a:solidFill>
                  <a:srgbClr val="0070C0"/>
                </a:solidFill>
              </a:rPr>
              <a:t> «Охрана здоровья и формирование здорового образа жизни населения» 0200000000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58067718"/>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en-US" sz="1600" dirty="0">
                        <a:effectLst/>
                      </a:endParaRPr>
                    </a:p>
                    <a:p>
                      <a:pPr algn="ctr">
                        <a:lnSpc>
                          <a:spcPct val="115000"/>
                        </a:lnSpc>
                        <a:spcBef>
                          <a:spcPts val="300"/>
                        </a:spcBef>
                        <a:spcAft>
                          <a:spcPts val="300"/>
                        </a:spcAft>
                      </a:pPr>
                      <a:r>
                        <a:rPr lang="ru-RU" sz="1600" dirty="0">
                          <a:solidFill>
                            <a:srgbClr val="0070C0"/>
                          </a:solidFill>
                          <a:effectLst/>
                        </a:rPr>
                        <a:t>Задачи программы </a:t>
                      </a:r>
                    </a:p>
                    <a:p>
                      <a:pPr algn="ctr">
                        <a:lnSpc>
                          <a:spcPct val="115000"/>
                        </a:lnSpc>
                        <a:spcBef>
                          <a:spcPts val="300"/>
                        </a:spcBef>
                        <a:spcAft>
                          <a:spcPts val="300"/>
                        </a:spcAft>
                      </a:pPr>
                      <a:endParaRPr lang="en-US" sz="1600" dirty="0">
                        <a:solidFill>
                          <a:srgbClr val="0070C0"/>
                        </a:solidFill>
                        <a:effectLst/>
                      </a:endParaRPr>
                    </a:p>
                    <a:p>
                      <a:pPr algn="just">
                        <a:lnSpc>
                          <a:spcPct val="115000"/>
                        </a:lnSpc>
                        <a:spcBef>
                          <a:spcPts val="300"/>
                        </a:spcBef>
                        <a:spcAft>
                          <a:spcPts val="300"/>
                        </a:spcAft>
                      </a:pPr>
                      <a:r>
                        <a:rPr lang="ru-RU" sz="1600" dirty="0">
                          <a:solidFill>
                            <a:srgbClr val="0070C0"/>
                          </a:solidFill>
                          <a:effectLst/>
                        </a:rPr>
                        <a:t>- Формирование у населения района мотивации к ведению здорового образа жизни;</a:t>
                      </a:r>
                    </a:p>
                    <a:p>
                      <a:pPr algn="just">
                        <a:lnSpc>
                          <a:spcPct val="115000"/>
                        </a:lnSpc>
                        <a:spcBef>
                          <a:spcPts val="300"/>
                        </a:spcBef>
                        <a:spcAft>
                          <a:spcPts val="300"/>
                        </a:spcAft>
                      </a:pPr>
                      <a:r>
                        <a:rPr lang="ru-RU" sz="1600" dirty="0">
                          <a:solidFill>
                            <a:srgbClr val="0070C0"/>
                          </a:solidFill>
                          <a:effectLst/>
                        </a:rPr>
                        <a:t>- Создание условий для оказания медицинской помощи населению, формирование у населения района мотивации к ведению здорового образа жизни;</a:t>
                      </a:r>
                    </a:p>
                    <a:p>
                      <a:pPr algn="just">
                        <a:lnSpc>
                          <a:spcPct val="115000"/>
                        </a:lnSpc>
                        <a:spcBef>
                          <a:spcPts val="300"/>
                        </a:spcBef>
                        <a:spcAft>
                          <a:spcPts val="300"/>
                        </a:spcAft>
                      </a:pPr>
                      <a:r>
                        <a:rPr lang="ru-RU" sz="1600" dirty="0">
                          <a:solidFill>
                            <a:srgbClr val="0070C0"/>
                          </a:solidFill>
                          <a:effectLst/>
                        </a:rPr>
                        <a:t>- Обеспечение условий для развития на территории района  физической культуры и массового спорта.</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84169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00B050"/>
                </a:solidFill>
                <a:effectLst/>
                <a:latin typeface="Calibri"/>
                <a:ea typeface="Calibri"/>
                <a:cs typeface="Times New Roman"/>
              </a:rPr>
              <a:t>Муниципальн</a:t>
            </a:r>
            <a:r>
              <a:rPr lang="ru-RU" sz="2000" b="1" dirty="0">
                <a:solidFill>
                  <a:srgbClr val="00B050"/>
                </a:solidFill>
                <a:latin typeface="Calibri"/>
                <a:ea typeface="Calibri"/>
                <a:cs typeface="Times New Roman"/>
              </a:rPr>
              <a:t>ая</a:t>
            </a:r>
            <a:r>
              <a:rPr lang="ru-RU" sz="2000" b="1" dirty="0">
                <a:solidFill>
                  <a:srgbClr val="00B050"/>
                </a:solidFill>
                <a:effectLst/>
                <a:latin typeface="Calibri"/>
                <a:ea typeface="Calibri"/>
                <a:cs typeface="Times New Roman"/>
              </a:rPr>
              <a:t> программа </a:t>
            </a:r>
            <a:r>
              <a:rPr lang="ru-RU" sz="2000" b="1" dirty="0">
                <a:solidFill>
                  <a:srgbClr val="00B050"/>
                </a:solidFill>
              </a:rPr>
              <a:t>«Развитие культуры» 0300000000</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124467"/>
              </p:ext>
            </p:extLst>
          </p:nvPr>
        </p:nvGraphicFramePr>
        <p:xfrm>
          <a:off x="143508" y="1225599"/>
          <a:ext cx="8856984" cy="5397279"/>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397279">
                <a:tc>
                  <a:txBody>
                    <a:bodyPr/>
                    <a:lstStyle/>
                    <a:p>
                      <a:pPr algn="ctr">
                        <a:lnSpc>
                          <a:spcPct val="115000"/>
                        </a:lnSpc>
                        <a:spcBef>
                          <a:spcPts val="300"/>
                        </a:spcBef>
                        <a:spcAft>
                          <a:spcPts val="300"/>
                        </a:spcAft>
                      </a:pPr>
                      <a:r>
                        <a:rPr lang="ru-RU" sz="1600" dirty="0">
                          <a:solidFill>
                            <a:srgbClr val="00B050"/>
                          </a:solidFill>
                          <a:effectLst/>
                        </a:rPr>
                        <a:t>Целевые индикаторы программы</a:t>
                      </a:r>
                    </a:p>
                    <a:p>
                      <a:pPr algn="l">
                        <a:lnSpc>
                          <a:spcPct val="115000"/>
                        </a:lnSpc>
                        <a:spcBef>
                          <a:spcPts val="300"/>
                        </a:spcBef>
                        <a:spcAft>
                          <a:spcPts val="300"/>
                        </a:spcAft>
                      </a:pPr>
                      <a:r>
                        <a:rPr lang="ru-RU" sz="1000" dirty="0">
                          <a:solidFill>
                            <a:srgbClr val="00B050"/>
                          </a:solidFill>
                          <a:effectLst/>
                        </a:rPr>
                        <a:t>1) Количество публичных библиотек, подключенных к информационно-телекоммуникационной сети «Интернет», 11 единиц;</a:t>
                      </a:r>
                    </a:p>
                    <a:p>
                      <a:pPr algn="l">
                        <a:lnSpc>
                          <a:spcPct val="115000"/>
                        </a:lnSpc>
                        <a:spcBef>
                          <a:spcPts val="300"/>
                        </a:spcBef>
                        <a:spcAft>
                          <a:spcPts val="300"/>
                        </a:spcAft>
                      </a:pPr>
                      <a:r>
                        <a:rPr lang="ru-RU" sz="1000" dirty="0">
                          <a:solidFill>
                            <a:srgbClr val="00B050"/>
                          </a:solidFill>
                          <a:effectLst/>
                        </a:rPr>
                        <a:t>2) Количество посещений общедоступных (публичных) библиотек, 81900 человек;</a:t>
                      </a:r>
                    </a:p>
                    <a:p>
                      <a:pPr algn="l">
                        <a:lnSpc>
                          <a:spcPct val="115000"/>
                        </a:lnSpc>
                        <a:spcBef>
                          <a:spcPts val="300"/>
                        </a:spcBef>
                        <a:spcAft>
                          <a:spcPts val="300"/>
                        </a:spcAft>
                      </a:pPr>
                      <a:r>
                        <a:rPr lang="ru-RU" sz="1000" dirty="0">
                          <a:solidFill>
                            <a:srgbClr val="00B050"/>
                          </a:solidFill>
                          <a:effectLst/>
                        </a:rPr>
                        <a:t>3) Количество экземпляров новых поступлений в библиотечные фонда библиотеки Киясовского района на 1000 человек населения, не менее 91 единиц;</a:t>
                      </a:r>
                    </a:p>
                    <a:p>
                      <a:pPr algn="l">
                        <a:lnSpc>
                          <a:spcPct val="115000"/>
                        </a:lnSpc>
                        <a:spcBef>
                          <a:spcPts val="300"/>
                        </a:spcBef>
                        <a:spcAft>
                          <a:spcPts val="300"/>
                        </a:spcAft>
                      </a:pPr>
                      <a:r>
                        <a:rPr lang="ru-RU" sz="1000" dirty="0">
                          <a:solidFill>
                            <a:srgbClr val="00B050"/>
                          </a:solidFill>
                          <a:effectLst/>
                        </a:rPr>
                        <a:t>4) Количество проведенных культурно–досуговых мероприятий, 2716 единиц.</a:t>
                      </a:r>
                    </a:p>
                    <a:p>
                      <a:pPr algn="l">
                        <a:lnSpc>
                          <a:spcPct val="115000"/>
                        </a:lnSpc>
                        <a:spcBef>
                          <a:spcPts val="300"/>
                        </a:spcBef>
                        <a:spcAft>
                          <a:spcPts val="300"/>
                        </a:spcAft>
                      </a:pPr>
                      <a:r>
                        <a:rPr lang="ru-RU" sz="1000" dirty="0">
                          <a:solidFill>
                            <a:srgbClr val="00B050"/>
                          </a:solidFill>
                          <a:effectLst/>
                        </a:rPr>
                        <a:t>5) Удельный вес населения, участвующего в платных культурно-досуговых мероприятиях, проводимых муниципальными учреждениями культуры, 185 процентов.</a:t>
                      </a:r>
                    </a:p>
                    <a:p>
                      <a:pPr algn="l">
                        <a:lnSpc>
                          <a:spcPct val="115000"/>
                        </a:lnSpc>
                        <a:spcBef>
                          <a:spcPts val="300"/>
                        </a:spcBef>
                        <a:spcAft>
                          <a:spcPts val="300"/>
                        </a:spcAft>
                      </a:pPr>
                      <a:r>
                        <a:rPr lang="ru-RU" sz="1000" dirty="0">
                          <a:solidFill>
                            <a:srgbClr val="00B050"/>
                          </a:solidFill>
                          <a:effectLst/>
                        </a:rPr>
                        <a:t>6) Среднее число детей в возрасте до 14 лет- участников клубных формирований, в расчете на 1000 детей в возрасте до 14 лет, 224 человек</a:t>
                      </a:r>
                    </a:p>
                    <a:p>
                      <a:pPr algn="l">
                        <a:lnSpc>
                          <a:spcPct val="115000"/>
                        </a:lnSpc>
                        <a:spcBef>
                          <a:spcPts val="300"/>
                        </a:spcBef>
                        <a:spcAft>
                          <a:spcPts val="300"/>
                        </a:spcAft>
                      </a:pPr>
                      <a:r>
                        <a:rPr lang="ru-RU" sz="1000" dirty="0">
                          <a:solidFill>
                            <a:srgbClr val="00B050"/>
                          </a:solidFill>
                          <a:effectLst/>
                        </a:rPr>
                        <a:t>7)Доля муниципальных учреждений культуры клубного типа Киясовского  района, здания которых находятся в аварийном состоянии или требуют капитального ремонта, в общем количестве муниципальных учреждений культуры клубного типа Киясовского района, 27,7 процента.</a:t>
                      </a:r>
                    </a:p>
                    <a:p>
                      <a:pPr algn="l">
                        <a:lnSpc>
                          <a:spcPct val="115000"/>
                        </a:lnSpc>
                        <a:spcBef>
                          <a:spcPts val="300"/>
                        </a:spcBef>
                        <a:spcAft>
                          <a:spcPts val="300"/>
                        </a:spcAft>
                      </a:pPr>
                      <a:r>
                        <a:rPr lang="ru-RU" sz="1000" dirty="0">
                          <a:solidFill>
                            <a:srgbClr val="00B050"/>
                          </a:solidFill>
                          <a:effectLst/>
                        </a:rPr>
                        <a:t>8) Сохранение разнообразия жанров народного художественного творчества, 4 единицы</a:t>
                      </a:r>
                    </a:p>
                    <a:p>
                      <a:pPr algn="l">
                        <a:lnSpc>
                          <a:spcPct val="115000"/>
                        </a:lnSpc>
                        <a:spcBef>
                          <a:spcPts val="300"/>
                        </a:spcBef>
                        <a:spcAft>
                          <a:spcPts val="300"/>
                        </a:spcAft>
                      </a:pPr>
                      <a:r>
                        <a:rPr lang="ru-RU" sz="1000" dirty="0">
                          <a:solidFill>
                            <a:srgbClr val="00B050"/>
                          </a:solidFill>
                          <a:effectLst/>
                        </a:rPr>
                        <a:t>9) Увеличение количества объектов нематериального культурного наследия, направленных для внесения в Единый государственный реестр объектов нематериального культурного наследия УР, 5 единиц</a:t>
                      </a:r>
                    </a:p>
                    <a:p>
                      <a:pPr algn="l">
                        <a:lnSpc>
                          <a:spcPct val="115000"/>
                        </a:lnSpc>
                        <a:spcBef>
                          <a:spcPts val="300"/>
                        </a:spcBef>
                        <a:spcAft>
                          <a:spcPts val="300"/>
                        </a:spcAft>
                      </a:pPr>
                      <a:r>
                        <a:rPr lang="ru-RU" sz="1000" dirty="0">
                          <a:solidFill>
                            <a:srgbClr val="00B050"/>
                          </a:solidFill>
                          <a:effectLst/>
                        </a:rPr>
                        <a:t>10) Организация и проведение экскурсий (ЦУК), 7510 посещений</a:t>
                      </a:r>
                    </a:p>
                    <a:p>
                      <a:pPr algn="l">
                        <a:lnSpc>
                          <a:spcPct val="115000"/>
                        </a:lnSpc>
                        <a:spcBef>
                          <a:spcPts val="300"/>
                        </a:spcBef>
                        <a:spcAft>
                          <a:spcPts val="300"/>
                        </a:spcAft>
                      </a:pPr>
                      <a:r>
                        <a:rPr lang="ru-RU" sz="1000" dirty="0">
                          <a:solidFill>
                            <a:srgbClr val="00B050"/>
                          </a:solidFill>
                          <a:effectLst/>
                        </a:rPr>
                        <a:t>11) Увеличение доли представленных (во всех формах) зрителю музейных предметов в общем количестве музейных предметов основного фонда,	30 процентов</a:t>
                      </a:r>
                    </a:p>
                    <a:p>
                      <a:pPr algn="l">
                        <a:lnSpc>
                          <a:spcPct val="115000"/>
                        </a:lnSpc>
                        <a:spcBef>
                          <a:spcPts val="300"/>
                        </a:spcBef>
                        <a:spcAft>
                          <a:spcPts val="300"/>
                        </a:spcAft>
                      </a:pPr>
                      <a:r>
                        <a:rPr lang="ru-RU" sz="1000" dirty="0">
                          <a:solidFill>
                            <a:srgbClr val="00B050"/>
                          </a:solidFill>
                          <a:effectLst/>
                        </a:rPr>
                        <a:t>12) Количество экскурсий, мероприятий, (ЦУК), 200 единиц</a:t>
                      </a:r>
                    </a:p>
                    <a:p>
                      <a:pPr algn="l">
                        <a:lnSpc>
                          <a:spcPct val="115000"/>
                        </a:lnSpc>
                        <a:spcBef>
                          <a:spcPts val="300"/>
                        </a:spcBef>
                        <a:spcAft>
                          <a:spcPts val="300"/>
                        </a:spcAft>
                      </a:pPr>
                      <a:r>
                        <a:rPr lang="ru-RU" sz="1000" dirty="0">
                          <a:solidFill>
                            <a:srgbClr val="00B050"/>
                          </a:solidFill>
                          <a:effectLst/>
                        </a:rPr>
                        <a:t>13) Численность граждан, посетивших объекты туристической индустрии Удмуртской Республики, 9,47 тыс. человек</a:t>
                      </a:r>
                    </a:p>
                    <a:p>
                      <a:pPr algn="l">
                        <a:lnSpc>
                          <a:spcPct val="115000"/>
                        </a:lnSpc>
                        <a:spcBef>
                          <a:spcPts val="300"/>
                        </a:spcBef>
                        <a:spcAft>
                          <a:spcPts val="300"/>
                        </a:spcAft>
                      </a:pPr>
                      <a:r>
                        <a:rPr lang="ru-RU" sz="1000" dirty="0">
                          <a:solidFill>
                            <a:srgbClr val="00B050"/>
                          </a:solidFill>
                          <a:effectLst/>
                        </a:rPr>
                        <a:t>14) Штаты муниципальных учреждений культуры Киясовского района будут укомплектованы на _95_ процентов;</a:t>
                      </a:r>
                    </a:p>
                    <a:p>
                      <a:pPr algn="l">
                        <a:lnSpc>
                          <a:spcPct val="115000"/>
                        </a:lnSpc>
                        <a:spcBef>
                          <a:spcPts val="300"/>
                        </a:spcBef>
                        <a:spcAft>
                          <a:spcPts val="300"/>
                        </a:spcAft>
                      </a:pPr>
                      <a:r>
                        <a:rPr lang="ru-RU" sz="1000" dirty="0">
                          <a:solidFill>
                            <a:srgbClr val="00B050"/>
                          </a:solidFill>
                          <a:effectLst/>
                        </a:rPr>
                        <a:t>15) Удовлетворенность населения Киясовского района качеством и доступностью муниципальных услуг в сфере культуры составит _89,3_ процентов;</a:t>
                      </a:r>
                    </a:p>
                    <a:p>
                      <a:pPr algn="l">
                        <a:lnSpc>
                          <a:spcPct val="115000"/>
                        </a:lnSpc>
                        <a:spcBef>
                          <a:spcPts val="300"/>
                        </a:spcBef>
                        <a:spcAft>
                          <a:spcPts val="300"/>
                        </a:spcAft>
                      </a:pPr>
                      <a:r>
                        <a:rPr lang="ru-RU" sz="1000" dirty="0">
                          <a:solidFill>
                            <a:srgbClr val="00B050"/>
                          </a:solidFill>
                          <a:effectLst/>
                        </a:rPr>
                        <a:t>16) Количество волонтеров вовлеченных в программу «Волонтеры культуры» (с нарастающим итогом), 100 человек</a:t>
                      </a:r>
                    </a:p>
                    <a:p>
                      <a:pPr algn="ctr">
                        <a:lnSpc>
                          <a:spcPct val="115000"/>
                        </a:lnSpc>
                        <a:spcBef>
                          <a:spcPts val="300"/>
                        </a:spcBef>
                        <a:spcAft>
                          <a:spcPts val="300"/>
                        </a:spcAft>
                      </a:pPr>
                      <a:endParaRPr lang="ru-RU" sz="1600" dirty="0">
                        <a:solidFill>
                          <a:srgbClr val="00B050"/>
                        </a:solidFill>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620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00B050"/>
                </a:solidFill>
                <a:effectLst/>
                <a:latin typeface="Calibri"/>
                <a:ea typeface="Calibri"/>
                <a:cs typeface="Times New Roman"/>
              </a:rPr>
              <a:t>Муниципальн</a:t>
            </a:r>
            <a:r>
              <a:rPr lang="ru-RU" sz="2000" b="1" dirty="0">
                <a:solidFill>
                  <a:srgbClr val="00B050"/>
                </a:solidFill>
                <a:latin typeface="Calibri"/>
                <a:ea typeface="Calibri"/>
                <a:cs typeface="Times New Roman"/>
              </a:rPr>
              <a:t>ая</a:t>
            </a:r>
            <a:r>
              <a:rPr lang="ru-RU" sz="2000" b="1" dirty="0">
                <a:solidFill>
                  <a:srgbClr val="00B050"/>
                </a:solidFill>
                <a:effectLst/>
                <a:latin typeface="Calibri"/>
                <a:ea typeface="Calibri"/>
                <a:cs typeface="Times New Roman"/>
              </a:rPr>
              <a:t> программа </a:t>
            </a:r>
            <a:r>
              <a:rPr lang="ru-RU" sz="2000" b="1" dirty="0">
                <a:solidFill>
                  <a:srgbClr val="00B050"/>
                </a:solidFill>
              </a:rPr>
              <a:t>«Развитие культуры» 0300000000</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83865415"/>
              </p:ext>
            </p:extLst>
          </p:nvPr>
        </p:nvGraphicFramePr>
        <p:xfrm>
          <a:off x="143509" y="1412776"/>
          <a:ext cx="8856984" cy="520776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r>
                        <a:rPr lang="ru-RU" sz="1600" dirty="0">
                          <a:solidFill>
                            <a:srgbClr val="00B050"/>
                          </a:solidFill>
                          <a:effectLst/>
                        </a:rPr>
                        <a:t>Задачи программы </a:t>
                      </a:r>
                      <a:endParaRPr lang="en-US" sz="1600" dirty="0">
                        <a:solidFill>
                          <a:srgbClr val="00B050"/>
                        </a:solidFill>
                        <a:effectLst/>
                      </a:endParaRPr>
                    </a:p>
                    <a:p>
                      <a:pPr algn="just">
                        <a:lnSpc>
                          <a:spcPct val="115000"/>
                        </a:lnSpc>
                        <a:spcBef>
                          <a:spcPts val="300"/>
                        </a:spcBef>
                        <a:spcAft>
                          <a:spcPts val="300"/>
                        </a:spcAft>
                      </a:pPr>
                      <a:r>
                        <a:rPr lang="ru-RU" sz="1600" dirty="0">
                          <a:solidFill>
                            <a:srgbClr val="00B050"/>
                          </a:solidFill>
                          <a:effectLst/>
                        </a:rPr>
                        <a:t>-</a:t>
                      </a:r>
                      <a:r>
                        <a:rPr lang="ru-RU" sz="1600" baseline="0" dirty="0">
                          <a:solidFill>
                            <a:srgbClr val="00B050"/>
                          </a:solidFill>
                          <a:effectLst/>
                        </a:rPr>
                        <a:t> </a:t>
                      </a:r>
                      <a:r>
                        <a:rPr lang="ru-RU" sz="1600" dirty="0">
                          <a:solidFill>
                            <a:srgbClr val="00B050"/>
                          </a:solidFill>
                          <a:effectLst/>
                        </a:rPr>
                        <a:t>Совершенствование системы библиотечного обслуживания, повышение качества и доступности библиотечных услуг для населения </a:t>
                      </a:r>
                      <a:r>
                        <a:rPr lang="ru-RU" sz="1600" dirty="0" err="1">
                          <a:solidFill>
                            <a:srgbClr val="00B050"/>
                          </a:solidFill>
                          <a:effectLst/>
                        </a:rPr>
                        <a:t>Киясовского</a:t>
                      </a:r>
                      <a:r>
                        <a:rPr lang="ru-RU" sz="1600" dirty="0">
                          <a:solidFill>
                            <a:srgbClr val="00B050"/>
                          </a:solidFill>
                          <a:effectLst/>
                        </a:rPr>
                        <a:t> района, вне зависимости от места проживания;</a:t>
                      </a:r>
                    </a:p>
                    <a:p>
                      <a:pPr algn="just">
                        <a:lnSpc>
                          <a:spcPct val="115000"/>
                        </a:lnSpc>
                        <a:spcBef>
                          <a:spcPts val="300"/>
                        </a:spcBef>
                        <a:spcAft>
                          <a:spcPts val="300"/>
                        </a:spcAft>
                      </a:pPr>
                      <a:r>
                        <a:rPr lang="ru-RU" sz="1600" dirty="0">
                          <a:solidFill>
                            <a:srgbClr val="00B050"/>
                          </a:solidFill>
                          <a:effectLst/>
                        </a:rPr>
                        <a:t>-</a:t>
                      </a:r>
                      <a:r>
                        <a:rPr lang="ru-RU" sz="1600" baseline="0" dirty="0">
                          <a:solidFill>
                            <a:srgbClr val="00B050"/>
                          </a:solidFill>
                          <a:effectLst/>
                        </a:rPr>
                        <a:t> </a:t>
                      </a:r>
                      <a:r>
                        <a:rPr lang="ru-RU" sz="1600" dirty="0">
                          <a:solidFill>
                            <a:srgbClr val="00B050"/>
                          </a:solidFill>
                          <a:effectLst/>
                        </a:rPr>
                        <a:t>Охрана и сохранение культурного и исторического наследия, расширение доступа к культурным ценностям и информации;</a:t>
                      </a:r>
                    </a:p>
                    <a:p>
                      <a:pPr algn="just">
                        <a:lnSpc>
                          <a:spcPct val="115000"/>
                        </a:lnSpc>
                        <a:spcBef>
                          <a:spcPts val="300"/>
                        </a:spcBef>
                        <a:spcAft>
                          <a:spcPts val="300"/>
                        </a:spcAft>
                      </a:pPr>
                      <a:r>
                        <a:rPr lang="ru-RU" sz="1600" dirty="0">
                          <a:solidFill>
                            <a:srgbClr val="00B050"/>
                          </a:solidFill>
                          <a:effectLst/>
                        </a:rPr>
                        <a:t>- Создание условий для раскрытия творческого потенциала личности, удовлетворения жителями района своих духовных и культурных потребностей, содержательного использования свободного времени;</a:t>
                      </a:r>
                    </a:p>
                    <a:p>
                      <a:pPr algn="just">
                        <a:lnSpc>
                          <a:spcPct val="115000"/>
                        </a:lnSpc>
                        <a:spcBef>
                          <a:spcPts val="300"/>
                        </a:spcBef>
                        <a:spcAft>
                          <a:spcPts val="300"/>
                        </a:spcAft>
                      </a:pPr>
                      <a:r>
                        <a:rPr lang="ru-RU" sz="1600" dirty="0">
                          <a:solidFill>
                            <a:srgbClr val="00B050"/>
                          </a:solidFill>
                          <a:effectLst/>
                        </a:rPr>
                        <a:t>-</a:t>
                      </a:r>
                      <a:r>
                        <a:rPr lang="ru-RU" sz="1600" baseline="0" dirty="0">
                          <a:solidFill>
                            <a:srgbClr val="00B050"/>
                          </a:solidFill>
                          <a:effectLst/>
                        </a:rPr>
                        <a:t> </a:t>
                      </a:r>
                      <a:r>
                        <a:rPr lang="ru-RU" sz="1600" dirty="0">
                          <a:solidFill>
                            <a:srgbClr val="00B050"/>
                          </a:solidFill>
                          <a:effectLst/>
                        </a:rPr>
                        <a:t>Сохранение и развитие национальных культур народов, проживающих на территории района, укрепление их духовной общности;</a:t>
                      </a:r>
                    </a:p>
                    <a:p>
                      <a:pPr algn="just">
                        <a:lnSpc>
                          <a:spcPct val="115000"/>
                        </a:lnSpc>
                        <a:spcBef>
                          <a:spcPts val="300"/>
                        </a:spcBef>
                        <a:spcAft>
                          <a:spcPts val="300"/>
                        </a:spcAft>
                      </a:pPr>
                      <a:r>
                        <a:rPr lang="ru-RU" sz="1600" dirty="0">
                          <a:solidFill>
                            <a:srgbClr val="00B050"/>
                          </a:solidFill>
                          <a:effectLst/>
                        </a:rPr>
                        <a:t>-</a:t>
                      </a:r>
                      <a:r>
                        <a:rPr lang="ru-RU" sz="1600" baseline="0" dirty="0">
                          <a:solidFill>
                            <a:srgbClr val="00B050"/>
                          </a:solidFill>
                          <a:effectLst/>
                        </a:rPr>
                        <a:t> </a:t>
                      </a:r>
                      <a:r>
                        <a:rPr lang="ru-RU" sz="1600" dirty="0">
                          <a:solidFill>
                            <a:srgbClr val="00B050"/>
                          </a:solidFill>
                          <a:effectLst/>
                        </a:rPr>
                        <a:t>Сохранение кадрового потенциала отрасли, повышение престижности и привлекательности профессий в сфере культуры;</a:t>
                      </a:r>
                    </a:p>
                    <a:p>
                      <a:pPr algn="just">
                        <a:lnSpc>
                          <a:spcPct val="115000"/>
                        </a:lnSpc>
                        <a:spcBef>
                          <a:spcPts val="300"/>
                        </a:spcBef>
                        <a:spcAft>
                          <a:spcPts val="300"/>
                        </a:spcAft>
                      </a:pPr>
                      <a:r>
                        <a:rPr lang="ru-RU" sz="1600" dirty="0">
                          <a:solidFill>
                            <a:srgbClr val="00B050"/>
                          </a:solidFill>
                          <a:effectLst/>
                        </a:rPr>
                        <a:t> -</a:t>
                      </a:r>
                      <a:r>
                        <a:rPr lang="ru-RU" sz="1600" baseline="0" dirty="0">
                          <a:solidFill>
                            <a:srgbClr val="00B050"/>
                          </a:solidFill>
                          <a:effectLst/>
                        </a:rPr>
                        <a:t> </a:t>
                      </a:r>
                      <a:r>
                        <a:rPr lang="ru-RU" sz="1600" dirty="0">
                          <a:solidFill>
                            <a:srgbClr val="00B050"/>
                          </a:solidFill>
                          <a:effectLst/>
                        </a:rPr>
                        <a:t>Выполнение полномочий в сфере культуры, отнесенных к вопросам местного значения муниципального района, а также переданных органами местного самоуправления поселений, повышение эффективности и результативности деятельности сферы культуры в </a:t>
                      </a:r>
                      <a:r>
                        <a:rPr lang="ru-RU" sz="1600" dirty="0" err="1">
                          <a:solidFill>
                            <a:srgbClr val="00B050"/>
                          </a:solidFill>
                          <a:effectLst/>
                        </a:rPr>
                        <a:t>Киясовском</a:t>
                      </a:r>
                      <a:r>
                        <a:rPr lang="ru-RU" sz="1600" dirty="0">
                          <a:solidFill>
                            <a:srgbClr val="00B050"/>
                          </a:solidFill>
                          <a:effectLst/>
                        </a:rPr>
                        <a:t> районе.</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6386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rgbClr val="FF0000"/>
                </a:solidFill>
                <a:effectLst/>
                <a:latin typeface="Calibri"/>
                <a:ea typeface="Calibri"/>
                <a:cs typeface="Times New Roman"/>
              </a:rPr>
              <a:t>Муниципальн</a:t>
            </a:r>
            <a:r>
              <a:rPr lang="ru-RU" sz="2000" b="1" dirty="0">
                <a:solidFill>
                  <a:srgbClr val="FF0000"/>
                </a:solidFill>
                <a:latin typeface="Calibri"/>
                <a:ea typeface="Calibri"/>
                <a:cs typeface="Times New Roman"/>
              </a:rPr>
              <a:t>ая</a:t>
            </a:r>
            <a:r>
              <a:rPr lang="ru-RU" sz="2000" b="1" dirty="0">
                <a:solidFill>
                  <a:srgbClr val="FF0000"/>
                </a:solidFill>
                <a:effectLst/>
                <a:latin typeface="Calibri"/>
                <a:ea typeface="Calibri"/>
                <a:cs typeface="Times New Roman"/>
              </a:rPr>
              <a:t> программа</a:t>
            </a:r>
            <a:r>
              <a:rPr lang="en-US" sz="2000" b="1" dirty="0">
                <a:solidFill>
                  <a:srgbClr val="FF0000"/>
                </a:solidFill>
                <a:effectLst/>
                <a:latin typeface="Calibri"/>
                <a:ea typeface="Calibri"/>
                <a:cs typeface="Times New Roman"/>
              </a:rPr>
              <a:t> </a:t>
            </a:r>
            <a:r>
              <a:rPr lang="ru-RU" sz="2000" b="1" dirty="0">
                <a:solidFill>
                  <a:srgbClr val="FF0000"/>
                </a:solidFill>
              </a:rPr>
              <a:t> «Социальная поддержка населения» 0400000000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81106205"/>
              </p:ext>
            </p:extLst>
          </p:nvPr>
        </p:nvGraphicFramePr>
        <p:xfrm>
          <a:off x="143509" y="1412776"/>
          <a:ext cx="8856984" cy="544522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445224">
                <a:tc>
                  <a:txBody>
                    <a:bodyPr/>
                    <a:lstStyle/>
                    <a:p>
                      <a:pPr algn="ctr">
                        <a:lnSpc>
                          <a:spcPct val="115000"/>
                        </a:lnSpc>
                        <a:spcBef>
                          <a:spcPts val="300"/>
                        </a:spcBef>
                        <a:spcAft>
                          <a:spcPts val="300"/>
                        </a:spcAft>
                      </a:pPr>
                      <a:r>
                        <a:rPr lang="ru-RU" sz="1600" dirty="0">
                          <a:solidFill>
                            <a:srgbClr val="FF0000"/>
                          </a:solidFill>
                          <a:effectLst/>
                        </a:rPr>
                        <a:t>Целевые индикаторы программы </a:t>
                      </a:r>
                    </a:p>
                    <a:p>
                      <a:pPr algn="just">
                        <a:lnSpc>
                          <a:spcPct val="115000"/>
                        </a:lnSpc>
                        <a:spcBef>
                          <a:spcPts val="300"/>
                        </a:spcBef>
                        <a:spcAft>
                          <a:spcPts val="300"/>
                        </a:spcAft>
                      </a:pPr>
                      <a:r>
                        <a:rPr lang="ru-RU" sz="1600" dirty="0">
                          <a:solidFill>
                            <a:srgbClr val="FF0000"/>
                          </a:solidFill>
                          <a:effectLst/>
                        </a:rPr>
                        <a:t>1) увеличение числа зарегистрированных многодетных семей до 235 семей;</a:t>
                      </a:r>
                    </a:p>
                    <a:p>
                      <a:pPr algn="just">
                        <a:lnSpc>
                          <a:spcPct val="115000"/>
                        </a:lnSpc>
                        <a:spcBef>
                          <a:spcPts val="300"/>
                        </a:spcBef>
                        <a:spcAft>
                          <a:spcPts val="300"/>
                        </a:spcAft>
                      </a:pPr>
                      <a:r>
                        <a:rPr lang="ru-RU" sz="1600" dirty="0">
                          <a:solidFill>
                            <a:srgbClr val="FF0000"/>
                          </a:solidFill>
                          <a:effectLst/>
                        </a:rPr>
                        <a:t>2) увеличение количества детей – сирот и детей, оставшихся без попечения родителей переданных в отчетном году на воспитание в семьи, 5 человек;</a:t>
                      </a:r>
                    </a:p>
                    <a:p>
                      <a:pPr algn="just">
                        <a:lnSpc>
                          <a:spcPct val="115000"/>
                        </a:lnSpc>
                        <a:spcBef>
                          <a:spcPts val="300"/>
                        </a:spcBef>
                        <a:spcAft>
                          <a:spcPts val="300"/>
                        </a:spcAft>
                      </a:pPr>
                      <a:r>
                        <a:rPr lang="ru-RU" sz="1600" dirty="0">
                          <a:solidFill>
                            <a:srgbClr val="FF0000"/>
                          </a:solidFill>
                          <a:effectLst/>
                        </a:rPr>
                        <a:t>3) доля детей – сирот и детей, оставшихся без попечения родителей переданных не родственникам (в приемные семьи, на усыновление (удочерение), под опеку (попечительство), охваченных другими формами устройства (семейные детские дома, патронатные воспитатели), находящихся в государственных(муниципальных) учреждениях всех типов, 100 %</a:t>
                      </a:r>
                    </a:p>
                    <a:p>
                      <a:pPr algn="just">
                        <a:lnSpc>
                          <a:spcPct val="115000"/>
                        </a:lnSpc>
                        <a:spcBef>
                          <a:spcPts val="300"/>
                        </a:spcBef>
                        <a:spcAft>
                          <a:spcPts val="300"/>
                        </a:spcAft>
                      </a:pPr>
                      <a:r>
                        <a:rPr lang="ru-RU" sz="1600" dirty="0">
                          <a:solidFill>
                            <a:srgbClr val="FF0000"/>
                          </a:solidFill>
                          <a:effectLst/>
                        </a:rPr>
                        <a:t>4) фактические (в сопоставимых условиях) и планируемые значения целевых показателей муниципальной подпрограммы (100%);</a:t>
                      </a:r>
                    </a:p>
                    <a:p>
                      <a:pPr algn="just">
                        <a:lnSpc>
                          <a:spcPct val="115000"/>
                        </a:lnSpc>
                        <a:spcBef>
                          <a:spcPts val="300"/>
                        </a:spcBef>
                        <a:spcAft>
                          <a:spcPts val="300"/>
                        </a:spcAft>
                      </a:pPr>
                      <a:r>
                        <a:rPr lang="ru-RU" sz="1600" dirty="0">
                          <a:solidFill>
                            <a:srgbClr val="FF0000"/>
                          </a:solidFill>
                          <a:effectLst/>
                        </a:rPr>
                        <a:t>5) фактические (в сопоставимых условиях) и планируемые объемы расходов местного бюджета на реализацию муниципальной подпрограммы и ее мероприятия (100%);</a:t>
                      </a:r>
                    </a:p>
                    <a:p>
                      <a:pPr algn="just">
                        <a:lnSpc>
                          <a:spcPct val="115000"/>
                        </a:lnSpc>
                        <a:spcBef>
                          <a:spcPts val="300"/>
                        </a:spcBef>
                        <a:spcAft>
                          <a:spcPts val="300"/>
                        </a:spcAft>
                      </a:pPr>
                      <a:r>
                        <a:rPr lang="ru-RU" sz="1600" dirty="0">
                          <a:solidFill>
                            <a:srgbClr val="FF0000"/>
                          </a:solidFill>
                          <a:effectLst/>
                        </a:rPr>
                        <a:t>6) число выполненных и планируемых мероприятий плана реализации муниципальной подпрограммы (100%).</a:t>
                      </a:r>
                      <a:endParaRPr lang="en-US" sz="1600" dirty="0">
                        <a:solidFill>
                          <a:srgbClr val="FF0000"/>
                        </a:solidFill>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27599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rgbClr val="FF0000"/>
                </a:solidFill>
                <a:effectLst/>
                <a:latin typeface="Calibri"/>
                <a:ea typeface="Calibri"/>
                <a:cs typeface="Times New Roman"/>
              </a:rPr>
              <a:t>Муниципальн</a:t>
            </a:r>
            <a:r>
              <a:rPr lang="ru-RU" sz="2000" b="1" dirty="0">
                <a:solidFill>
                  <a:srgbClr val="FF0000"/>
                </a:solidFill>
                <a:latin typeface="Calibri"/>
                <a:ea typeface="Calibri"/>
                <a:cs typeface="Times New Roman"/>
              </a:rPr>
              <a:t>ая</a:t>
            </a:r>
            <a:r>
              <a:rPr lang="ru-RU" sz="2000" b="1" dirty="0">
                <a:solidFill>
                  <a:srgbClr val="FF0000"/>
                </a:solidFill>
                <a:effectLst/>
                <a:latin typeface="Calibri"/>
                <a:ea typeface="Calibri"/>
                <a:cs typeface="Times New Roman"/>
              </a:rPr>
              <a:t> программа</a:t>
            </a:r>
            <a:r>
              <a:rPr lang="en-US" sz="2000" b="1" dirty="0">
                <a:solidFill>
                  <a:srgbClr val="FF0000"/>
                </a:solidFill>
                <a:effectLst/>
                <a:latin typeface="Calibri"/>
                <a:ea typeface="Calibri"/>
                <a:cs typeface="Times New Roman"/>
              </a:rPr>
              <a:t> </a:t>
            </a:r>
            <a:r>
              <a:rPr lang="ru-RU" sz="2000" b="1" dirty="0">
                <a:solidFill>
                  <a:srgbClr val="FF0000"/>
                </a:solidFill>
              </a:rPr>
              <a:t> «Социальная поддержка населения» 0400000000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78170004"/>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ru-RU" sz="1600" dirty="0">
                        <a:effectLst/>
                      </a:endParaRPr>
                    </a:p>
                    <a:p>
                      <a:pPr algn="ctr">
                        <a:lnSpc>
                          <a:spcPct val="115000"/>
                        </a:lnSpc>
                        <a:spcBef>
                          <a:spcPts val="300"/>
                        </a:spcBef>
                        <a:spcAft>
                          <a:spcPts val="300"/>
                        </a:spcAft>
                      </a:pPr>
                      <a:r>
                        <a:rPr lang="ru-RU" sz="1600" dirty="0">
                          <a:solidFill>
                            <a:srgbClr val="FF0000"/>
                          </a:solidFill>
                          <a:effectLst/>
                        </a:rPr>
                        <a:t>Задачи программы </a:t>
                      </a:r>
                      <a:endParaRPr lang="en-US" sz="1600" dirty="0">
                        <a:solidFill>
                          <a:srgbClr val="FF0000"/>
                        </a:solidFill>
                        <a:effectLst/>
                      </a:endParaRPr>
                    </a:p>
                    <a:p>
                      <a:pPr marL="0" indent="0" algn="just">
                        <a:lnSpc>
                          <a:spcPct val="115000"/>
                        </a:lnSpc>
                        <a:spcBef>
                          <a:spcPts val="300"/>
                        </a:spcBef>
                        <a:spcAft>
                          <a:spcPts val="300"/>
                        </a:spcAft>
                        <a:buFontTx/>
                        <a:buNone/>
                      </a:pPr>
                      <a:r>
                        <a:rPr lang="ru-RU" sz="1600" dirty="0">
                          <a:solidFill>
                            <a:srgbClr val="FF0000"/>
                          </a:solidFill>
                          <a:effectLst/>
                        </a:rPr>
                        <a:t>- Повышение эффективности и усиление адресной направленности мер по социальной защите населения и граждан, оказавшихся в трудной жизненной ситуации;</a:t>
                      </a:r>
                    </a:p>
                    <a:p>
                      <a:pPr marL="0" indent="0" algn="just">
                        <a:lnSpc>
                          <a:spcPct val="115000"/>
                        </a:lnSpc>
                        <a:spcBef>
                          <a:spcPts val="300"/>
                        </a:spcBef>
                        <a:spcAft>
                          <a:spcPts val="300"/>
                        </a:spcAft>
                        <a:buFontTx/>
                        <a:buNone/>
                      </a:pPr>
                      <a:r>
                        <a:rPr lang="ru-RU" sz="1600" dirty="0">
                          <a:solidFill>
                            <a:srgbClr val="FF0000"/>
                          </a:solidFill>
                          <a:effectLst/>
                        </a:rPr>
                        <a:t>- Укрепление и развитие института семьи в районе;</a:t>
                      </a:r>
                    </a:p>
                    <a:p>
                      <a:pPr marL="0" indent="0" algn="just">
                        <a:lnSpc>
                          <a:spcPct val="115000"/>
                        </a:lnSpc>
                        <a:spcBef>
                          <a:spcPts val="300"/>
                        </a:spcBef>
                        <a:spcAft>
                          <a:spcPts val="300"/>
                        </a:spcAft>
                        <a:buFontTx/>
                        <a:buNone/>
                      </a:pPr>
                      <a:r>
                        <a:rPr lang="ru-RU" sz="1600" dirty="0">
                          <a:solidFill>
                            <a:srgbClr val="FF0000"/>
                          </a:solidFill>
                          <a:effectLst/>
                        </a:rPr>
                        <a:t>- Обеспечение жильем отдельных категорий граждан, стимулирование улучшения жилищных условий;</a:t>
                      </a:r>
                    </a:p>
                    <a:p>
                      <a:pPr marL="0" indent="0" algn="just">
                        <a:lnSpc>
                          <a:spcPct val="115000"/>
                        </a:lnSpc>
                        <a:spcBef>
                          <a:spcPts val="300"/>
                        </a:spcBef>
                        <a:spcAft>
                          <a:spcPts val="300"/>
                        </a:spcAft>
                        <a:buFontTx/>
                        <a:buNone/>
                      </a:pPr>
                      <a:r>
                        <a:rPr lang="ru-RU" sz="1600" dirty="0">
                          <a:solidFill>
                            <a:srgbClr val="FF0000"/>
                          </a:solidFill>
                          <a:effectLst/>
                        </a:rPr>
                        <a:t>-</a:t>
                      </a:r>
                      <a:r>
                        <a:rPr lang="ru-RU" sz="1600" baseline="0" dirty="0">
                          <a:solidFill>
                            <a:srgbClr val="FF0000"/>
                          </a:solidFill>
                          <a:effectLst/>
                        </a:rPr>
                        <a:t> </a:t>
                      </a:r>
                      <a:r>
                        <a:rPr lang="ru-RU" sz="1600" dirty="0">
                          <a:solidFill>
                            <a:srgbClr val="FF0000"/>
                          </a:solidFill>
                          <a:effectLst/>
                        </a:rPr>
                        <a:t>Социальная поддержка граждан, расходы которых на оплату жилого помещения и 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a:t>
                      </a:r>
                    </a:p>
                    <a:p>
                      <a:pPr marL="0" indent="0" algn="just">
                        <a:lnSpc>
                          <a:spcPct val="115000"/>
                        </a:lnSpc>
                        <a:spcBef>
                          <a:spcPts val="300"/>
                        </a:spcBef>
                        <a:spcAft>
                          <a:spcPts val="300"/>
                        </a:spcAft>
                        <a:buFontTx/>
                        <a:buNone/>
                      </a:pPr>
                      <a:r>
                        <a:rPr lang="ru-RU" sz="1600" dirty="0">
                          <a:solidFill>
                            <a:srgbClr val="FF0000"/>
                          </a:solidFill>
                          <a:effectLst/>
                        </a:rPr>
                        <a:t>- Дальнейшее расширение занятости населения; </a:t>
                      </a:r>
                    </a:p>
                    <a:p>
                      <a:pPr marL="0" indent="0" algn="just">
                        <a:lnSpc>
                          <a:spcPct val="115000"/>
                        </a:lnSpc>
                        <a:spcBef>
                          <a:spcPts val="300"/>
                        </a:spcBef>
                        <a:spcAft>
                          <a:spcPts val="300"/>
                        </a:spcAft>
                        <a:buFontTx/>
                        <a:buNone/>
                      </a:pPr>
                      <a:r>
                        <a:rPr lang="ru-RU" sz="1600" dirty="0">
                          <a:solidFill>
                            <a:srgbClr val="FF0000"/>
                          </a:solidFill>
                          <a:effectLst/>
                        </a:rPr>
                        <a:t>- Сдерживание регистрируемого уровня безработицы;</a:t>
                      </a:r>
                    </a:p>
                    <a:p>
                      <a:pPr marL="0" indent="0" algn="just">
                        <a:lnSpc>
                          <a:spcPct val="115000"/>
                        </a:lnSpc>
                        <a:spcBef>
                          <a:spcPts val="300"/>
                        </a:spcBef>
                        <a:spcAft>
                          <a:spcPts val="300"/>
                        </a:spcAft>
                        <a:buFontTx/>
                        <a:buNone/>
                      </a:pPr>
                      <a:r>
                        <a:rPr lang="ru-RU" sz="1600" dirty="0">
                          <a:solidFill>
                            <a:srgbClr val="FF0000"/>
                          </a:solidFill>
                          <a:effectLst/>
                        </a:rPr>
                        <a:t>- Стабилизация ситуации на рынке труда;</a:t>
                      </a:r>
                    </a:p>
                    <a:p>
                      <a:pPr marL="0" indent="0" algn="just">
                        <a:lnSpc>
                          <a:spcPct val="115000"/>
                        </a:lnSpc>
                        <a:spcBef>
                          <a:spcPts val="300"/>
                        </a:spcBef>
                        <a:spcAft>
                          <a:spcPts val="300"/>
                        </a:spcAft>
                        <a:buFontTx/>
                        <a:buNone/>
                      </a:pPr>
                      <a:r>
                        <a:rPr lang="ru-RU" sz="1600" dirty="0">
                          <a:solidFill>
                            <a:srgbClr val="FF0000"/>
                          </a:solidFill>
                          <a:effectLst/>
                        </a:rPr>
                        <a:t>-Создание эффективной системы управления муниципальной программой.</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82021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chemeClr val="tx1"/>
                </a:solidFill>
                <a:effectLst/>
                <a:latin typeface="Calibri"/>
                <a:ea typeface="Calibri"/>
                <a:cs typeface="Times New Roman"/>
              </a:rPr>
              <a:t>Муниципальн</a:t>
            </a:r>
            <a:r>
              <a:rPr lang="ru-RU" sz="2000" b="1" dirty="0">
                <a:solidFill>
                  <a:schemeClr val="tx1"/>
                </a:solidFill>
                <a:latin typeface="Calibri"/>
                <a:ea typeface="Calibri"/>
                <a:cs typeface="Times New Roman"/>
              </a:rPr>
              <a:t>ая</a:t>
            </a:r>
            <a:r>
              <a:rPr lang="ru-RU" sz="2000" b="1" dirty="0">
                <a:solidFill>
                  <a:schemeClr val="tx1"/>
                </a:solidFill>
                <a:effectLst/>
                <a:latin typeface="Calibri"/>
                <a:ea typeface="Calibri"/>
                <a:cs typeface="Times New Roman"/>
              </a:rPr>
              <a:t> программа</a:t>
            </a:r>
            <a:endParaRPr lang="ru-RU" sz="2000" b="1" dirty="0">
              <a:solidFill>
                <a:schemeClr val="tx1"/>
              </a:solidFill>
            </a:endParaRPr>
          </a:p>
          <a:p>
            <a:pPr algn="ctr"/>
            <a:r>
              <a:rPr lang="ru-RU" sz="2000" b="1" dirty="0">
                <a:solidFill>
                  <a:schemeClr val="tx1"/>
                </a:solidFill>
              </a:rPr>
              <a:t>«Создание условий для устойчивого экономического развития» 0500000000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75824301"/>
              </p:ext>
            </p:extLst>
          </p:nvPr>
        </p:nvGraphicFramePr>
        <p:xfrm>
          <a:off x="143509" y="1412776"/>
          <a:ext cx="8856984" cy="525348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r>
                        <a:rPr lang="ru-RU" sz="1600" dirty="0">
                          <a:effectLst/>
                        </a:rPr>
                        <a:t>Целевые показатели программы </a:t>
                      </a:r>
                      <a:endParaRPr lang="ru-RU" sz="1800" b="0" i="0" kern="1200" dirty="0">
                        <a:solidFill>
                          <a:schemeClr val="dk1"/>
                        </a:solidFill>
                        <a:effectLst/>
                        <a:latin typeface="+mn-lt"/>
                        <a:ea typeface="+mn-ea"/>
                        <a:cs typeface="+mn-cs"/>
                      </a:endParaRPr>
                    </a:p>
                    <a:p>
                      <a:r>
                        <a:rPr lang="ru-RU" sz="1600" b="0" i="0" kern="1200" dirty="0">
                          <a:solidFill>
                            <a:schemeClr val="dk1"/>
                          </a:solidFill>
                          <a:effectLst/>
                          <a:latin typeface="+mn-lt"/>
                          <a:ea typeface="+mn-ea"/>
                          <a:cs typeface="+mn-cs"/>
                        </a:rPr>
                        <a:t>1) валовое производство молока - _29280_ тонн;</a:t>
                      </a:r>
                    </a:p>
                    <a:p>
                      <a:r>
                        <a:rPr lang="ru-RU" sz="1600" b="0" i="0" kern="1200" dirty="0">
                          <a:solidFill>
                            <a:schemeClr val="dk1"/>
                          </a:solidFill>
                          <a:effectLst/>
                          <a:latin typeface="+mn-lt"/>
                          <a:ea typeface="+mn-ea"/>
                          <a:cs typeface="+mn-cs"/>
                        </a:rPr>
                        <a:t>2) общая посевная площадь - _25800_ га: в том числе зерновых культур - _10320 га;</a:t>
                      </a:r>
                    </a:p>
                    <a:p>
                      <a:r>
                        <a:rPr lang="ru-RU" sz="1600" b="0" i="0" kern="1200" dirty="0">
                          <a:solidFill>
                            <a:schemeClr val="dk1"/>
                          </a:solidFill>
                          <a:effectLst/>
                          <a:latin typeface="+mn-lt"/>
                          <a:ea typeface="+mn-ea"/>
                          <a:cs typeface="+mn-cs"/>
                        </a:rPr>
                        <a:t>3) общее поголовье крупного рогатого скота - _8950_ голов;</a:t>
                      </a:r>
                    </a:p>
                    <a:p>
                      <a:r>
                        <a:rPr lang="ru-RU" sz="1600" b="0" i="0" kern="1200" dirty="0">
                          <a:solidFill>
                            <a:schemeClr val="dk1"/>
                          </a:solidFill>
                          <a:effectLst/>
                          <a:latin typeface="+mn-lt"/>
                          <a:ea typeface="+mn-ea"/>
                          <a:cs typeface="+mn-cs"/>
                        </a:rPr>
                        <a:t>4) общее поголовье свиней - _26000_ голов;</a:t>
                      </a:r>
                    </a:p>
                    <a:p>
                      <a:r>
                        <a:rPr lang="ru-RU" sz="1600" b="0" i="0" kern="1200" dirty="0">
                          <a:solidFill>
                            <a:schemeClr val="dk1"/>
                          </a:solidFill>
                          <a:effectLst/>
                          <a:latin typeface="+mn-lt"/>
                          <a:ea typeface="+mn-ea"/>
                          <a:cs typeface="+mn-cs"/>
                        </a:rPr>
                        <a:t>5) доля прибыльных сельскохозяйственных организаций - _100_ процентов</a:t>
                      </a:r>
                    </a:p>
                    <a:p>
                      <a:r>
                        <a:rPr lang="ru-RU" sz="1600" b="0" i="0" kern="1200" dirty="0">
                          <a:solidFill>
                            <a:schemeClr val="dk1"/>
                          </a:solidFill>
                          <a:effectLst/>
                          <a:latin typeface="+mn-lt"/>
                          <a:ea typeface="+mn-ea"/>
                          <a:cs typeface="+mn-cs"/>
                        </a:rPr>
                        <a:t>в общем их числе;</a:t>
                      </a:r>
                    </a:p>
                    <a:p>
                      <a:r>
                        <a:rPr lang="ru-RU" sz="1600" b="0" i="0" kern="1200" dirty="0">
                          <a:solidFill>
                            <a:schemeClr val="dk1"/>
                          </a:solidFill>
                          <a:effectLst/>
                          <a:latin typeface="+mn-lt"/>
                          <a:ea typeface="+mn-ea"/>
                          <a:cs typeface="+mn-cs"/>
                        </a:rPr>
                        <a:t>6) урожайность зерновых культур - _22,5_ ц/га;</a:t>
                      </a:r>
                    </a:p>
                    <a:p>
                      <a:r>
                        <a:rPr lang="ru-RU" sz="1600" b="0" i="0" kern="1200" dirty="0">
                          <a:solidFill>
                            <a:schemeClr val="dk1"/>
                          </a:solidFill>
                          <a:effectLst/>
                          <a:latin typeface="+mn-lt"/>
                          <a:ea typeface="+mn-ea"/>
                          <a:cs typeface="+mn-cs"/>
                        </a:rPr>
                        <a:t>7) удой молока на 1 фуражную корову - _7230_ кг.</a:t>
                      </a:r>
                    </a:p>
                    <a:p>
                      <a:r>
                        <a:rPr lang="ru-RU" sz="1600" b="0" i="0" kern="1200" dirty="0">
                          <a:solidFill>
                            <a:schemeClr val="dk1"/>
                          </a:solidFill>
                          <a:effectLst/>
                          <a:latin typeface="+mn-lt"/>
                          <a:ea typeface="+mn-ea"/>
                          <a:cs typeface="+mn-cs"/>
                        </a:rPr>
                        <a:t>8) число малых и средних предприятий составит 25 ед.;</a:t>
                      </a:r>
                    </a:p>
                    <a:p>
                      <a:r>
                        <a:rPr lang="ru-RU" sz="1600" b="0" i="0" kern="1200" dirty="0">
                          <a:solidFill>
                            <a:schemeClr val="dk1"/>
                          </a:solidFill>
                          <a:effectLst/>
                          <a:latin typeface="+mn-lt"/>
                          <a:ea typeface="+mn-ea"/>
                          <a:cs typeface="+mn-cs"/>
                        </a:rPr>
                        <a:t>9) число индивидуальных предпринимателей составит 180 чел.;</a:t>
                      </a:r>
                    </a:p>
                    <a:p>
                      <a:r>
                        <a:rPr lang="ru-RU" sz="1600" b="0" i="0" kern="1200" dirty="0">
                          <a:solidFill>
                            <a:schemeClr val="dk1"/>
                          </a:solidFill>
                          <a:effectLst/>
                          <a:latin typeface="+mn-lt"/>
                          <a:ea typeface="+mn-ea"/>
                          <a:cs typeface="+mn-cs"/>
                        </a:rPr>
                        <a:t>10) объем розничного товарооборота (во всех каналах реализации) - 1047 млн. рублей,</a:t>
                      </a:r>
                    </a:p>
                    <a:p>
                      <a:r>
                        <a:rPr lang="ru-RU" sz="1600" b="0" i="0" kern="1200" dirty="0">
                          <a:solidFill>
                            <a:schemeClr val="dk1"/>
                          </a:solidFill>
                          <a:effectLst/>
                          <a:latin typeface="+mn-lt"/>
                          <a:ea typeface="+mn-ea"/>
                          <a:cs typeface="+mn-cs"/>
                        </a:rPr>
                        <a:t>11) обеспеченность населения района площадью торговых объектов – 570 кв. м на 1000 </a:t>
                      </a:r>
                      <a:r>
                        <a:rPr lang="ru-RU" sz="1600" b="0" i="0" kern="1200" dirty="0" err="1">
                          <a:solidFill>
                            <a:schemeClr val="dk1"/>
                          </a:solidFill>
                          <a:effectLst/>
                          <a:latin typeface="+mn-lt"/>
                          <a:ea typeface="+mn-ea"/>
                          <a:cs typeface="+mn-cs"/>
                        </a:rPr>
                        <a:t>чел.населения</a:t>
                      </a:r>
                      <a:r>
                        <a:rPr lang="ru-RU" sz="1600" b="0" i="0" kern="1200" dirty="0">
                          <a:solidFill>
                            <a:schemeClr val="dk1"/>
                          </a:solidFill>
                          <a:effectLst/>
                          <a:latin typeface="+mn-lt"/>
                          <a:ea typeface="+mn-ea"/>
                          <a:cs typeface="+mn-cs"/>
                        </a:rPr>
                        <a:t>;</a:t>
                      </a:r>
                    </a:p>
                    <a:p>
                      <a:r>
                        <a:rPr lang="ru-RU" sz="1600" b="0" i="0" kern="1200" dirty="0">
                          <a:solidFill>
                            <a:schemeClr val="dk1"/>
                          </a:solidFill>
                          <a:effectLst/>
                          <a:latin typeface="+mn-lt"/>
                          <a:ea typeface="+mn-ea"/>
                          <a:cs typeface="+mn-cs"/>
                        </a:rPr>
                        <a:t>12) обеспеченность населения района площадью нестационарных торговых объектов</a:t>
                      </a:r>
                    </a:p>
                    <a:p>
                      <a:r>
                        <a:rPr lang="ru-RU" sz="1600" b="0" i="0" kern="1200" dirty="0">
                          <a:solidFill>
                            <a:schemeClr val="dk1"/>
                          </a:solidFill>
                          <a:effectLst/>
                          <a:latin typeface="+mn-lt"/>
                          <a:ea typeface="+mn-ea"/>
                          <a:cs typeface="+mn-cs"/>
                        </a:rPr>
                        <a:t>(торговых павильонов и киосков по продаже продовольственных товаров и с/х продукции) – 7 торговых объектов на 10000 человек;</a:t>
                      </a:r>
                    </a:p>
                    <a:p>
                      <a:r>
                        <a:rPr lang="ru-RU" sz="1600" b="0" i="0" kern="1200" dirty="0">
                          <a:solidFill>
                            <a:schemeClr val="dk1"/>
                          </a:solidFill>
                          <a:effectLst/>
                          <a:latin typeface="+mn-lt"/>
                          <a:ea typeface="+mn-ea"/>
                          <a:cs typeface="+mn-cs"/>
                        </a:rPr>
                        <a:t>13) доля обращений граждан по вопросам защиты прав потребителей, своевременно и полно рассмотренных, в общем количестве обращений, поступивших в Администрацию Киясовского района - 100%.</a:t>
                      </a:r>
                    </a:p>
                    <a:p>
                      <a:pPr algn="ctr">
                        <a:lnSpc>
                          <a:spcPct val="115000"/>
                        </a:lnSpc>
                        <a:spcBef>
                          <a:spcPts val="300"/>
                        </a:spcBef>
                        <a:spcAft>
                          <a:spcPts val="300"/>
                        </a:spcAft>
                      </a:pPr>
                      <a:endParaRPr lang="en-US" sz="1600" dirty="0">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9798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dirty="0">
              <a:solidFill>
                <a:schemeClr val="tx1"/>
              </a:solidFill>
              <a:effectLst/>
              <a:latin typeface="Calibri"/>
              <a:ea typeface="Calibri"/>
              <a:cs typeface="Times New Roman"/>
            </a:endParaRPr>
          </a:p>
          <a:p>
            <a:pPr algn="ctr"/>
            <a:r>
              <a:rPr lang="ru-RU" sz="2000" b="1" dirty="0">
                <a:solidFill>
                  <a:schemeClr val="tx1"/>
                </a:solidFill>
                <a:effectLst/>
                <a:latin typeface="Calibri"/>
                <a:ea typeface="Calibri"/>
                <a:cs typeface="Times New Roman"/>
              </a:rPr>
              <a:t>Муниципальн</a:t>
            </a:r>
            <a:r>
              <a:rPr lang="ru-RU" sz="2000" b="1" dirty="0">
                <a:solidFill>
                  <a:schemeClr val="tx1"/>
                </a:solidFill>
                <a:latin typeface="Calibri"/>
                <a:ea typeface="Calibri"/>
                <a:cs typeface="Times New Roman"/>
              </a:rPr>
              <a:t>ая</a:t>
            </a:r>
            <a:r>
              <a:rPr lang="ru-RU" sz="2000" b="1" dirty="0">
                <a:solidFill>
                  <a:schemeClr val="tx1"/>
                </a:solidFill>
                <a:effectLst/>
                <a:latin typeface="Calibri"/>
                <a:ea typeface="Calibri"/>
                <a:cs typeface="Times New Roman"/>
              </a:rPr>
              <a:t> программа</a:t>
            </a:r>
            <a:endParaRPr lang="ru-RU" sz="2000" b="1" dirty="0">
              <a:solidFill>
                <a:schemeClr val="tx1"/>
              </a:solidFill>
            </a:endParaRPr>
          </a:p>
          <a:p>
            <a:pPr algn="ctr"/>
            <a:r>
              <a:rPr lang="ru-RU" sz="2000" b="1" dirty="0">
                <a:solidFill>
                  <a:schemeClr val="tx1"/>
                </a:solidFill>
              </a:rPr>
              <a:t>«Создание условий для устойчивого экономического развития» 0500000000</a:t>
            </a:r>
          </a:p>
          <a:p>
            <a:pPr indent="449580" algn="ctr">
              <a:lnSpc>
                <a:spcPct val="115000"/>
              </a:lnSpc>
              <a:spcAft>
                <a:spcPts val="1000"/>
              </a:spcAft>
            </a:pPr>
            <a:r>
              <a:rPr lang="en-US" sz="2000" dirty="0">
                <a:solidFill>
                  <a:schemeClr val="tx1"/>
                </a:solidFill>
                <a:effectLst/>
                <a:latin typeface="Calibri"/>
                <a:ea typeface="Calibri"/>
                <a:cs typeface="Times New Roman"/>
              </a:rPr>
              <a:t> </a:t>
            </a:r>
            <a:endParaRPr lang="ru-RU" sz="2000" dirty="0">
              <a:solidFill>
                <a:schemeClr val="tx1"/>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97343397"/>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ru-RU" sz="1600" dirty="0">
                        <a:effectLst/>
                      </a:endParaRPr>
                    </a:p>
                    <a:p>
                      <a:pPr algn="ctr">
                        <a:lnSpc>
                          <a:spcPct val="115000"/>
                        </a:lnSpc>
                        <a:spcBef>
                          <a:spcPts val="300"/>
                        </a:spcBef>
                        <a:spcAft>
                          <a:spcPts val="300"/>
                        </a:spcAft>
                      </a:pPr>
                      <a:r>
                        <a:rPr lang="ru-RU" sz="1600" dirty="0">
                          <a:effectLst/>
                        </a:rPr>
                        <a:t>Задачи программы </a:t>
                      </a:r>
                      <a:endParaRPr lang="en-US" sz="1600" dirty="0">
                        <a:effectLst/>
                      </a:endParaRPr>
                    </a:p>
                    <a:p>
                      <a:pPr marL="0" indent="0" algn="just">
                        <a:lnSpc>
                          <a:spcPct val="115000"/>
                        </a:lnSpc>
                        <a:spcBef>
                          <a:spcPts val="300"/>
                        </a:spcBef>
                        <a:spcAft>
                          <a:spcPts val="300"/>
                        </a:spcAft>
                        <a:buFontTx/>
                        <a:buNone/>
                      </a:pPr>
                      <a:r>
                        <a:rPr lang="ru-RU" sz="1600" dirty="0">
                          <a:effectLst/>
                        </a:rPr>
                        <a:t>- Развитие сельскохозяйственного производства и повышение его эффективности, расширение рынка сельскохозяйственной продукции, сырья и продовольствия;</a:t>
                      </a:r>
                    </a:p>
                    <a:p>
                      <a:pPr marL="0" indent="0" algn="just">
                        <a:lnSpc>
                          <a:spcPct val="115000"/>
                        </a:lnSpc>
                        <a:spcBef>
                          <a:spcPts val="300"/>
                        </a:spcBef>
                        <a:spcAft>
                          <a:spcPts val="300"/>
                        </a:spcAft>
                        <a:buFontTx/>
                        <a:buNone/>
                      </a:pPr>
                      <a:r>
                        <a:rPr lang="ru-RU" sz="1600" dirty="0">
                          <a:effectLst/>
                        </a:rPr>
                        <a:t>- Создание благоприятных условий для развития предпринимательства, в том числе в производственной сфере, на территории района;</a:t>
                      </a:r>
                    </a:p>
                    <a:p>
                      <a:pPr marL="0" indent="0" algn="just">
                        <a:lnSpc>
                          <a:spcPct val="115000"/>
                        </a:lnSpc>
                        <a:spcBef>
                          <a:spcPts val="300"/>
                        </a:spcBef>
                        <a:spcAft>
                          <a:spcPts val="300"/>
                        </a:spcAft>
                        <a:buFontTx/>
                        <a:buNone/>
                      </a:pPr>
                      <a:r>
                        <a:rPr lang="ru-RU" sz="1600" dirty="0">
                          <a:effectLst/>
                        </a:rPr>
                        <a:t>- Развитие потребительского рынка на территории района, повышение качества и доступности услуг общественного питания, торговли и бытового обслуживания;</a:t>
                      </a:r>
                    </a:p>
                    <a:p>
                      <a:pPr marL="0" indent="0" algn="just">
                        <a:lnSpc>
                          <a:spcPct val="115000"/>
                        </a:lnSpc>
                        <a:spcBef>
                          <a:spcPts val="300"/>
                        </a:spcBef>
                        <a:spcAft>
                          <a:spcPts val="300"/>
                        </a:spcAft>
                        <a:buFontTx/>
                        <a:buNone/>
                      </a:pPr>
                      <a:r>
                        <a:rPr lang="ru-RU" sz="1600" dirty="0">
                          <a:effectLst/>
                        </a:rPr>
                        <a:t>- Улучшение качества питания учащихся общеобразовательных школ в </a:t>
                      </a:r>
                      <a:r>
                        <a:rPr lang="ru-RU" sz="1600" dirty="0" err="1">
                          <a:effectLst/>
                        </a:rPr>
                        <a:t>Киясовском</a:t>
                      </a:r>
                      <a:r>
                        <a:rPr lang="ru-RU" sz="1600" dirty="0">
                          <a:effectLst/>
                        </a:rPr>
                        <a:t> районе; </a:t>
                      </a:r>
                    </a:p>
                    <a:p>
                      <a:pPr marL="0" indent="0" algn="just">
                        <a:lnSpc>
                          <a:spcPct val="115000"/>
                        </a:lnSpc>
                        <a:spcBef>
                          <a:spcPts val="300"/>
                        </a:spcBef>
                        <a:spcAft>
                          <a:spcPts val="300"/>
                        </a:spcAft>
                        <a:buFontTx/>
                        <a:buNone/>
                      </a:pPr>
                      <a:r>
                        <a:rPr lang="ru-RU" sz="1600" dirty="0">
                          <a:effectLst/>
                        </a:rPr>
                        <a:t>-Создание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a:t>
                      </a:r>
                    </a:p>
                    <a:p>
                      <a:pPr marL="0" indent="0" algn="just">
                        <a:lnSpc>
                          <a:spcPct val="115000"/>
                        </a:lnSpc>
                        <a:spcBef>
                          <a:spcPts val="300"/>
                        </a:spcBef>
                        <a:spcAft>
                          <a:spcPts val="300"/>
                        </a:spcAft>
                        <a:buFontTx/>
                        <a:buNone/>
                      </a:pPr>
                      <a:r>
                        <a:rPr lang="ru-RU" sz="1600" dirty="0">
                          <a:effectLst/>
                        </a:rPr>
                        <a:t>- Формирование благоприятного инвестиционного климата, позволяющего увеличивать приток инвестиций на территорию района в интересах его устойчивого социально-экономического развития.</a:t>
                      </a:r>
                      <a:endParaRPr lang="ru-RU" sz="1600" dirty="0">
                        <a:solidFill>
                          <a:schemeClr val="tx1"/>
                        </a:solidFill>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3209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116632"/>
            <a:ext cx="8424936" cy="10801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15000"/>
              </a:lnSpc>
              <a:spcAft>
                <a:spcPts val="1000"/>
              </a:spcAft>
            </a:pPr>
            <a:r>
              <a:rPr lang="ru-RU" b="1" dirty="0">
                <a:solidFill>
                  <a:srgbClr val="7030A0"/>
                </a:solidFill>
                <a:effectLst/>
                <a:latin typeface="Comic Sans MS" pitchFamily="66" charset="0"/>
                <a:ea typeface="Calibri"/>
                <a:cs typeface="Times New Roman"/>
              </a:rPr>
              <a:t>Бюджет -  </a:t>
            </a:r>
            <a:r>
              <a:rPr lang="ru-RU" dirty="0">
                <a:solidFill>
                  <a:srgbClr val="7030A0"/>
                </a:solidFill>
                <a:effectLst/>
                <a:latin typeface="Comic Sans MS" panose="030F0702030302020204" pitchFamily="66" charset="0"/>
                <a:ea typeface="Calibri"/>
                <a:cs typeface="Times New Roman"/>
              </a:rPr>
              <a:t>это план доходов и расходов на определенный период</a:t>
            </a:r>
          </a:p>
          <a:p>
            <a:pPr algn="ctr">
              <a:lnSpc>
                <a:spcPct val="115000"/>
              </a:lnSpc>
              <a:spcAft>
                <a:spcPts val="1000"/>
              </a:spcAft>
            </a:pPr>
            <a:r>
              <a:rPr lang="ru-RU" dirty="0">
                <a:solidFill>
                  <a:srgbClr val="7030A0"/>
                </a:solidFill>
                <a:effectLst/>
                <a:latin typeface="Comic Sans MS" panose="030F0702030302020204" pitchFamily="66" charset="0"/>
                <a:ea typeface="Calibri"/>
                <a:cs typeface="Times New Roman"/>
              </a:rPr>
              <a:t>Со </a:t>
            </a:r>
            <a:r>
              <a:rPr lang="ru-RU" dirty="0" err="1">
                <a:solidFill>
                  <a:srgbClr val="7030A0"/>
                </a:solidFill>
                <a:effectLst/>
                <a:latin typeface="Comic Sans MS" panose="030F0702030302020204" pitchFamily="66" charset="0"/>
                <a:ea typeface="Calibri"/>
                <a:cs typeface="Times New Roman"/>
              </a:rPr>
              <a:t>старонормандского</a:t>
            </a:r>
            <a:r>
              <a:rPr lang="ru-RU" dirty="0">
                <a:solidFill>
                  <a:srgbClr val="7030A0"/>
                </a:solidFill>
                <a:effectLst/>
                <a:latin typeface="Comic Sans MS" panose="030F0702030302020204" pitchFamily="66" charset="0"/>
                <a:ea typeface="Calibri"/>
                <a:cs typeface="Times New Roman"/>
              </a:rPr>
              <a:t>  </a:t>
            </a:r>
            <a:r>
              <a:rPr lang="en-US" dirty="0" err="1">
                <a:solidFill>
                  <a:srgbClr val="7030A0"/>
                </a:solidFill>
                <a:effectLst/>
                <a:latin typeface="Comic Sans MS" panose="030F0702030302020204" pitchFamily="66" charset="0"/>
                <a:ea typeface="Calibri"/>
                <a:cs typeface="Times New Roman"/>
              </a:rPr>
              <a:t>bougette</a:t>
            </a:r>
            <a:r>
              <a:rPr lang="ru-RU" dirty="0">
                <a:solidFill>
                  <a:srgbClr val="7030A0"/>
                </a:solidFill>
                <a:effectLst/>
                <a:latin typeface="Comic Sans MS" panose="030F0702030302020204" pitchFamily="66" charset="0"/>
                <a:ea typeface="Calibri"/>
                <a:cs typeface="Times New Roman"/>
              </a:rPr>
              <a:t> – это сумка, кошелек</a:t>
            </a:r>
          </a:p>
        </p:txBody>
      </p:sp>
      <p:graphicFrame>
        <p:nvGraphicFramePr>
          <p:cNvPr id="4" name="Схема 3"/>
          <p:cNvGraphicFramePr/>
          <p:nvPr>
            <p:extLst>
              <p:ext uri="{D42A27DB-BD31-4B8C-83A1-F6EECF244321}">
                <p14:modId xmlns:p14="http://schemas.microsoft.com/office/powerpoint/2010/main" val="2241821424"/>
              </p:ext>
            </p:extLst>
          </p:nvPr>
        </p:nvGraphicFramePr>
        <p:xfrm>
          <a:off x="216024" y="1340768"/>
          <a:ext cx="9036496"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с двумя скругленными противолежащими углами 9"/>
          <p:cNvSpPr/>
          <p:nvPr/>
        </p:nvSpPr>
        <p:spPr>
          <a:xfrm>
            <a:off x="2267744" y="1556792"/>
            <a:ext cx="4752528" cy="1224136"/>
          </a:xfrm>
          <a:prstGeom prst="round2Diag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2">
                    <a:lumMod val="50000"/>
                  </a:schemeClr>
                </a:solidFill>
                <a:latin typeface="+mj-lt"/>
              </a:rPr>
              <a:t>Бюджет муниципального образования «Муниципальный округ </a:t>
            </a:r>
            <a:r>
              <a:rPr lang="ru-RU" b="1" dirty="0" err="1">
                <a:solidFill>
                  <a:schemeClr val="tx2">
                    <a:lumMod val="50000"/>
                  </a:schemeClr>
                </a:solidFill>
                <a:latin typeface="+mj-lt"/>
              </a:rPr>
              <a:t>Киясовский</a:t>
            </a:r>
            <a:r>
              <a:rPr lang="ru-RU" b="1" dirty="0">
                <a:solidFill>
                  <a:schemeClr val="tx2">
                    <a:lumMod val="50000"/>
                  </a:schemeClr>
                </a:solidFill>
                <a:latin typeface="+mj-lt"/>
              </a:rPr>
              <a:t> район Удмуртской Республики» </a:t>
            </a:r>
          </a:p>
        </p:txBody>
      </p:sp>
      <p:sp>
        <p:nvSpPr>
          <p:cNvPr id="11" name="Скругленный прямоугольник 10"/>
          <p:cNvSpPr/>
          <p:nvPr/>
        </p:nvSpPr>
        <p:spPr>
          <a:xfrm>
            <a:off x="683568" y="3501008"/>
            <a:ext cx="2664296" cy="1152128"/>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2">
                    <a:lumMod val="50000"/>
                  </a:schemeClr>
                </a:solidFill>
              </a:rPr>
              <a:t>Доходы бюджета </a:t>
            </a:r>
            <a:r>
              <a:rPr lang="ru-RU" dirty="0">
                <a:solidFill>
                  <a:schemeClr val="tx2">
                    <a:lumMod val="50000"/>
                  </a:schemeClr>
                </a:solidFill>
              </a:rPr>
              <a:t>-  </a:t>
            </a:r>
          </a:p>
          <a:p>
            <a:pPr lvl="0" algn="ctr"/>
            <a:r>
              <a:rPr lang="ru-RU" dirty="0">
                <a:solidFill>
                  <a:schemeClr val="tx2">
                    <a:lumMod val="50000"/>
                  </a:schemeClr>
                </a:solidFill>
              </a:rPr>
              <a:t>поступающие в бюджет денежные средства </a:t>
            </a:r>
          </a:p>
        </p:txBody>
      </p:sp>
      <p:sp>
        <p:nvSpPr>
          <p:cNvPr id="12" name="Скругленный прямоугольник 11"/>
          <p:cNvSpPr/>
          <p:nvPr/>
        </p:nvSpPr>
        <p:spPr>
          <a:xfrm>
            <a:off x="5868144" y="3429000"/>
            <a:ext cx="2592288" cy="1152128"/>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tx2">
                    <a:lumMod val="50000"/>
                  </a:schemeClr>
                </a:solidFill>
              </a:rPr>
              <a:t>Расходы бюджета </a:t>
            </a:r>
            <a:r>
              <a:rPr lang="ru-RU" dirty="0">
                <a:solidFill>
                  <a:schemeClr val="tx2">
                    <a:lumMod val="50000"/>
                  </a:schemeClr>
                </a:solidFill>
              </a:rPr>
              <a:t>- </a:t>
            </a:r>
            <a:br>
              <a:rPr lang="ru-RU" dirty="0">
                <a:solidFill>
                  <a:schemeClr val="tx2">
                    <a:lumMod val="50000"/>
                  </a:schemeClr>
                </a:solidFill>
              </a:rPr>
            </a:br>
            <a:r>
              <a:rPr lang="ru-RU" dirty="0">
                <a:solidFill>
                  <a:schemeClr val="tx2">
                    <a:lumMod val="50000"/>
                  </a:schemeClr>
                </a:solidFill>
              </a:rPr>
              <a:t>выплачиваемые из </a:t>
            </a:r>
            <a:br>
              <a:rPr lang="ru-RU" dirty="0">
                <a:solidFill>
                  <a:schemeClr val="tx2">
                    <a:lumMod val="50000"/>
                  </a:schemeClr>
                </a:solidFill>
              </a:rPr>
            </a:br>
            <a:r>
              <a:rPr lang="ru-RU" dirty="0">
                <a:solidFill>
                  <a:schemeClr val="tx2">
                    <a:lumMod val="50000"/>
                  </a:schemeClr>
                </a:solidFill>
              </a:rPr>
              <a:t>бюджета денежные </a:t>
            </a:r>
            <a:br>
              <a:rPr lang="ru-RU" dirty="0">
                <a:solidFill>
                  <a:schemeClr val="tx2">
                    <a:lumMod val="50000"/>
                  </a:schemeClr>
                </a:solidFill>
              </a:rPr>
            </a:br>
            <a:r>
              <a:rPr lang="ru-RU" dirty="0">
                <a:solidFill>
                  <a:schemeClr val="tx2">
                    <a:lumMod val="50000"/>
                  </a:schemeClr>
                </a:solidFill>
              </a:rPr>
              <a:t>средства </a:t>
            </a:r>
          </a:p>
        </p:txBody>
      </p:sp>
      <p:sp>
        <p:nvSpPr>
          <p:cNvPr id="13" name="Стрелка вниз 12"/>
          <p:cNvSpPr/>
          <p:nvPr/>
        </p:nvSpPr>
        <p:spPr>
          <a:xfrm>
            <a:off x="6247608" y="2852936"/>
            <a:ext cx="484632" cy="504056"/>
          </a:xfrm>
          <a:prstGeom prst="downArrow">
            <a:avLst>
              <a:gd name="adj1" fmla="val 50000"/>
              <a:gd name="adj2" fmla="val 50000"/>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верх 13"/>
          <p:cNvSpPr/>
          <p:nvPr/>
        </p:nvSpPr>
        <p:spPr>
          <a:xfrm>
            <a:off x="2483768" y="2852936"/>
            <a:ext cx="484632" cy="504056"/>
          </a:xfrm>
          <a:prstGeom prst="up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99592" y="5301208"/>
            <a:ext cx="7776864" cy="1152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Бюджетное равновесие, при котором общий объем предусмотренных </a:t>
            </a:r>
            <a:br>
              <a:rPr lang="ru-RU" dirty="0">
                <a:solidFill>
                  <a:schemeClr val="tx2">
                    <a:lumMod val="50000"/>
                  </a:schemeClr>
                </a:solidFill>
              </a:rPr>
            </a:br>
            <a:r>
              <a:rPr lang="ru-RU" dirty="0">
                <a:solidFill>
                  <a:schemeClr val="tx2">
                    <a:lumMod val="50000"/>
                  </a:schemeClr>
                </a:solidFill>
              </a:rPr>
              <a:t>бюджетом расходов соответствует общему объему поступлений в бюджет </a:t>
            </a:r>
            <a:br>
              <a:rPr lang="ru-RU" dirty="0">
                <a:solidFill>
                  <a:schemeClr val="tx2">
                    <a:lumMod val="50000"/>
                  </a:schemeClr>
                </a:solidFill>
              </a:rPr>
            </a:br>
            <a:r>
              <a:rPr lang="ru-RU" dirty="0">
                <a:solidFill>
                  <a:schemeClr val="tx2">
                    <a:lumMod val="50000"/>
                  </a:schemeClr>
                </a:solidFill>
              </a:rPr>
              <a:t>называется </a:t>
            </a:r>
            <a:r>
              <a:rPr lang="ru-RU" b="1" dirty="0">
                <a:solidFill>
                  <a:schemeClr val="tx2">
                    <a:lumMod val="50000"/>
                  </a:schemeClr>
                </a:solidFill>
              </a:rPr>
              <a:t>сбалансированностью бюджета</a:t>
            </a:r>
            <a:r>
              <a:rPr lang="ru-RU" dirty="0">
                <a:solidFill>
                  <a:schemeClr val="tx2">
                    <a:lumMod val="50000"/>
                  </a:schemeClr>
                </a:solidFill>
              </a:rPr>
              <a:t> и является основополагающим принципом при составлении проектов бюджетов </a:t>
            </a:r>
          </a:p>
        </p:txBody>
      </p:sp>
      <p:pic>
        <p:nvPicPr>
          <p:cNvPr id="48143" name="Picture 15"/>
          <p:cNvPicPr>
            <a:picLocks noChangeAspect="1" noChangeArrowheads="1"/>
          </p:cNvPicPr>
          <p:nvPr/>
        </p:nvPicPr>
        <p:blipFill>
          <a:blip r:embed="rId9" cstate="print"/>
          <a:srcRect/>
          <a:stretch>
            <a:fillRect/>
          </a:stretch>
        </p:blipFill>
        <p:spPr bwMode="auto">
          <a:xfrm>
            <a:off x="3600450" y="2996952"/>
            <a:ext cx="2051670" cy="2088232"/>
          </a:xfrm>
          <a:prstGeom prst="rect">
            <a:avLst/>
          </a:prstGeom>
          <a:noFill/>
          <a:ln w="9525">
            <a:noFill/>
            <a:miter lim="800000"/>
            <a:headEnd/>
            <a:tailEnd/>
          </a:ln>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10"/>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860584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C00000"/>
                </a:solidFill>
                <a:effectLst/>
                <a:latin typeface="Calibri"/>
                <a:ea typeface="Calibri"/>
                <a:cs typeface="Times New Roman"/>
              </a:rPr>
              <a:t>Муниципальн</a:t>
            </a:r>
            <a:r>
              <a:rPr lang="ru-RU" sz="2000" b="1" dirty="0">
                <a:solidFill>
                  <a:srgbClr val="C00000"/>
                </a:solidFill>
                <a:latin typeface="Calibri"/>
                <a:ea typeface="Calibri"/>
                <a:cs typeface="Times New Roman"/>
              </a:rPr>
              <a:t>ая</a:t>
            </a:r>
            <a:r>
              <a:rPr lang="ru-RU" sz="2000" b="1" dirty="0">
                <a:solidFill>
                  <a:srgbClr val="C00000"/>
                </a:solidFill>
                <a:effectLst/>
                <a:latin typeface="Calibri"/>
                <a:ea typeface="Calibri"/>
                <a:cs typeface="Times New Roman"/>
              </a:rPr>
              <a:t> программа</a:t>
            </a:r>
            <a:r>
              <a:rPr lang="en-US" sz="2000" b="1" dirty="0">
                <a:solidFill>
                  <a:srgbClr val="C00000"/>
                </a:solidFill>
                <a:effectLst/>
                <a:latin typeface="Calibri"/>
                <a:ea typeface="Calibri"/>
                <a:cs typeface="Times New Roman"/>
              </a:rPr>
              <a:t> </a:t>
            </a:r>
            <a:r>
              <a:rPr lang="ru-RU" sz="2000" b="1" dirty="0">
                <a:solidFill>
                  <a:srgbClr val="C00000"/>
                </a:solidFill>
              </a:rPr>
              <a:t> «Безопасность» 0600000000</a:t>
            </a:r>
            <a:endParaRPr lang="ru-RU" sz="2000" dirty="0">
              <a:solidFill>
                <a:srgbClr val="C00000"/>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69099187"/>
              </p:ext>
            </p:extLst>
          </p:nvPr>
        </p:nvGraphicFramePr>
        <p:xfrm>
          <a:off x="179512" y="1412776"/>
          <a:ext cx="8820981" cy="5254625"/>
        </p:xfrm>
        <a:graphic>
          <a:graphicData uri="http://schemas.openxmlformats.org/drawingml/2006/table">
            <a:tbl>
              <a:tblPr firstRow="1" firstCol="1" bandRow="1">
                <a:tableStyleId>{69CF1AB2-1976-4502-BF36-3FF5EA218861}</a:tableStyleId>
              </a:tblPr>
              <a:tblGrid>
                <a:gridCol w="8820981">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r>
                        <a:rPr lang="ru-RU" sz="1600" dirty="0">
                          <a:solidFill>
                            <a:srgbClr val="C00000"/>
                          </a:solidFill>
                          <a:effectLst/>
                        </a:rPr>
                        <a:t>Целевые индикаторы программы </a:t>
                      </a:r>
                    </a:p>
                    <a:p>
                      <a:pPr algn="just">
                        <a:lnSpc>
                          <a:spcPct val="115000"/>
                        </a:lnSpc>
                        <a:spcBef>
                          <a:spcPts val="300"/>
                        </a:spcBef>
                        <a:spcAft>
                          <a:spcPts val="300"/>
                        </a:spcAft>
                      </a:pPr>
                      <a:r>
                        <a:rPr lang="ru-RU" sz="1200" dirty="0">
                          <a:solidFill>
                            <a:srgbClr val="C00000"/>
                          </a:solidFill>
                          <a:effectLst/>
                        </a:rPr>
                        <a:t> 1) Повышение пожарной безопасности и защищенности населения от ЧС;</a:t>
                      </a:r>
                    </a:p>
                    <a:p>
                      <a:pPr algn="just">
                        <a:lnSpc>
                          <a:spcPct val="115000"/>
                        </a:lnSpc>
                        <a:spcBef>
                          <a:spcPts val="300"/>
                        </a:spcBef>
                        <a:spcAft>
                          <a:spcPts val="300"/>
                        </a:spcAft>
                      </a:pPr>
                      <a:r>
                        <a:rPr lang="ru-RU" sz="1200" dirty="0">
                          <a:solidFill>
                            <a:srgbClr val="C00000"/>
                          </a:solidFill>
                          <a:effectLst/>
                        </a:rPr>
                        <a:t>2) Совершенствование и развитие единой дежурно-диспетчерской службы;</a:t>
                      </a:r>
                    </a:p>
                    <a:p>
                      <a:pPr algn="just">
                        <a:lnSpc>
                          <a:spcPct val="115000"/>
                        </a:lnSpc>
                        <a:spcBef>
                          <a:spcPts val="300"/>
                        </a:spcBef>
                        <a:spcAft>
                          <a:spcPts val="300"/>
                        </a:spcAft>
                      </a:pPr>
                      <a:r>
                        <a:rPr lang="ru-RU" sz="1200" dirty="0">
                          <a:solidFill>
                            <a:srgbClr val="C00000"/>
                          </a:solidFill>
                          <a:effectLst/>
                        </a:rPr>
                        <a:t>3) Обеспечение приоритетных направлений в развитии систем оповещения и информирования населения района;</a:t>
                      </a:r>
                    </a:p>
                    <a:p>
                      <a:pPr algn="just">
                        <a:lnSpc>
                          <a:spcPct val="115000"/>
                        </a:lnSpc>
                        <a:spcBef>
                          <a:spcPts val="300"/>
                        </a:spcBef>
                        <a:spcAft>
                          <a:spcPts val="300"/>
                        </a:spcAft>
                      </a:pPr>
                      <a:r>
                        <a:rPr lang="ru-RU" sz="1200" dirty="0">
                          <a:solidFill>
                            <a:srgbClr val="C00000"/>
                          </a:solidFill>
                          <a:effectLst/>
                        </a:rPr>
                        <a:t>4) Развитие и совершенствование сети наблюдения за пожарной обстановкой на объектах с массовым пребыванием людей, обеспечение скоординированности действий органов управления и районных спасательных служб по локализации и ликвидации ЧС;</a:t>
                      </a:r>
                    </a:p>
                    <a:p>
                      <a:pPr algn="just">
                        <a:lnSpc>
                          <a:spcPct val="115000"/>
                        </a:lnSpc>
                        <a:spcBef>
                          <a:spcPts val="300"/>
                        </a:spcBef>
                        <a:spcAft>
                          <a:spcPts val="300"/>
                        </a:spcAft>
                      </a:pPr>
                      <a:r>
                        <a:rPr lang="ru-RU" sz="1200" dirty="0">
                          <a:solidFill>
                            <a:srgbClr val="C00000"/>
                          </a:solidFill>
                          <a:effectLst/>
                        </a:rPr>
                        <a:t>5) Совершенствование системы подготовки населения способам защиты и действиям в ЧС, в области пожарной безопасности и увеличение количества ежегодно обучаемого неработающего населения способам защиты и действиям в чрезвычайных ситуациях;</a:t>
                      </a:r>
                    </a:p>
                    <a:p>
                      <a:pPr algn="just">
                        <a:lnSpc>
                          <a:spcPct val="115000"/>
                        </a:lnSpc>
                        <a:spcBef>
                          <a:spcPts val="300"/>
                        </a:spcBef>
                        <a:spcAft>
                          <a:spcPts val="300"/>
                        </a:spcAft>
                      </a:pPr>
                      <a:r>
                        <a:rPr lang="ru-RU" sz="1200" dirty="0">
                          <a:solidFill>
                            <a:srgbClr val="C00000"/>
                          </a:solidFill>
                          <a:effectLst/>
                        </a:rPr>
                        <a:t>6) Оснащение учебно-консультационных пунктов по гражданской обороне и чрезвычайным ситуациям;</a:t>
                      </a:r>
                    </a:p>
                    <a:p>
                      <a:pPr algn="just">
                        <a:lnSpc>
                          <a:spcPct val="115000"/>
                        </a:lnSpc>
                        <a:spcBef>
                          <a:spcPts val="300"/>
                        </a:spcBef>
                        <a:spcAft>
                          <a:spcPts val="300"/>
                        </a:spcAft>
                      </a:pPr>
                      <a:r>
                        <a:rPr lang="ru-RU" sz="1200" dirty="0">
                          <a:solidFill>
                            <a:srgbClr val="C00000"/>
                          </a:solidFill>
                          <a:effectLst/>
                        </a:rPr>
                        <a:t>7) Увеличение количества граждан, ежегодно привлекаемых к участию в различных мероприятиях по линии гражданской обороны (учения, тренировки и т.п.);</a:t>
                      </a:r>
                    </a:p>
                    <a:p>
                      <a:pPr algn="just">
                        <a:lnSpc>
                          <a:spcPct val="115000"/>
                        </a:lnSpc>
                        <a:spcBef>
                          <a:spcPts val="300"/>
                        </a:spcBef>
                        <a:spcAft>
                          <a:spcPts val="300"/>
                        </a:spcAft>
                      </a:pPr>
                      <a:r>
                        <a:rPr lang="ru-RU" sz="1200" dirty="0">
                          <a:solidFill>
                            <a:srgbClr val="C00000"/>
                          </a:solidFill>
                          <a:effectLst/>
                        </a:rPr>
                        <a:t>8) Повышение квалификации командно-начальствующего состава гражданской обороны и районного звена территориальной подсистемы единой государственной системы ликвидации и предупреждения чрезвычайных ситуаций;</a:t>
                      </a:r>
                    </a:p>
                    <a:p>
                      <a:pPr algn="just">
                        <a:lnSpc>
                          <a:spcPct val="115000"/>
                        </a:lnSpc>
                        <a:spcBef>
                          <a:spcPts val="300"/>
                        </a:spcBef>
                        <a:spcAft>
                          <a:spcPts val="300"/>
                        </a:spcAft>
                      </a:pPr>
                      <a:r>
                        <a:rPr lang="ru-RU" sz="1200" dirty="0">
                          <a:solidFill>
                            <a:srgbClr val="C00000"/>
                          </a:solidFill>
                          <a:effectLst/>
                        </a:rPr>
                        <a:t>9) Уменьшение количества зарегистрированных преступлений (в расчете на 100 тыс. населения) в среднем на 2 ежегодно;</a:t>
                      </a:r>
                    </a:p>
                    <a:p>
                      <a:pPr algn="just">
                        <a:lnSpc>
                          <a:spcPct val="115000"/>
                        </a:lnSpc>
                        <a:spcBef>
                          <a:spcPts val="300"/>
                        </a:spcBef>
                        <a:spcAft>
                          <a:spcPts val="300"/>
                        </a:spcAft>
                      </a:pPr>
                      <a:r>
                        <a:rPr lang="ru-RU" sz="1200" dirty="0">
                          <a:solidFill>
                            <a:srgbClr val="C00000"/>
                          </a:solidFill>
                          <a:effectLst/>
                        </a:rPr>
                        <a:t>10) Снижение удельного веса рецидивной преступности на 0,5% в год;</a:t>
                      </a:r>
                    </a:p>
                    <a:p>
                      <a:pPr algn="just">
                        <a:lnSpc>
                          <a:spcPct val="115000"/>
                        </a:lnSpc>
                        <a:spcBef>
                          <a:spcPts val="300"/>
                        </a:spcBef>
                        <a:spcAft>
                          <a:spcPts val="300"/>
                        </a:spcAft>
                      </a:pPr>
                      <a:r>
                        <a:rPr lang="ru-RU" sz="1200" dirty="0">
                          <a:solidFill>
                            <a:srgbClr val="C00000"/>
                          </a:solidFill>
                          <a:effectLst/>
                        </a:rPr>
                        <a:t>11) Снижение удельного веса преступлений, совершаемых в состоянии алкогольного опьянения, на 0,5% в год;</a:t>
                      </a:r>
                    </a:p>
                    <a:p>
                      <a:pPr algn="just">
                        <a:lnSpc>
                          <a:spcPct val="115000"/>
                        </a:lnSpc>
                        <a:spcBef>
                          <a:spcPts val="300"/>
                        </a:spcBef>
                        <a:spcAft>
                          <a:spcPts val="300"/>
                        </a:spcAft>
                      </a:pPr>
                      <a:r>
                        <a:rPr lang="ru-RU" sz="1200" dirty="0">
                          <a:solidFill>
                            <a:srgbClr val="C00000"/>
                          </a:solidFill>
                          <a:effectLst/>
                        </a:rPr>
                        <a:t>12) Снижение удельного веса преступлений, совершаемых на улицах, на 0,1% в год;</a:t>
                      </a:r>
                    </a:p>
                    <a:p>
                      <a:pPr algn="just">
                        <a:lnSpc>
                          <a:spcPct val="115000"/>
                        </a:lnSpc>
                        <a:spcBef>
                          <a:spcPts val="300"/>
                        </a:spcBef>
                        <a:spcAft>
                          <a:spcPts val="300"/>
                        </a:spcAft>
                      </a:pPr>
                      <a:r>
                        <a:rPr lang="ru-RU" sz="1200" dirty="0">
                          <a:solidFill>
                            <a:srgbClr val="C00000"/>
                          </a:solidFill>
                          <a:effectLst/>
                        </a:rPr>
                        <a:t>13) Снижение удельного веса "бытовой" преступности на 0,4% в год.</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8089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C00000"/>
                </a:solidFill>
                <a:effectLst/>
                <a:latin typeface="Calibri"/>
                <a:ea typeface="Calibri"/>
                <a:cs typeface="Times New Roman"/>
              </a:rPr>
              <a:t>Муниципальн</a:t>
            </a:r>
            <a:r>
              <a:rPr lang="ru-RU" sz="2000" b="1" dirty="0">
                <a:solidFill>
                  <a:srgbClr val="C00000"/>
                </a:solidFill>
                <a:latin typeface="Calibri"/>
                <a:ea typeface="Calibri"/>
                <a:cs typeface="Times New Roman"/>
              </a:rPr>
              <a:t>ая</a:t>
            </a:r>
            <a:r>
              <a:rPr lang="ru-RU" sz="2000" b="1" dirty="0">
                <a:solidFill>
                  <a:srgbClr val="C00000"/>
                </a:solidFill>
                <a:effectLst/>
                <a:latin typeface="Calibri"/>
                <a:ea typeface="Calibri"/>
                <a:cs typeface="Times New Roman"/>
              </a:rPr>
              <a:t> программа</a:t>
            </a:r>
            <a:r>
              <a:rPr lang="en-US" sz="2000" b="1" dirty="0">
                <a:solidFill>
                  <a:srgbClr val="C00000"/>
                </a:solidFill>
                <a:effectLst/>
                <a:latin typeface="Calibri"/>
                <a:ea typeface="Calibri"/>
                <a:cs typeface="Times New Roman"/>
              </a:rPr>
              <a:t> </a:t>
            </a:r>
            <a:r>
              <a:rPr lang="ru-RU" sz="2000" b="1" dirty="0">
                <a:solidFill>
                  <a:srgbClr val="C00000"/>
                </a:solidFill>
              </a:rPr>
              <a:t> «Безопасность» 0600000000</a:t>
            </a:r>
            <a:endParaRPr lang="ru-RU" sz="2000" dirty="0">
              <a:solidFill>
                <a:srgbClr val="C00000"/>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67781044"/>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ru-RU" sz="1600" dirty="0">
                        <a:effectLst/>
                      </a:endParaRPr>
                    </a:p>
                    <a:p>
                      <a:pPr algn="ctr">
                        <a:lnSpc>
                          <a:spcPct val="115000"/>
                        </a:lnSpc>
                        <a:spcBef>
                          <a:spcPts val="300"/>
                        </a:spcBef>
                        <a:spcAft>
                          <a:spcPts val="300"/>
                        </a:spcAft>
                      </a:pPr>
                      <a:r>
                        <a:rPr lang="ru-RU" sz="1600" dirty="0">
                          <a:solidFill>
                            <a:srgbClr val="C00000"/>
                          </a:solidFill>
                          <a:effectLst/>
                        </a:rPr>
                        <a:t>Задачи программы </a:t>
                      </a:r>
                      <a:endParaRPr lang="en-US" sz="1600" dirty="0">
                        <a:solidFill>
                          <a:srgbClr val="C00000"/>
                        </a:solidFill>
                        <a:effectLst/>
                      </a:endParaRPr>
                    </a:p>
                    <a:p>
                      <a:pPr marL="0" indent="0" algn="just">
                        <a:lnSpc>
                          <a:spcPct val="115000"/>
                        </a:lnSpc>
                        <a:spcBef>
                          <a:spcPts val="300"/>
                        </a:spcBef>
                        <a:spcAft>
                          <a:spcPts val="300"/>
                        </a:spcAft>
                        <a:buFontTx/>
                        <a:buNone/>
                      </a:pPr>
                      <a:r>
                        <a:rPr lang="ru-RU" sz="1600" dirty="0">
                          <a:solidFill>
                            <a:srgbClr val="C00000"/>
                          </a:solidFill>
                          <a:effectLst/>
                        </a:rPr>
                        <a:t>- Предупреждение и ликвидация последствий чрезвычайных ситуаций, реализация мер пожарной безопасности на территории муниципального образования «Муниципальный округ </a:t>
                      </a:r>
                      <a:r>
                        <a:rPr lang="ru-RU" sz="1600" dirty="0" err="1">
                          <a:solidFill>
                            <a:srgbClr val="C00000"/>
                          </a:solidFill>
                          <a:effectLst/>
                        </a:rPr>
                        <a:t>Киясовский</a:t>
                      </a:r>
                      <a:r>
                        <a:rPr lang="ru-RU" sz="1600" dirty="0">
                          <a:solidFill>
                            <a:srgbClr val="C00000"/>
                          </a:solidFill>
                          <a:effectLst/>
                        </a:rPr>
                        <a:t> район Удмуртской</a:t>
                      </a:r>
                      <a:r>
                        <a:rPr lang="ru-RU" sz="1600" baseline="0" dirty="0">
                          <a:solidFill>
                            <a:srgbClr val="C00000"/>
                          </a:solidFill>
                          <a:effectLst/>
                        </a:rPr>
                        <a:t> Республики</a:t>
                      </a:r>
                      <a:r>
                        <a:rPr lang="ru-RU" sz="1600" dirty="0">
                          <a:solidFill>
                            <a:srgbClr val="C00000"/>
                          </a:solidFill>
                          <a:effectLst/>
                        </a:rPr>
                        <a:t>»;</a:t>
                      </a:r>
                    </a:p>
                    <a:p>
                      <a:pPr marL="0" indent="0" algn="just">
                        <a:lnSpc>
                          <a:spcPct val="115000"/>
                        </a:lnSpc>
                        <a:spcBef>
                          <a:spcPts val="300"/>
                        </a:spcBef>
                        <a:spcAft>
                          <a:spcPts val="300"/>
                        </a:spcAft>
                        <a:buFontTx/>
                        <a:buNone/>
                      </a:pPr>
                      <a:r>
                        <a:rPr lang="ru-RU" sz="1600" dirty="0">
                          <a:solidFill>
                            <a:srgbClr val="C00000"/>
                          </a:solidFill>
                          <a:effectLst/>
                        </a:rPr>
                        <a:t>-</a:t>
                      </a:r>
                      <a:r>
                        <a:rPr lang="ru-RU" sz="1600" baseline="0" dirty="0">
                          <a:solidFill>
                            <a:srgbClr val="C00000"/>
                          </a:solidFill>
                          <a:effectLst/>
                        </a:rPr>
                        <a:t> </a:t>
                      </a:r>
                      <a:r>
                        <a:rPr lang="ru-RU" sz="1600" dirty="0">
                          <a:solidFill>
                            <a:srgbClr val="C00000"/>
                          </a:solidFill>
                          <a:effectLst/>
                        </a:rPr>
                        <a:t>Обеспечение безопасности граждан на территории муниципального образования, профилактика преступлений и иных правонарушений;</a:t>
                      </a:r>
                    </a:p>
                    <a:p>
                      <a:pPr marL="0" indent="0" algn="just">
                        <a:lnSpc>
                          <a:spcPct val="115000"/>
                        </a:lnSpc>
                        <a:spcBef>
                          <a:spcPts val="300"/>
                        </a:spcBef>
                        <a:spcAft>
                          <a:spcPts val="300"/>
                        </a:spcAft>
                        <a:buFontTx/>
                        <a:buNone/>
                      </a:pPr>
                      <a:r>
                        <a:rPr lang="ru-RU" sz="1600" dirty="0">
                          <a:solidFill>
                            <a:srgbClr val="C00000"/>
                          </a:solidFill>
                          <a:effectLst/>
                        </a:rPr>
                        <a:t>-</a:t>
                      </a:r>
                      <a:r>
                        <a:rPr lang="ru-RU" sz="1600" baseline="0" dirty="0">
                          <a:solidFill>
                            <a:srgbClr val="C00000"/>
                          </a:solidFill>
                          <a:effectLst/>
                        </a:rPr>
                        <a:t> </a:t>
                      </a:r>
                      <a:r>
                        <a:rPr lang="ru-RU" sz="1600" dirty="0">
                          <a:solidFill>
                            <a:srgbClr val="C00000"/>
                          </a:solidFill>
                          <a:effectLst/>
                        </a:rPr>
                        <a:t>Обеспечение позитивного социального самочувствия граждан, основанного на ценностях общегражданского патриотизма и солидарности,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30667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2962181708"/>
              </p:ext>
            </p:extLst>
          </p:nvPr>
        </p:nvGraphicFramePr>
        <p:xfrm>
          <a:off x="143509" y="908720"/>
          <a:ext cx="8856984" cy="56923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544616">
                <a:tc>
                  <a:txBody>
                    <a:bodyPr/>
                    <a:lstStyle/>
                    <a:p>
                      <a:pPr algn="ctr">
                        <a:lnSpc>
                          <a:spcPct val="115000"/>
                        </a:lnSpc>
                        <a:spcBef>
                          <a:spcPts val="300"/>
                        </a:spcBef>
                        <a:spcAft>
                          <a:spcPts val="300"/>
                        </a:spcAft>
                      </a:pPr>
                      <a:r>
                        <a:rPr lang="ru-RU" sz="1600" dirty="0">
                          <a:solidFill>
                            <a:srgbClr val="008000"/>
                          </a:solidFill>
                          <a:effectLst/>
                        </a:rPr>
                        <a:t>Цели</a:t>
                      </a:r>
                      <a:r>
                        <a:rPr lang="ru-RU" sz="1600" baseline="0" dirty="0">
                          <a:solidFill>
                            <a:srgbClr val="008000"/>
                          </a:solidFill>
                          <a:effectLst/>
                        </a:rPr>
                        <a:t> и з</a:t>
                      </a:r>
                      <a:r>
                        <a:rPr lang="ru-RU" sz="1600" dirty="0">
                          <a:solidFill>
                            <a:srgbClr val="008000"/>
                          </a:solidFill>
                          <a:effectLst/>
                        </a:rPr>
                        <a:t>адачи программы </a:t>
                      </a:r>
                      <a:endParaRPr lang="en-US" sz="1600" dirty="0">
                        <a:solidFill>
                          <a:srgbClr val="008000"/>
                        </a:solidFill>
                        <a:effectLst/>
                      </a:endParaRPr>
                    </a:p>
                    <a:p>
                      <a:pPr marL="0" indent="0" algn="just">
                        <a:lnSpc>
                          <a:spcPct val="115000"/>
                        </a:lnSpc>
                        <a:spcBef>
                          <a:spcPts val="300"/>
                        </a:spcBef>
                        <a:spcAft>
                          <a:spcPts val="300"/>
                        </a:spcAft>
                        <a:buFontTx/>
                        <a:buNone/>
                      </a:pPr>
                      <a:r>
                        <a:rPr lang="ru-RU" sz="1600" dirty="0">
                          <a:solidFill>
                            <a:srgbClr val="008000"/>
                          </a:solidFill>
                          <a:effectLst/>
                        </a:rPr>
                        <a:t>- Реализация целенаправленной градостроительной политики по формированию комфортной и безопасной для проживания  среды, сохранению исторического и культурного наследия, созданию условий для развития жилищного строительства, иного развития территории, а также повышение бюджетной эффективности землепользования;</a:t>
                      </a:r>
                    </a:p>
                    <a:p>
                      <a:pPr marL="0" indent="0" algn="just">
                        <a:lnSpc>
                          <a:spcPct val="115000"/>
                        </a:lnSpc>
                        <a:spcBef>
                          <a:spcPts val="300"/>
                        </a:spcBef>
                        <a:spcAft>
                          <a:spcPts val="300"/>
                        </a:spcAft>
                        <a:buFontTx/>
                        <a:buNone/>
                      </a:pPr>
                      <a:r>
                        <a:rPr lang="ru-RU" sz="1600" dirty="0">
                          <a:solidFill>
                            <a:srgbClr val="008000"/>
                          </a:solidFill>
                          <a:effectLst/>
                        </a:rPr>
                        <a:t>- Создание безопасных и благоприятных условий проживания граждан  на территории МО «Муниципальный округ </a:t>
                      </a:r>
                      <a:r>
                        <a:rPr lang="ru-RU" sz="1600" dirty="0" err="1">
                          <a:solidFill>
                            <a:srgbClr val="008000"/>
                          </a:solidFill>
                          <a:effectLst/>
                        </a:rPr>
                        <a:t>Киясовский</a:t>
                      </a:r>
                      <a:r>
                        <a:rPr lang="ru-RU" sz="1600" dirty="0">
                          <a:solidFill>
                            <a:srgbClr val="008000"/>
                          </a:solidFill>
                          <a:effectLst/>
                        </a:rPr>
                        <a:t> район</a:t>
                      </a:r>
                      <a:r>
                        <a:rPr lang="ru-RU" sz="1600" baseline="0" dirty="0">
                          <a:solidFill>
                            <a:srgbClr val="008000"/>
                          </a:solidFill>
                          <a:effectLst/>
                        </a:rPr>
                        <a:t> Удмуртской Республики»</a:t>
                      </a:r>
                      <a:r>
                        <a:rPr lang="ru-RU" sz="1600" dirty="0">
                          <a:solidFill>
                            <a:srgbClr val="008000"/>
                          </a:solidFill>
                          <a:effectLst/>
                        </a:rPr>
                        <a:t>, повышение качества жилищно-коммунальных услуг;</a:t>
                      </a:r>
                    </a:p>
                    <a:p>
                      <a:pPr marL="0" indent="0" algn="just">
                        <a:lnSpc>
                          <a:spcPct val="115000"/>
                        </a:lnSpc>
                        <a:spcBef>
                          <a:spcPts val="300"/>
                        </a:spcBef>
                        <a:spcAft>
                          <a:spcPts val="300"/>
                        </a:spcAft>
                        <a:buFontTx/>
                        <a:buNone/>
                      </a:pPr>
                      <a:r>
                        <a:rPr lang="ru-RU" sz="1600" dirty="0">
                          <a:solidFill>
                            <a:srgbClr val="008000"/>
                          </a:solidFill>
                          <a:effectLst/>
                        </a:rPr>
                        <a:t>-Обеспечение надежной и эффективной работы инженерно-коммунальной инфраструктуры района, ее развитие с учетом потребности в новых мощностях, обеспечение  потребителей необходимым набором коммунальных услуг, отвечающих по качеству установленным нормативным требованиям;</a:t>
                      </a:r>
                    </a:p>
                    <a:p>
                      <a:pPr marL="0" indent="0" algn="just">
                        <a:lnSpc>
                          <a:spcPct val="115000"/>
                        </a:lnSpc>
                        <a:spcBef>
                          <a:spcPts val="300"/>
                        </a:spcBef>
                        <a:spcAft>
                          <a:spcPts val="300"/>
                        </a:spcAft>
                        <a:buFontTx/>
                        <a:buNone/>
                      </a:pPr>
                      <a:r>
                        <a:rPr lang="ru-RU" sz="1600" dirty="0">
                          <a:solidFill>
                            <a:srgbClr val="008000"/>
                          </a:solidFill>
                          <a:effectLst/>
                        </a:rPr>
                        <a:t>- Повышение качества благоустройства территорий сельских поселений и охраны окружающей среды  муниципального образования «Муниципальный округ </a:t>
                      </a:r>
                      <a:r>
                        <a:rPr lang="ru-RU" sz="1600" dirty="0" err="1">
                          <a:solidFill>
                            <a:srgbClr val="008000"/>
                          </a:solidFill>
                          <a:effectLst/>
                        </a:rPr>
                        <a:t>Киясовский</a:t>
                      </a:r>
                      <a:r>
                        <a:rPr lang="ru-RU" sz="1600" dirty="0">
                          <a:solidFill>
                            <a:srgbClr val="008000"/>
                          </a:solidFill>
                          <a:effectLst/>
                        </a:rPr>
                        <a:t> район Удмуртской Республики»;</a:t>
                      </a:r>
                    </a:p>
                    <a:p>
                      <a:pPr marL="0" indent="0" algn="just">
                        <a:lnSpc>
                          <a:spcPct val="115000"/>
                        </a:lnSpc>
                        <a:spcBef>
                          <a:spcPts val="300"/>
                        </a:spcBef>
                        <a:spcAft>
                          <a:spcPts val="300"/>
                        </a:spcAft>
                        <a:buFontTx/>
                        <a:buNone/>
                      </a:pPr>
                      <a:r>
                        <a:rPr lang="ru-RU" sz="1600" dirty="0">
                          <a:solidFill>
                            <a:srgbClr val="008000"/>
                          </a:solidFill>
                          <a:effectLst/>
                        </a:rPr>
                        <a:t>-Обеспечение доступности, повышение уровня сервиса и комфорта общественного транспорта, в том числе такси, на территории района. Улучшение состояния и развитие сети автомобильных дорог общего пользования местного значения, повышение безопасности дорожного движения.</a:t>
                      </a:r>
                      <a:endParaRPr lang="ru-RU" sz="1600" b="1" dirty="0">
                        <a:solidFill>
                          <a:srgbClr val="008000"/>
                        </a:solidFill>
                        <a:effectLst/>
                      </a:endParaRPr>
                    </a:p>
                  </a:txBody>
                  <a:tcPr marL="68580" marR="68580" marT="0" marB="0"/>
                </a:tc>
                <a:extLst>
                  <a:ext uri="{0D108BD9-81ED-4DB2-BD59-A6C34878D82A}">
                    <a16:rowId xmlns:a16="http://schemas.microsoft.com/office/drawing/2014/main" val="10000"/>
                  </a:ext>
                </a:extLst>
              </a:tr>
            </a:tbl>
          </a:graphicData>
        </a:graphic>
      </p:graphicFrame>
      <p:sp>
        <p:nvSpPr>
          <p:cNvPr id="3" name="TextBox 2"/>
          <p:cNvSpPr txBox="1"/>
          <p:nvPr/>
        </p:nvSpPr>
        <p:spPr>
          <a:xfrm>
            <a:off x="395536" y="260648"/>
            <a:ext cx="84249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solidFill>
                  <a:srgbClr val="008000"/>
                </a:solidFill>
                <a:latin typeface="Calibri"/>
                <a:ea typeface="Calibri"/>
                <a:cs typeface="Times New Roman"/>
              </a:rPr>
              <a:t>Муниципальная программа</a:t>
            </a:r>
            <a:r>
              <a:rPr lang="en-US" b="1" dirty="0">
                <a:solidFill>
                  <a:srgbClr val="008000"/>
                </a:solidFill>
                <a:latin typeface="Calibri"/>
                <a:ea typeface="Calibri"/>
                <a:cs typeface="Times New Roman"/>
              </a:rPr>
              <a:t> </a:t>
            </a:r>
            <a:r>
              <a:rPr lang="ru-RU" b="1" dirty="0">
                <a:solidFill>
                  <a:srgbClr val="008000"/>
                </a:solidFill>
              </a:rPr>
              <a:t>«Муниципального хозяйство» 0700000000</a:t>
            </a:r>
            <a:endParaRPr lang="ru-RU" dirty="0"/>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19654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00B0F0"/>
                </a:solidFill>
                <a:effectLst/>
                <a:latin typeface="Calibri"/>
                <a:ea typeface="Calibri"/>
                <a:cs typeface="Times New Roman"/>
              </a:rPr>
              <a:t>Муниципальн</a:t>
            </a:r>
            <a:r>
              <a:rPr lang="ru-RU" sz="2000" b="1" dirty="0">
                <a:solidFill>
                  <a:srgbClr val="00B0F0"/>
                </a:solidFill>
                <a:latin typeface="Calibri"/>
                <a:ea typeface="Calibri"/>
                <a:cs typeface="Times New Roman"/>
              </a:rPr>
              <a:t>ая</a:t>
            </a:r>
            <a:r>
              <a:rPr lang="ru-RU" sz="2000" b="1" dirty="0">
                <a:solidFill>
                  <a:srgbClr val="00B0F0"/>
                </a:solidFill>
                <a:effectLst/>
                <a:latin typeface="Calibri"/>
                <a:ea typeface="Calibri"/>
                <a:cs typeface="Times New Roman"/>
              </a:rPr>
              <a:t> программа</a:t>
            </a:r>
            <a:r>
              <a:rPr lang="en-US" sz="2000" b="1" dirty="0">
                <a:solidFill>
                  <a:srgbClr val="00B0F0"/>
                </a:solidFill>
                <a:effectLst/>
                <a:latin typeface="Calibri"/>
                <a:ea typeface="Calibri"/>
                <a:cs typeface="Times New Roman"/>
              </a:rPr>
              <a:t> </a:t>
            </a:r>
            <a:r>
              <a:rPr lang="ru-RU" sz="2000" b="1" dirty="0">
                <a:solidFill>
                  <a:srgbClr val="00B0F0"/>
                </a:solidFill>
              </a:rPr>
              <a:t> «Энергосбережение и повышение</a:t>
            </a:r>
          </a:p>
          <a:p>
            <a:pPr algn="ctr"/>
            <a:r>
              <a:rPr lang="ru-RU" sz="2000" b="1" dirty="0">
                <a:solidFill>
                  <a:srgbClr val="00B0F0"/>
                </a:solidFill>
              </a:rPr>
              <a:t>энергетической эффективности» 0800000000</a:t>
            </a:r>
          </a:p>
        </p:txBody>
      </p:sp>
      <p:graphicFrame>
        <p:nvGraphicFramePr>
          <p:cNvPr id="4" name="Таблица 3"/>
          <p:cNvGraphicFramePr>
            <a:graphicFrameLocks noGrp="1"/>
          </p:cNvGraphicFramePr>
          <p:nvPr>
            <p:extLst>
              <p:ext uri="{D42A27DB-BD31-4B8C-83A1-F6EECF244321}">
                <p14:modId xmlns:p14="http://schemas.microsoft.com/office/powerpoint/2010/main" val="1692548729"/>
              </p:ext>
            </p:extLst>
          </p:nvPr>
        </p:nvGraphicFramePr>
        <p:xfrm>
          <a:off x="143509" y="1412776"/>
          <a:ext cx="8856984" cy="528396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ru-RU" sz="1600" dirty="0">
                        <a:effectLst/>
                      </a:endParaRPr>
                    </a:p>
                    <a:p>
                      <a:pPr algn="ctr">
                        <a:lnSpc>
                          <a:spcPct val="115000"/>
                        </a:lnSpc>
                        <a:spcBef>
                          <a:spcPts val="300"/>
                        </a:spcBef>
                        <a:spcAft>
                          <a:spcPts val="300"/>
                        </a:spcAft>
                      </a:pPr>
                      <a:r>
                        <a:rPr lang="ru-RU" sz="1600" dirty="0">
                          <a:solidFill>
                            <a:srgbClr val="00B0F0"/>
                          </a:solidFill>
                          <a:effectLst/>
                        </a:rPr>
                        <a:t>Цели</a:t>
                      </a:r>
                      <a:r>
                        <a:rPr lang="ru-RU" sz="1600" baseline="0" dirty="0">
                          <a:solidFill>
                            <a:srgbClr val="00B0F0"/>
                          </a:solidFill>
                          <a:effectLst/>
                        </a:rPr>
                        <a:t> и з</a:t>
                      </a:r>
                      <a:r>
                        <a:rPr lang="ru-RU" sz="1600" dirty="0">
                          <a:solidFill>
                            <a:srgbClr val="00B0F0"/>
                          </a:solidFill>
                          <a:effectLst/>
                        </a:rPr>
                        <a:t>адачи программы </a:t>
                      </a:r>
                      <a:endParaRPr lang="en-US" sz="1600" dirty="0">
                        <a:solidFill>
                          <a:srgbClr val="00B0F0"/>
                        </a:solidFill>
                        <a:effectLst/>
                      </a:endParaRPr>
                    </a:p>
                    <a:p>
                      <a:pPr marL="0" indent="0" algn="just">
                        <a:lnSpc>
                          <a:spcPct val="115000"/>
                        </a:lnSpc>
                        <a:spcBef>
                          <a:spcPts val="300"/>
                        </a:spcBef>
                        <a:spcAft>
                          <a:spcPts val="300"/>
                        </a:spcAft>
                        <a:buFontTx/>
                        <a:buNone/>
                      </a:pPr>
                      <a:r>
                        <a:rPr lang="ru-RU" sz="1600" dirty="0">
                          <a:solidFill>
                            <a:srgbClr val="00B0F0"/>
                          </a:solidFill>
                          <a:effectLst/>
                        </a:rPr>
                        <a:t>-</a:t>
                      </a:r>
                      <a:r>
                        <a:rPr lang="ru-RU" sz="1600" baseline="0" dirty="0">
                          <a:solidFill>
                            <a:srgbClr val="00B0F0"/>
                          </a:solidFill>
                          <a:effectLst/>
                        </a:rPr>
                        <a:t> </a:t>
                      </a:r>
                      <a:r>
                        <a:rPr lang="ru-RU" sz="1600" dirty="0">
                          <a:solidFill>
                            <a:srgbClr val="00B0F0"/>
                          </a:solidFill>
                          <a:effectLst/>
                        </a:rPr>
                        <a:t>Стимулирование рационального использования топливно-энергетических ресурсов потребителями посредством комплексного оснащения средствами учета, контроля и автоматического регулирования потребления энергоносителей на производстве и в быту;</a:t>
                      </a:r>
                    </a:p>
                    <a:p>
                      <a:pPr marL="0" indent="0" algn="just">
                        <a:lnSpc>
                          <a:spcPct val="115000"/>
                        </a:lnSpc>
                        <a:spcBef>
                          <a:spcPts val="300"/>
                        </a:spcBef>
                        <a:spcAft>
                          <a:spcPts val="300"/>
                        </a:spcAft>
                        <a:buFontTx/>
                        <a:buNone/>
                      </a:pPr>
                      <a:r>
                        <a:rPr lang="ru-RU" sz="1600" dirty="0">
                          <a:solidFill>
                            <a:srgbClr val="00B0F0"/>
                          </a:solidFill>
                          <a:effectLst/>
                        </a:rPr>
                        <a:t>- Повышение эффективности бюджетных расходов путем снижения  доли затрат на оплату коммунальных услуг в общих затратах на муниципальное управление;</a:t>
                      </a:r>
                    </a:p>
                    <a:p>
                      <a:pPr marL="0" indent="0" algn="just">
                        <a:lnSpc>
                          <a:spcPct val="115000"/>
                        </a:lnSpc>
                        <a:spcBef>
                          <a:spcPts val="300"/>
                        </a:spcBef>
                        <a:spcAft>
                          <a:spcPts val="300"/>
                        </a:spcAft>
                        <a:buFontTx/>
                        <a:buNone/>
                      </a:pPr>
                      <a:r>
                        <a:rPr lang="ru-RU" sz="1600" dirty="0">
                          <a:solidFill>
                            <a:srgbClr val="00B0F0"/>
                          </a:solidFill>
                          <a:effectLst/>
                        </a:rPr>
                        <a:t>- Снижение удельного потребления энергетических ресурсов при осуществлении регулируемых видов деятельности в муниципальном образовании;</a:t>
                      </a:r>
                    </a:p>
                    <a:p>
                      <a:pPr marL="0" indent="0" algn="just">
                        <a:lnSpc>
                          <a:spcPct val="115000"/>
                        </a:lnSpc>
                        <a:spcBef>
                          <a:spcPts val="300"/>
                        </a:spcBef>
                        <a:spcAft>
                          <a:spcPts val="300"/>
                        </a:spcAft>
                        <a:buFontTx/>
                        <a:buNone/>
                      </a:pPr>
                      <a:r>
                        <a:rPr lang="ru-RU" sz="1600" dirty="0">
                          <a:solidFill>
                            <a:srgbClr val="00B0F0"/>
                          </a:solidFill>
                          <a:effectLst/>
                        </a:rPr>
                        <a:t>-</a:t>
                      </a:r>
                      <a:r>
                        <a:rPr lang="ru-RU" sz="1600" baseline="0" dirty="0">
                          <a:solidFill>
                            <a:srgbClr val="00B0F0"/>
                          </a:solidFill>
                          <a:effectLst/>
                        </a:rPr>
                        <a:t> </a:t>
                      </a:r>
                      <a:r>
                        <a:rPr lang="ru-RU" sz="1600" dirty="0">
                          <a:solidFill>
                            <a:srgbClr val="00B0F0"/>
                          </a:solidFill>
                          <a:effectLst/>
                        </a:rPr>
                        <a:t>Снижение удельного потребления энергетических ресурсов в жилищном фонде муниципального образования;</a:t>
                      </a:r>
                    </a:p>
                    <a:p>
                      <a:pPr marL="0" indent="0" algn="just">
                        <a:lnSpc>
                          <a:spcPct val="115000"/>
                        </a:lnSpc>
                        <a:spcBef>
                          <a:spcPts val="300"/>
                        </a:spcBef>
                        <a:spcAft>
                          <a:spcPts val="300"/>
                        </a:spcAft>
                        <a:buFontTx/>
                        <a:buNone/>
                      </a:pPr>
                      <a:r>
                        <a:rPr lang="ru-RU" sz="1600" dirty="0">
                          <a:solidFill>
                            <a:srgbClr val="00B0F0"/>
                          </a:solidFill>
                          <a:effectLst/>
                        </a:rPr>
                        <a:t>- Развитие информационного обеспечения мероприятий по энергосбережению и повышению энергетической эффективности;</a:t>
                      </a:r>
                    </a:p>
                    <a:p>
                      <a:pPr marL="0" indent="0" algn="just">
                        <a:lnSpc>
                          <a:spcPct val="115000"/>
                        </a:lnSpc>
                        <a:spcBef>
                          <a:spcPts val="300"/>
                        </a:spcBef>
                        <a:spcAft>
                          <a:spcPts val="300"/>
                        </a:spcAft>
                        <a:buFontTx/>
                        <a:buNone/>
                      </a:pPr>
                      <a:r>
                        <a:rPr lang="ru-RU" sz="1600" dirty="0">
                          <a:solidFill>
                            <a:srgbClr val="00B0F0"/>
                          </a:solidFill>
                          <a:effectLst/>
                        </a:rPr>
                        <a:t>-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endParaRPr lang="ru-RU" sz="1600" b="1" dirty="0">
                        <a:solidFill>
                          <a:srgbClr val="00B0F0"/>
                        </a:solidFill>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00159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bg2">
                    <a:lumMod val="25000"/>
                  </a:schemeClr>
                </a:solidFill>
                <a:effectLst/>
                <a:latin typeface="Calibri"/>
                <a:ea typeface="Calibri"/>
                <a:cs typeface="Times New Roman"/>
              </a:rPr>
              <a:t>Муниципальн</a:t>
            </a:r>
            <a:r>
              <a:rPr lang="ru-RU" sz="2000" b="1" dirty="0">
                <a:solidFill>
                  <a:schemeClr val="bg2">
                    <a:lumMod val="25000"/>
                  </a:schemeClr>
                </a:solidFill>
                <a:latin typeface="Calibri"/>
                <a:ea typeface="Calibri"/>
                <a:cs typeface="Times New Roman"/>
              </a:rPr>
              <a:t>ая программа «Муниципальное управление» 0900000000 </a:t>
            </a:r>
          </a:p>
        </p:txBody>
      </p:sp>
      <p:graphicFrame>
        <p:nvGraphicFramePr>
          <p:cNvPr id="4" name="Таблица 3"/>
          <p:cNvGraphicFramePr>
            <a:graphicFrameLocks noGrp="1"/>
          </p:cNvGraphicFramePr>
          <p:nvPr>
            <p:extLst>
              <p:ext uri="{D42A27DB-BD31-4B8C-83A1-F6EECF244321}">
                <p14:modId xmlns:p14="http://schemas.microsoft.com/office/powerpoint/2010/main" val="4289940950"/>
              </p:ext>
            </p:extLst>
          </p:nvPr>
        </p:nvGraphicFramePr>
        <p:xfrm>
          <a:off x="143509" y="1412776"/>
          <a:ext cx="8856984" cy="532859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328592">
                <a:tc>
                  <a:txBody>
                    <a:bodyPr/>
                    <a:lstStyle/>
                    <a:p>
                      <a:pPr algn="ctr">
                        <a:lnSpc>
                          <a:spcPct val="115000"/>
                        </a:lnSpc>
                        <a:spcBef>
                          <a:spcPts val="300"/>
                        </a:spcBef>
                        <a:spcAft>
                          <a:spcPts val="300"/>
                        </a:spcAft>
                      </a:pPr>
                      <a:r>
                        <a:rPr lang="ru-RU" sz="1400" dirty="0">
                          <a:solidFill>
                            <a:schemeClr val="bg2">
                              <a:lumMod val="25000"/>
                            </a:schemeClr>
                          </a:solidFill>
                          <a:effectLst/>
                        </a:rPr>
                        <a:t>Целевые показатели программы </a:t>
                      </a:r>
                    </a:p>
                    <a:p>
                      <a:pPr marL="0" indent="0" algn="just">
                        <a:lnSpc>
                          <a:spcPct val="115000"/>
                        </a:lnSpc>
                        <a:spcBef>
                          <a:spcPts val="300"/>
                        </a:spcBef>
                        <a:spcAft>
                          <a:spcPts val="300"/>
                        </a:spcAft>
                        <a:buFontTx/>
                        <a:buNone/>
                      </a:pPr>
                      <a:r>
                        <a:rPr lang="ru-RU" sz="1400" b="1" dirty="0">
                          <a:solidFill>
                            <a:schemeClr val="bg2">
                              <a:lumMod val="25000"/>
                            </a:schemeClr>
                          </a:solidFill>
                          <a:effectLst/>
                        </a:rPr>
                        <a:t>1) Внедрение системы показателей результативности служебной деятельности муниципальных служащих.</a:t>
                      </a:r>
                    </a:p>
                    <a:p>
                      <a:pPr marL="0" indent="0" algn="just">
                        <a:lnSpc>
                          <a:spcPct val="115000"/>
                        </a:lnSpc>
                        <a:spcBef>
                          <a:spcPts val="300"/>
                        </a:spcBef>
                        <a:spcAft>
                          <a:spcPts val="300"/>
                        </a:spcAft>
                        <a:buFontTx/>
                        <a:buNone/>
                      </a:pPr>
                      <a:r>
                        <a:rPr lang="ru-RU" sz="1400" b="1" dirty="0">
                          <a:solidFill>
                            <a:schemeClr val="bg2">
                              <a:lumMod val="25000"/>
                            </a:schemeClr>
                          </a:solidFill>
                          <a:effectLst/>
                        </a:rPr>
                        <a:t>2)Совершенствование порядка замещения вакантных должностей муниципальной службы на основе</a:t>
                      </a:r>
                    </a:p>
                    <a:p>
                      <a:pPr marL="0" indent="0" algn="just">
                        <a:lnSpc>
                          <a:spcPct val="115000"/>
                        </a:lnSpc>
                        <a:spcBef>
                          <a:spcPts val="300"/>
                        </a:spcBef>
                        <a:spcAft>
                          <a:spcPts val="300"/>
                        </a:spcAft>
                        <a:buFontTx/>
                        <a:buNone/>
                      </a:pPr>
                      <a:r>
                        <a:rPr lang="ru-RU" sz="1400" b="1" dirty="0">
                          <a:solidFill>
                            <a:schemeClr val="bg2">
                              <a:lumMod val="25000"/>
                            </a:schemeClr>
                          </a:solidFill>
                          <a:effectLst/>
                        </a:rPr>
                        <a:t>конкурса, обеспечивающего равный доступ граждан к муниципальной службе.</a:t>
                      </a:r>
                    </a:p>
                    <a:p>
                      <a:pPr marL="0" indent="0" algn="just">
                        <a:lnSpc>
                          <a:spcPct val="115000"/>
                        </a:lnSpc>
                        <a:spcBef>
                          <a:spcPts val="300"/>
                        </a:spcBef>
                        <a:spcAft>
                          <a:spcPts val="300"/>
                        </a:spcAft>
                        <a:buFontTx/>
                        <a:buNone/>
                      </a:pPr>
                      <a:r>
                        <a:rPr lang="ru-RU" sz="1400" b="1" dirty="0">
                          <a:solidFill>
                            <a:schemeClr val="bg2">
                              <a:lumMod val="25000"/>
                            </a:schemeClr>
                          </a:solidFill>
                          <a:effectLst/>
                        </a:rPr>
                        <a:t>3) Внедрение  и совершенствование механизмов формирования и использования кадрового резерва,</a:t>
                      </a:r>
                    </a:p>
                    <a:p>
                      <a:pPr marL="0" indent="0" algn="just">
                        <a:lnSpc>
                          <a:spcPct val="115000"/>
                        </a:lnSpc>
                        <a:spcBef>
                          <a:spcPts val="300"/>
                        </a:spcBef>
                        <a:spcAft>
                          <a:spcPts val="300"/>
                        </a:spcAft>
                        <a:buFontTx/>
                        <a:buNone/>
                      </a:pPr>
                      <a:r>
                        <a:rPr lang="ru-RU" sz="1400" b="1" dirty="0">
                          <a:solidFill>
                            <a:schemeClr val="bg2">
                              <a:lumMod val="25000"/>
                            </a:schemeClr>
                          </a:solidFill>
                          <a:effectLst/>
                        </a:rPr>
                        <a:t>аттестации муниципальных служащих.</a:t>
                      </a:r>
                    </a:p>
                    <a:p>
                      <a:pPr marL="0" indent="0" algn="just">
                        <a:lnSpc>
                          <a:spcPct val="115000"/>
                        </a:lnSpc>
                        <a:spcBef>
                          <a:spcPts val="300"/>
                        </a:spcBef>
                        <a:spcAft>
                          <a:spcPts val="300"/>
                        </a:spcAft>
                        <a:buFontTx/>
                        <a:buNone/>
                      </a:pPr>
                      <a:r>
                        <a:rPr lang="ru-RU" sz="1400" b="1" dirty="0">
                          <a:solidFill>
                            <a:schemeClr val="bg2">
                              <a:lumMod val="25000"/>
                            </a:schemeClr>
                          </a:solidFill>
                          <a:effectLst/>
                        </a:rPr>
                        <a:t>4) Повышение доверия населения к органам местного самоуправления.</a:t>
                      </a:r>
                    </a:p>
                    <a:p>
                      <a:pPr marL="0" indent="0" algn="just">
                        <a:lnSpc>
                          <a:spcPct val="115000"/>
                        </a:lnSpc>
                        <a:spcBef>
                          <a:spcPts val="300"/>
                        </a:spcBef>
                        <a:spcAft>
                          <a:spcPts val="300"/>
                        </a:spcAft>
                        <a:buFontTx/>
                        <a:buNone/>
                      </a:pPr>
                      <a:r>
                        <a:rPr lang="ru-RU" sz="1400" b="1" dirty="0">
                          <a:solidFill>
                            <a:schemeClr val="bg2">
                              <a:lumMod val="25000"/>
                            </a:schemeClr>
                          </a:solidFill>
                          <a:effectLst/>
                        </a:rPr>
                        <a:t>5) Повышение эффективности организации антикоррупционной деятельности в наиболее коррупционно опасных сферах деятельности.</a:t>
                      </a:r>
                    </a:p>
                    <a:p>
                      <a:pPr marL="0" indent="0" algn="just">
                        <a:lnSpc>
                          <a:spcPct val="115000"/>
                        </a:lnSpc>
                        <a:spcBef>
                          <a:spcPts val="300"/>
                        </a:spcBef>
                        <a:spcAft>
                          <a:spcPts val="300"/>
                        </a:spcAft>
                        <a:buFontTx/>
                        <a:buNone/>
                      </a:pPr>
                      <a:r>
                        <a:rPr lang="ru-RU" sz="1400" b="1" dirty="0">
                          <a:solidFill>
                            <a:schemeClr val="bg2">
                              <a:lumMod val="25000"/>
                            </a:schemeClr>
                          </a:solidFill>
                          <a:effectLst/>
                        </a:rPr>
                        <a:t>6) Повышение степени удовлетворённости жителей Киясовского района качеством и доступностью муниципальных услуг до 92% к 2026 году.</a:t>
                      </a:r>
                    </a:p>
                    <a:p>
                      <a:pPr marL="0" indent="0" algn="just">
                        <a:lnSpc>
                          <a:spcPct val="115000"/>
                        </a:lnSpc>
                        <a:spcBef>
                          <a:spcPts val="300"/>
                        </a:spcBef>
                        <a:spcAft>
                          <a:spcPts val="300"/>
                        </a:spcAft>
                        <a:buFontTx/>
                        <a:buNone/>
                      </a:pPr>
                      <a:r>
                        <a:rPr lang="ru-RU" sz="1400" b="1" dirty="0">
                          <a:solidFill>
                            <a:schemeClr val="bg2">
                              <a:lumMod val="25000"/>
                            </a:schemeClr>
                          </a:solidFill>
                          <a:effectLst/>
                        </a:rPr>
                        <a:t>7) Улучшение качества эксплуатации программно-аппаратных средств, надежности и бесперебойности их работы, надежности хранения и защиты информации, перевод документов в электронную форму, увеличение скорости обработки и поиска документов.</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091416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bg2">
                    <a:lumMod val="25000"/>
                  </a:schemeClr>
                </a:solidFill>
                <a:effectLst/>
                <a:latin typeface="Calibri"/>
                <a:ea typeface="Calibri"/>
                <a:cs typeface="Times New Roman"/>
              </a:rPr>
              <a:t>Муниципальн</a:t>
            </a:r>
            <a:r>
              <a:rPr lang="ru-RU" sz="2000" b="1" dirty="0">
                <a:solidFill>
                  <a:schemeClr val="bg2">
                    <a:lumMod val="25000"/>
                  </a:schemeClr>
                </a:solidFill>
                <a:latin typeface="Calibri"/>
                <a:ea typeface="Calibri"/>
                <a:cs typeface="Times New Roman"/>
              </a:rPr>
              <a:t>ая программа «Муниципальное управление» 0900000000 </a:t>
            </a:r>
          </a:p>
        </p:txBody>
      </p:sp>
      <p:graphicFrame>
        <p:nvGraphicFramePr>
          <p:cNvPr id="4" name="Таблица 3"/>
          <p:cNvGraphicFramePr>
            <a:graphicFrameLocks noGrp="1"/>
          </p:cNvGraphicFramePr>
          <p:nvPr>
            <p:extLst>
              <p:ext uri="{D42A27DB-BD31-4B8C-83A1-F6EECF244321}">
                <p14:modId xmlns:p14="http://schemas.microsoft.com/office/powerpoint/2010/main" val="3054490044"/>
              </p:ext>
            </p:extLst>
          </p:nvPr>
        </p:nvGraphicFramePr>
        <p:xfrm>
          <a:off x="143509" y="1412776"/>
          <a:ext cx="8856984" cy="5195018"/>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5018">
                <a:tc>
                  <a:txBody>
                    <a:bodyPr/>
                    <a:lstStyle/>
                    <a:p>
                      <a:pPr algn="ctr">
                        <a:lnSpc>
                          <a:spcPct val="115000"/>
                        </a:lnSpc>
                        <a:spcBef>
                          <a:spcPts val="300"/>
                        </a:spcBef>
                        <a:spcAft>
                          <a:spcPts val="300"/>
                        </a:spcAft>
                      </a:pPr>
                      <a:r>
                        <a:rPr lang="ru-RU" sz="1400" dirty="0">
                          <a:solidFill>
                            <a:schemeClr val="bg2">
                              <a:lumMod val="25000"/>
                            </a:schemeClr>
                          </a:solidFill>
                          <a:effectLst/>
                        </a:rPr>
                        <a:t>Целевые показатели программы </a:t>
                      </a:r>
                    </a:p>
                    <a:p>
                      <a:pPr algn="just">
                        <a:lnSpc>
                          <a:spcPct val="115000"/>
                        </a:lnSpc>
                        <a:spcBef>
                          <a:spcPts val="300"/>
                        </a:spcBef>
                        <a:spcAft>
                          <a:spcPts val="300"/>
                        </a:spcAft>
                      </a:pPr>
                      <a:r>
                        <a:rPr lang="ru-RU" sz="1400" dirty="0">
                          <a:solidFill>
                            <a:schemeClr val="bg2">
                              <a:lumMod val="25000"/>
                            </a:schemeClr>
                          </a:solidFill>
                          <a:effectLst/>
                        </a:rPr>
                        <a:t>8) Сбалансированность бюджета муниципального образования «Муниципальный округ Киясовский</a:t>
                      </a:r>
                    </a:p>
                    <a:p>
                      <a:pPr algn="just">
                        <a:lnSpc>
                          <a:spcPct val="115000"/>
                        </a:lnSpc>
                        <a:spcBef>
                          <a:spcPts val="300"/>
                        </a:spcBef>
                        <a:spcAft>
                          <a:spcPts val="300"/>
                        </a:spcAft>
                      </a:pPr>
                      <a:r>
                        <a:rPr lang="ru-RU" sz="1400" dirty="0">
                          <a:solidFill>
                            <a:schemeClr val="bg2">
                              <a:lumMod val="25000"/>
                            </a:schemeClr>
                          </a:solidFill>
                          <a:effectLst/>
                        </a:rPr>
                        <a:t>район Удмуртской Республики» в соответствии с требованиями Бюджетного кодекса Российской</a:t>
                      </a:r>
                    </a:p>
                    <a:p>
                      <a:pPr algn="just">
                        <a:lnSpc>
                          <a:spcPct val="115000"/>
                        </a:lnSpc>
                        <a:spcBef>
                          <a:spcPts val="300"/>
                        </a:spcBef>
                        <a:spcAft>
                          <a:spcPts val="300"/>
                        </a:spcAft>
                      </a:pPr>
                      <a:r>
                        <a:rPr lang="ru-RU" sz="1400" dirty="0">
                          <a:solidFill>
                            <a:schemeClr val="bg2">
                              <a:lumMod val="25000"/>
                            </a:schemeClr>
                          </a:solidFill>
                          <a:effectLst/>
                        </a:rPr>
                        <a:t>Федерации.</a:t>
                      </a:r>
                    </a:p>
                    <a:p>
                      <a:pPr algn="just">
                        <a:lnSpc>
                          <a:spcPct val="115000"/>
                        </a:lnSpc>
                        <a:spcBef>
                          <a:spcPts val="300"/>
                        </a:spcBef>
                        <a:spcAft>
                          <a:spcPts val="300"/>
                        </a:spcAft>
                      </a:pPr>
                      <a:r>
                        <a:rPr lang="ru-RU" sz="1400" dirty="0">
                          <a:solidFill>
                            <a:schemeClr val="bg2">
                              <a:lumMod val="25000"/>
                            </a:schemeClr>
                          </a:solidFill>
                          <a:effectLst/>
                        </a:rPr>
                        <a:t>9) Увеличение объема налоговых и неналоговых доходов консолидированного бюджета муниципального образования «Муниципальный округ Муниципальный округ Киясовский район Удмуртской Республики Удмуртской Республики до 141737,0 </a:t>
                      </a:r>
                      <a:r>
                        <a:rPr lang="ru-RU" sz="1400" dirty="0" err="1">
                          <a:solidFill>
                            <a:schemeClr val="bg2">
                              <a:lumMod val="25000"/>
                            </a:schemeClr>
                          </a:solidFill>
                          <a:effectLst/>
                        </a:rPr>
                        <a:t>тыс.рублей</a:t>
                      </a:r>
                      <a:r>
                        <a:rPr lang="ru-RU" sz="1400" dirty="0">
                          <a:solidFill>
                            <a:schemeClr val="bg2">
                              <a:lumMod val="25000"/>
                            </a:schemeClr>
                          </a:solidFill>
                          <a:effectLst/>
                        </a:rPr>
                        <a:t> в 2028 году;</a:t>
                      </a:r>
                    </a:p>
                    <a:p>
                      <a:pPr algn="just">
                        <a:lnSpc>
                          <a:spcPct val="115000"/>
                        </a:lnSpc>
                        <a:spcBef>
                          <a:spcPts val="300"/>
                        </a:spcBef>
                        <a:spcAft>
                          <a:spcPts val="300"/>
                        </a:spcAft>
                      </a:pPr>
                      <a:r>
                        <a:rPr lang="ru-RU" sz="1400" dirty="0">
                          <a:solidFill>
                            <a:schemeClr val="bg2">
                              <a:lumMod val="25000"/>
                            </a:schemeClr>
                          </a:solidFill>
                          <a:effectLst/>
                        </a:rPr>
                        <a:t>10) Проведение консервативной долговой политики;</a:t>
                      </a:r>
                    </a:p>
                    <a:p>
                      <a:pPr algn="just">
                        <a:lnSpc>
                          <a:spcPct val="115000"/>
                        </a:lnSpc>
                        <a:spcBef>
                          <a:spcPts val="300"/>
                        </a:spcBef>
                        <a:spcAft>
                          <a:spcPts val="300"/>
                        </a:spcAft>
                      </a:pPr>
                      <a:r>
                        <a:rPr lang="ru-RU" sz="1400" dirty="0">
                          <a:solidFill>
                            <a:schemeClr val="bg2">
                              <a:lumMod val="25000"/>
                            </a:schemeClr>
                          </a:solidFill>
                          <a:effectLst/>
                        </a:rPr>
                        <a:t>11) Создание условий для повышения эффективности управления муниципальными финансами в Киясовском районе для выполнения муниципальных функций и для повышения эффективности расходов бюджета муниципального образования «Муниципальный округ Киясовский район Удмуртской Республики»;</a:t>
                      </a:r>
                    </a:p>
                    <a:p>
                      <a:pPr algn="just">
                        <a:lnSpc>
                          <a:spcPct val="115000"/>
                        </a:lnSpc>
                        <a:spcBef>
                          <a:spcPts val="300"/>
                        </a:spcBef>
                        <a:spcAft>
                          <a:spcPts val="300"/>
                        </a:spcAft>
                      </a:pPr>
                      <a:r>
                        <a:rPr lang="ru-RU" sz="1400" dirty="0">
                          <a:solidFill>
                            <a:schemeClr val="bg2">
                              <a:lumMod val="25000"/>
                            </a:schemeClr>
                          </a:solidFill>
                          <a:effectLst/>
                        </a:rPr>
                        <a:t>12) Внедрение в практику муниципального управления долгосрочного бюджетного планирования, контроля и последующей оценки эффективности использования бюджетных средств;</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542547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bg2">
                    <a:lumMod val="25000"/>
                  </a:schemeClr>
                </a:solidFill>
                <a:effectLst/>
                <a:latin typeface="Calibri"/>
                <a:ea typeface="Calibri"/>
                <a:cs typeface="Times New Roman"/>
              </a:rPr>
              <a:t>Муниципальн</a:t>
            </a:r>
            <a:r>
              <a:rPr lang="ru-RU" sz="2000" b="1" dirty="0">
                <a:solidFill>
                  <a:schemeClr val="bg2">
                    <a:lumMod val="25000"/>
                  </a:schemeClr>
                </a:solidFill>
                <a:latin typeface="Calibri"/>
                <a:ea typeface="Calibri"/>
                <a:cs typeface="Times New Roman"/>
              </a:rPr>
              <a:t>ая программа «Муниципальное управление» 0900000000 </a:t>
            </a:r>
          </a:p>
        </p:txBody>
      </p:sp>
      <p:graphicFrame>
        <p:nvGraphicFramePr>
          <p:cNvPr id="4" name="Таблица 3"/>
          <p:cNvGraphicFramePr>
            <a:graphicFrameLocks noGrp="1"/>
          </p:cNvGraphicFramePr>
          <p:nvPr>
            <p:extLst>
              <p:ext uri="{D42A27DB-BD31-4B8C-83A1-F6EECF244321}">
                <p14:modId xmlns:p14="http://schemas.microsoft.com/office/powerpoint/2010/main" val="4228822814"/>
              </p:ext>
            </p:extLst>
          </p:nvPr>
        </p:nvGraphicFramePr>
        <p:xfrm>
          <a:off x="143509" y="1412776"/>
          <a:ext cx="8856984" cy="532859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328592">
                <a:tc>
                  <a:txBody>
                    <a:bodyPr/>
                    <a:lstStyle/>
                    <a:p>
                      <a:pPr algn="ctr">
                        <a:lnSpc>
                          <a:spcPct val="115000"/>
                        </a:lnSpc>
                        <a:spcBef>
                          <a:spcPts val="300"/>
                        </a:spcBef>
                        <a:spcAft>
                          <a:spcPts val="300"/>
                        </a:spcAft>
                      </a:pPr>
                      <a:r>
                        <a:rPr lang="ru-RU" sz="1400" dirty="0">
                          <a:solidFill>
                            <a:schemeClr val="bg2">
                              <a:lumMod val="25000"/>
                            </a:schemeClr>
                          </a:solidFill>
                          <a:effectLst/>
                        </a:rPr>
                        <a:t>Целевые показатели программы </a:t>
                      </a:r>
                    </a:p>
                    <a:p>
                      <a:pPr algn="just">
                        <a:lnSpc>
                          <a:spcPct val="115000"/>
                        </a:lnSpc>
                        <a:spcBef>
                          <a:spcPts val="300"/>
                        </a:spcBef>
                        <a:spcAft>
                          <a:spcPts val="300"/>
                        </a:spcAft>
                      </a:pPr>
                      <a:r>
                        <a:rPr lang="ru-RU" sz="1400" dirty="0">
                          <a:solidFill>
                            <a:schemeClr val="bg2">
                              <a:lumMod val="25000"/>
                            </a:schemeClr>
                          </a:solidFill>
                          <a:effectLst/>
                        </a:rPr>
                        <a:t>13) Переход к составлению и исполнению бюджета муниципального образования «Муниципальный округ Киясовский район Удмуртской Республики» на основе программно-целевых принципов планирования;</a:t>
                      </a:r>
                    </a:p>
                    <a:p>
                      <a:pPr algn="just">
                        <a:lnSpc>
                          <a:spcPct val="115000"/>
                        </a:lnSpc>
                        <a:spcBef>
                          <a:spcPts val="300"/>
                        </a:spcBef>
                        <a:spcAft>
                          <a:spcPts val="300"/>
                        </a:spcAft>
                      </a:pPr>
                      <a:r>
                        <a:rPr lang="ru-RU" sz="1400" dirty="0">
                          <a:solidFill>
                            <a:schemeClr val="bg2">
                              <a:lumMod val="25000"/>
                            </a:schemeClr>
                          </a:solidFill>
                          <a:effectLst/>
                        </a:rPr>
                        <a:t>14) Совершенствование системы внутреннего финансового контроля, ее переориентация на оценку и аудит эффективности бюджетных расходов;</a:t>
                      </a:r>
                    </a:p>
                    <a:p>
                      <a:pPr algn="just">
                        <a:lnSpc>
                          <a:spcPct val="115000"/>
                        </a:lnSpc>
                        <a:spcBef>
                          <a:spcPts val="300"/>
                        </a:spcBef>
                        <a:spcAft>
                          <a:spcPts val="300"/>
                        </a:spcAft>
                      </a:pPr>
                      <a:r>
                        <a:rPr lang="ru-RU" sz="1400" dirty="0">
                          <a:solidFill>
                            <a:schemeClr val="bg2">
                              <a:lumMod val="25000"/>
                            </a:schemeClr>
                          </a:solidFill>
                          <a:effectLst/>
                        </a:rPr>
                        <a:t>15) Внедрение информационной системы планирования бюджета муниципального образования «Муниципальный округ Киясовский район Удмуртской Республики» на основе программно-целевых принципов.</a:t>
                      </a:r>
                    </a:p>
                    <a:p>
                      <a:pPr algn="just">
                        <a:lnSpc>
                          <a:spcPct val="115000"/>
                        </a:lnSpc>
                        <a:spcBef>
                          <a:spcPts val="300"/>
                        </a:spcBef>
                        <a:spcAft>
                          <a:spcPts val="300"/>
                        </a:spcAft>
                      </a:pPr>
                      <a:r>
                        <a:rPr lang="ru-RU" sz="1400" dirty="0">
                          <a:solidFill>
                            <a:schemeClr val="bg2">
                              <a:lumMod val="25000"/>
                            </a:schemeClr>
                          </a:solidFill>
                          <a:effectLst/>
                        </a:rPr>
                        <a:t>16) Достижение бюджетной эффективности, выражающейся в получении дополнительных доходов от использования имеющихся резервов и сокращения расходов на реализацию неэффективных и нерезультативных мероприятий за счет: </a:t>
                      </a:r>
                    </a:p>
                    <a:p>
                      <a:pPr algn="just">
                        <a:lnSpc>
                          <a:spcPct val="115000"/>
                        </a:lnSpc>
                        <a:spcBef>
                          <a:spcPts val="300"/>
                        </a:spcBef>
                        <a:spcAft>
                          <a:spcPts val="300"/>
                        </a:spcAft>
                      </a:pPr>
                      <a:r>
                        <a:rPr lang="ru-RU" sz="1400" dirty="0">
                          <a:solidFill>
                            <a:schemeClr val="bg2">
                              <a:lumMod val="25000"/>
                            </a:schemeClr>
                          </a:solidFill>
                          <a:effectLst/>
                        </a:rPr>
                        <a:t>-полномасштабного внедрения программно-целевых принципов управления в организацию деятельности исполнительных органов местного самоуправления;</a:t>
                      </a:r>
                    </a:p>
                    <a:p>
                      <a:pPr algn="just">
                        <a:lnSpc>
                          <a:spcPct val="115000"/>
                        </a:lnSpc>
                        <a:spcBef>
                          <a:spcPts val="300"/>
                        </a:spcBef>
                        <a:spcAft>
                          <a:spcPts val="300"/>
                        </a:spcAft>
                      </a:pPr>
                      <a:r>
                        <a:rPr lang="ru-RU" sz="1400" dirty="0">
                          <a:solidFill>
                            <a:schemeClr val="bg2">
                              <a:lumMod val="25000"/>
                            </a:schemeClr>
                          </a:solidFill>
                          <a:effectLst/>
                        </a:rPr>
                        <a:t> -учета и оценки всех инструментов муниципального регулирования, используемых для достижения поставленных целей и задач;</a:t>
                      </a:r>
                    </a:p>
                    <a:p>
                      <a:pPr algn="just">
                        <a:lnSpc>
                          <a:spcPct val="115000"/>
                        </a:lnSpc>
                        <a:spcBef>
                          <a:spcPts val="300"/>
                        </a:spcBef>
                        <a:spcAft>
                          <a:spcPts val="300"/>
                        </a:spcAft>
                      </a:pPr>
                      <a:r>
                        <a:rPr lang="ru-RU" sz="1400" dirty="0">
                          <a:solidFill>
                            <a:schemeClr val="bg2">
                              <a:lumMod val="25000"/>
                            </a:schemeClr>
                          </a:solidFill>
                          <a:effectLst/>
                        </a:rPr>
                        <a:t>-внедрения систем мотивации для руководителей и специалистов органов местного самоуправления на достижение результатов.</a:t>
                      </a:r>
                    </a:p>
                    <a:p>
                      <a:pPr algn="ctr">
                        <a:lnSpc>
                          <a:spcPct val="115000"/>
                        </a:lnSpc>
                        <a:spcBef>
                          <a:spcPts val="300"/>
                        </a:spcBef>
                        <a:spcAft>
                          <a:spcPts val="300"/>
                        </a:spcAft>
                      </a:pPr>
                      <a:endParaRPr lang="ru-RU" sz="1400" dirty="0">
                        <a:solidFill>
                          <a:schemeClr val="bg2">
                            <a:lumMod val="25000"/>
                          </a:schemeClr>
                        </a:solidFill>
                        <a:effectLst/>
                      </a:endParaRP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074013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bg2">
                    <a:lumMod val="25000"/>
                  </a:schemeClr>
                </a:solidFill>
                <a:effectLst/>
                <a:latin typeface="Calibri"/>
                <a:ea typeface="Calibri"/>
                <a:cs typeface="Times New Roman"/>
              </a:rPr>
              <a:t>Муниципальн</a:t>
            </a:r>
            <a:r>
              <a:rPr lang="ru-RU" sz="2000" b="1" dirty="0">
                <a:solidFill>
                  <a:schemeClr val="bg2">
                    <a:lumMod val="25000"/>
                  </a:schemeClr>
                </a:solidFill>
                <a:latin typeface="Calibri"/>
                <a:ea typeface="Calibri"/>
                <a:cs typeface="Times New Roman"/>
              </a:rPr>
              <a:t>ая программа «Муниципальное управление» 0900000000 </a:t>
            </a:r>
          </a:p>
        </p:txBody>
      </p:sp>
      <p:graphicFrame>
        <p:nvGraphicFramePr>
          <p:cNvPr id="4" name="Таблица 3"/>
          <p:cNvGraphicFramePr>
            <a:graphicFrameLocks noGrp="1"/>
          </p:cNvGraphicFramePr>
          <p:nvPr>
            <p:extLst>
              <p:ext uri="{D42A27DB-BD31-4B8C-83A1-F6EECF244321}">
                <p14:modId xmlns:p14="http://schemas.microsoft.com/office/powerpoint/2010/main" val="1043053108"/>
              </p:ext>
            </p:extLst>
          </p:nvPr>
        </p:nvGraphicFramePr>
        <p:xfrm>
          <a:off x="143509" y="1412776"/>
          <a:ext cx="8856984" cy="5309378"/>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309378">
                <a:tc>
                  <a:txBody>
                    <a:bodyPr/>
                    <a:lstStyle/>
                    <a:p>
                      <a:pPr algn="ctr">
                        <a:lnSpc>
                          <a:spcPct val="115000"/>
                        </a:lnSpc>
                        <a:spcBef>
                          <a:spcPts val="300"/>
                        </a:spcBef>
                        <a:spcAft>
                          <a:spcPts val="300"/>
                        </a:spcAft>
                      </a:pPr>
                      <a:r>
                        <a:rPr lang="ru-RU" sz="1400" dirty="0">
                          <a:solidFill>
                            <a:schemeClr val="bg2">
                              <a:lumMod val="25000"/>
                            </a:schemeClr>
                          </a:solidFill>
                          <a:effectLst/>
                        </a:rPr>
                        <a:t>Целевые показатели программы </a:t>
                      </a:r>
                    </a:p>
                    <a:p>
                      <a:pPr algn="just">
                        <a:lnSpc>
                          <a:spcPct val="115000"/>
                        </a:lnSpc>
                        <a:spcBef>
                          <a:spcPts val="300"/>
                        </a:spcBef>
                        <a:spcAft>
                          <a:spcPts val="300"/>
                        </a:spcAft>
                      </a:pPr>
                      <a:r>
                        <a:rPr lang="ru-RU" sz="1100" dirty="0">
                          <a:solidFill>
                            <a:schemeClr val="bg2">
                              <a:lumMod val="25000"/>
                            </a:schemeClr>
                          </a:solidFill>
                          <a:effectLst/>
                        </a:rPr>
                        <a:t>17) Повышение эффективности, доступности и открытости информации об использовании имущества муниципального образования «Муниципальный округ Киясовский район Удмуртской Республики» и земельных участков на территории муниципального образования «Муниципальный округ Киясовский район Удмуртской Республики», обеспечение их сохранности и целевого использования;</a:t>
                      </a:r>
                    </a:p>
                    <a:p>
                      <a:pPr algn="just">
                        <a:lnSpc>
                          <a:spcPct val="115000"/>
                        </a:lnSpc>
                        <a:spcBef>
                          <a:spcPts val="300"/>
                        </a:spcBef>
                        <a:spcAft>
                          <a:spcPts val="300"/>
                        </a:spcAft>
                      </a:pPr>
                      <a:r>
                        <a:rPr lang="ru-RU" sz="1100" dirty="0">
                          <a:solidFill>
                            <a:schemeClr val="bg2">
                              <a:lumMod val="25000"/>
                            </a:schemeClr>
                          </a:solidFill>
                          <a:effectLst/>
                        </a:rPr>
                        <a:t>18) Создание оптимальной структуры и состава собственности муниципального образования «Муниципальный округ Киясовский район Удмуртской Республики», отвечающих полномочиям органов местного самоуправления;</a:t>
                      </a:r>
                    </a:p>
                    <a:p>
                      <a:pPr algn="just">
                        <a:lnSpc>
                          <a:spcPct val="115000"/>
                        </a:lnSpc>
                        <a:spcBef>
                          <a:spcPts val="300"/>
                        </a:spcBef>
                        <a:spcAft>
                          <a:spcPts val="300"/>
                        </a:spcAft>
                      </a:pPr>
                      <a:r>
                        <a:rPr lang="ru-RU" sz="1100" dirty="0">
                          <a:solidFill>
                            <a:schemeClr val="bg2">
                              <a:lumMod val="25000"/>
                            </a:schemeClr>
                          </a:solidFill>
                          <a:effectLst/>
                        </a:rPr>
                        <a:t>19) Выполнение годового планового задания по поступлениям денежных средств в бюджет муниципального образования «Муниципальный округ Киясовский район Удмуртской Республики» от использования и распоряжения муниципальным имуществом и земельными ресурсами на территории муниципального образования «Муниципальный округ Киясовский район Удмуртской Республики»;</a:t>
                      </a:r>
                    </a:p>
                    <a:p>
                      <a:pPr algn="just">
                        <a:lnSpc>
                          <a:spcPct val="115000"/>
                        </a:lnSpc>
                        <a:spcBef>
                          <a:spcPts val="300"/>
                        </a:spcBef>
                        <a:spcAft>
                          <a:spcPts val="300"/>
                        </a:spcAft>
                      </a:pPr>
                      <a:r>
                        <a:rPr lang="ru-RU" sz="1100" dirty="0">
                          <a:solidFill>
                            <a:schemeClr val="bg2">
                              <a:lumMod val="25000"/>
                            </a:schemeClr>
                          </a:solidFill>
                          <a:effectLst/>
                        </a:rPr>
                        <a:t>20) Повышение доступности и качества предоставления муниципальных услуг в области управления муниципальной собственностью;</a:t>
                      </a:r>
                    </a:p>
                    <a:p>
                      <a:pPr algn="just">
                        <a:lnSpc>
                          <a:spcPct val="115000"/>
                        </a:lnSpc>
                        <a:spcBef>
                          <a:spcPts val="300"/>
                        </a:spcBef>
                        <a:spcAft>
                          <a:spcPts val="300"/>
                        </a:spcAft>
                      </a:pPr>
                      <a:r>
                        <a:rPr lang="ru-RU" sz="1100" dirty="0">
                          <a:solidFill>
                            <a:schemeClr val="bg2">
                              <a:lumMod val="25000"/>
                            </a:schemeClr>
                          </a:solidFill>
                          <a:effectLst/>
                        </a:rPr>
                        <a:t>21) Повышение уровня безопасности документов Архивного фонда Удмуртской Республики за счет создания современной материально-технической базы архивного отдела, включение 100% архивных дел, хранящихся в архивном отделе, в автоматизированную систему централизованного государственного учета;</a:t>
                      </a:r>
                    </a:p>
                    <a:p>
                      <a:pPr algn="just">
                        <a:lnSpc>
                          <a:spcPct val="115000"/>
                        </a:lnSpc>
                        <a:spcBef>
                          <a:spcPts val="300"/>
                        </a:spcBef>
                        <a:spcAft>
                          <a:spcPts val="300"/>
                        </a:spcAft>
                      </a:pPr>
                      <a:r>
                        <a:rPr lang="ru-RU" sz="1100" dirty="0">
                          <a:solidFill>
                            <a:schemeClr val="bg2">
                              <a:lumMod val="25000"/>
                            </a:schemeClr>
                          </a:solidFill>
                          <a:effectLst/>
                        </a:rPr>
                        <a:t>22) Пополнение Архивного фонда Удмуртской Республики документами, востребованными в исторической перспективе; </a:t>
                      </a:r>
                    </a:p>
                    <a:p>
                      <a:pPr algn="just">
                        <a:lnSpc>
                          <a:spcPct val="115000"/>
                        </a:lnSpc>
                        <a:spcBef>
                          <a:spcPts val="300"/>
                        </a:spcBef>
                        <a:spcAft>
                          <a:spcPts val="300"/>
                        </a:spcAft>
                      </a:pPr>
                      <a:r>
                        <a:rPr lang="ru-RU" sz="1100" dirty="0">
                          <a:solidFill>
                            <a:schemeClr val="bg2">
                              <a:lumMod val="25000"/>
                            </a:schemeClr>
                          </a:solidFill>
                          <a:effectLst/>
                        </a:rPr>
                        <a:t>23) Увеличение показателя доли государственных услуг по государственной регистрации актов гражданского состояния, предоставленных на основании заявлений и документов, поданных в электронной форме через федеральную государственную информационную систему «Единый портал государственных и муниципальных услуг (функций)», государственную информационную систему Удмуртской Республики «Портал государственных и муниципальных услуг (функций)» и официальный сайт органа, предоставляющего государственную услугу.</a:t>
                      </a:r>
                    </a:p>
                    <a:p>
                      <a:pPr algn="just">
                        <a:lnSpc>
                          <a:spcPct val="115000"/>
                        </a:lnSpc>
                        <a:spcBef>
                          <a:spcPts val="300"/>
                        </a:spcBef>
                        <a:spcAft>
                          <a:spcPts val="300"/>
                        </a:spcAft>
                      </a:pPr>
                      <a:r>
                        <a:rPr lang="ru-RU" sz="1100" dirty="0">
                          <a:solidFill>
                            <a:schemeClr val="bg2">
                              <a:lumMod val="25000"/>
                            </a:schemeClr>
                          </a:solidFill>
                          <a:effectLst/>
                        </a:rPr>
                        <a:t>24) Ведение качественного бухгалтерского учета и своевременное и качественное предоставление отчетности муниципальных учреждений.</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38033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bg2">
                    <a:lumMod val="25000"/>
                  </a:schemeClr>
                </a:solidFill>
                <a:effectLst/>
                <a:latin typeface="Calibri"/>
                <a:ea typeface="Calibri"/>
                <a:cs typeface="Times New Roman"/>
              </a:rPr>
              <a:t>Муниципальн</a:t>
            </a:r>
            <a:r>
              <a:rPr lang="ru-RU" sz="2000" b="1" dirty="0">
                <a:solidFill>
                  <a:schemeClr val="bg2">
                    <a:lumMod val="25000"/>
                  </a:schemeClr>
                </a:solidFill>
                <a:latin typeface="Calibri"/>
                <a:ea typeface="Calibri"/>
                <a:cs typeface="Times New Roman"/>
              </a:rPr>
              <a:t>ая программа «Муниципальное управление» 0900000000 </a:t>
            </a:r>
          </a:p>
        </p:txBody>
      </p:sp>
      <p:graphicFrame>
        <p:nvGraphicFramePr>
          <p:cNvPr id="4" name="Таблица 3"/>
          <p:cNvGraphicFramePr>
            <a:graphicFrameLocks noGrp="1"/>
          </p:cNvGraphicFramePr>
          <p:nvPr>
            <p:extLst>
              <p:ext uri="{D42A27DB-BD31-4B8C-83A1-F6EECF244321}">
                <p14:modId xmlns:p14="http://schemas.microsoft.com/office/powerpoint/2010/main" val="3752337610"/>
              </p:ext>
            </p:extLst>
          </p:nvPr>
        </p:nvGraphicFramePr>
        <p:xfrm>
          <a:off x="143509" y="1412776"/>
          <a:ext cx="8856984" cy="5328592"/>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328592">
                <a:tc>
                  <a:txBody>
                    <a:bodyPr/>
                    <a:lstStyle/>
                    <a:p>
                      <a:pPr algn="ctr">
                        <a:lnSpc>
                          <a:spcPct val="115000"/>
                        </a:lnSpc>
                        <a:spcBef>
                          <a:spcPts val="300"/>
                        </a:spcBef>
                        <a:spcAft>
                          <a:spcPts val="300"/>
                        </a:spcAft>
                      </a:pPr>
                      <a:r>
                        <a:rPr lang="ru-RU" sz="1400" dirty="0">
                          <a:solidFill>
                            <a:schemeClr val="bg2">
                              <a:lumMod val="25000"/>
                            </a:schemeClr>
                          </a:solidFill>
                          <a:effectLst/>
                        </a:rPr>
                        <a:t>Задачи программы </a:t>
                      </a:r>
                    </a:p>
                    <a:p>
                      <a:pPr marL="0" indent="0" algn="just">
                        <a:lnSpc>
                          <a:spcPct val="115000"/>
                        </a:lnSpc>
                        <a:spcBef>
                          <a:spcPts val="300"/>
                        </a:spcBef>
                        <a:spcAft>
                          <a:spcPts val="300"/>
                        </a:spcAft>
                        <a:buFontTx/>
                        <a:buNone/>
                      </a:pPr>
                      <a:r>
                        <a:rPr lang="ru-RU" sz="1400" dirty="0">
                          <a:solidFill>
                            <a:schemeClr val="bg2">
                              <a:lumMod val="25000"/>
                            </a:schemeClr>
                          </a:solidFill>
                          <a:effectLst/>
                        </a:rPr>
                        <a:t>- </a:t>
                      </a:r>
                      <a:r>
                        <a:rPr lang="ru-RU" sz="1400" dirty="0">
                          <a:solidFill>
                            <a:schemeClr val="tx2">
                              <a:lumMod val="75000"/>
                            </a:schemeClr>
                          </a:solidFill>
                          <a:effectLst/>
                        </a:rPr>
                        <a:t>Совершенствование муниципального управления  в МО «Муниципальный округ </a:t>
                      </a:r>
                      <a:r>
                        <a:rPr lang="ru-RU" sz="1400" dirty="0" err="1">
                          <a:solidFill>
                            <a:schemeClr val="tx2">
                              <a:lumMod val="75000"/>
                            </a:schemeClr>
                          </a:solidFill>
                          <a:effectLst/>
                        </a:rPr>
                        <a:t>Киясовский</a:t>
                      </a:r>
                      <a:r>
                        <a:rPr lang="ru-RU" sz="1400" dirty="0">
                          <a:solidFill>
                            <a:schemeClr val="tx2">
                              <a:lumMod val="75000"/>
                            </a:schemeClr>
                          </a:solidFill>
                          <a:effectLst/>
                        </a:rPr>
                        <a:t> район Удмуртской</a:t>
                      </a:r>
                      <a:r>
                        <a:rPr lang="ru-RU" sz="1400" baseline="0" dirty="0">
                          <a:solidFill>
                            <a:schemeClr val="tx2">
                              <a:lumMod val="75000"/>
                            </a:schemeClr>
                          </a:solidFill>
                          <a:effectLst/>
                        </a:rPr>
                        <a:t> Республики</a:t>
                      </a:r>
                      <a:r>
                        <a:rPr lang="ru-RU" sz="1400" dirty="0">
                          <a:solidFill>
                            <a:schemeClr val="tx2">
                              <a:lumMod val="75000"/>
                            </a:schemeClr>
                          </a:solidFill>
                          <a:effectLst/>
                        </a:rPr>
                        <a:t>»;</a:t>
                      </a:r>
                    </a:p>
                    <a:p>
                      <a:pPr marL="0" indent="0" algn="just">
                        <a:lnSpc>
                          <a:spcPct val="115000"/>
                        </a:lnSpc>
                        <a:spcBef>
                          <a:spcPts val="300"/>
                        </a:spcBef>
                        <a:spcAft>
                          <a:spcPts val="300"/>
                        </a:spcAft>
                        <a:buFontTx/>
                        <a:buNone/>
                      </a:pPr>
                      <a:r>
                        <a:rPr lang="ru-RU" sz="1400" dirty="0">
                          <a:solidFill>
                            <a:schemeClr val="bg2">
                              <a:lumMod val="25000"/>
                            </a:schemeClr>
                          </a:solidFill>
                          <a:effectLst/>
                        </a:rPr>
                        <a:t> - Обеспечение исполнения расходных обязательств при сохранении долгосрочной сбалансированности и устойчивости бюджета муниципального образования «</a:t>
                      </a:r>
                      <a:r>
                        <a:rPr lang="ru-RU" sz="1400" dirty="0">
                          <a:solidFill>
                            <a:schemeClr val="tx2">
                              <a:lumMod val="75000"/>
                            </a:schemeClr>
                          </a:solidFill>
                          <a:effectLst/>
                        </a:rPr>
                        <a:t>, повышение качества управления муниципальными финансами;</a:t>
                      </a:r>
                    </a:p>
                    <a:p>
                      <a:pPr marL="0" indent="0" algn="just">
                        <a:lnSpc>
                          <a:spcPct val="115000"/>
                        </a:lnSpc>
                        <a:spcBef>
                          <a:spcPts val="300"/>
                        </a:spcBef>
                        <a:spcAft>
                          <a:spcPts val="300"/>
                        </a:spcAft>
                        <a:buFontTx/>
                        <a:buNone/>
                      </a:pPr>
                      <a:r>
                        <a:rPr lang="ru-RU" sz="1400" dirty="0">
                          <a:solidFill>
                            <a:schemeClr val="bg2">
                              <a:lumMod val="25000"/>
                            </a:schemeClr>
                          </a:solidFill>
                          <a:effectLst/>
                        </a:rPr>
                        <a:t>-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 а также оптимизация состава муниципальной собственности и увеличение поступлений в бюджет муниципального </a:t>
                      </a:r>
                      <a:r>
                        <a:rPr lang="ru-RU" sz="1400" dirty="0">
                          <a:solidFill>
                            <a:schemeClr val="tx2">
                              <a:lumMod val="75000"/>
                            </a:schemeClr>
                          </a:solidFill>
                          <a:effectLst/>
                        </a:rPr>
                        <a:t>образования «Муниципальный округ </a:t>
                      </a:r>
                      <a:r>
                        <a:rPr lang="ru-RU" sz="1400" dirty="0" err="1">
                          <a:solidFill>
                            <a:schemeClr val="tx2">
                              <a:lumMod val="75000"/>
                            </a:schemeClr>
                          </a:solidFill>
                          <a:effectLst/>
                        </a:rPr>
                        <a:t>Киясовский</a:t>
                      </a:r>
                      <a:r>
                        <a:rPr lang="ru-RU" sz="1400" dirty="0">
                          <a:solidFill>
                            <a:schemeClr val="tx2">
                              <a:lumMod val="75000"/>
                            </a:schemeClr>
                          </a:solidFill>
                          <a:effectLst/>
                        </a:rPr>
                        <a:t> район Удмуртской</a:t>
                      </a:r>
                      <a:r>
                        <a:rPr lang="ru-RU" sz="1400" baseline="0" dirty="0">
                          <a:solidFill>
                            <a:schemeClr val="tx2">
                              <a:lumMod val="75000"/>
                            </a:schemeClr>
                          </a:solidFill>
                          <a:effectLst/>
                        </a:rPr>
                        <a:t> Республики</a:t>
                      </a:r>
                      <a:r>
                        <a:rPr lang="ru-RU" sz="1400" dirty="0">
                          <a:solidFill>
                            <a:schemeClr val="tx2">
                              <a:lumMod val="75000"/>
                            </a:schemeClr>
                          </a:solidFill>
                          <a:effectLst/>
                        </a:rPr>
                        <a:t>» от использования  </a:t>
                      </a:r>
                      <a:r>
                        <a:rPr lang="ru-RU" sz="1400" dirty="0">
                          <a:solidFill>
                            <a:schemeClr val="bg2">
                              <a:lumMod val="25000"/>
                            </a:schemeClr>
                          </a:solidFill>
                          <a:effectLst/>
                        </a:rPr>
                        <a:t>муниципального имущества и земельных ресурсов;</a:t>
                      </a:r>
                    </a:p>
                    <a:p>
                      <a:pPr marL="0" indent="0" algn="just">
                        <a:lnSpc>
                          <a:spcPct val="115000"/>
                        </a:lnSpc>
                        <a:spcBef>
                          <a:spcPts val="300"/>
                        </a:spcBef>
                        <a:spcAft>
                          <a:spcPts val="300"/>
                        </a:spcAft>
                        <a:buFontTx/>
                        <a:buNone/>
                      </a:pPr>
                      <a:r>
                        <a:rPr lang="ru-RU" sz="1400" dirty="0">
                          <a:solidFill>
                            <a:schemeClr val="bg2">
                              <a:lumMod val="25000"/>
                            </a:schemeClr>
                          </a:solidFill>
                          <a:effectLst/>
                        </a:rPr>
                        <a:t>- Обеспечение хранения, комплектования, учета и использования документов Архивного фонда Удмуртской Республики и других архивных документов  в интересах граждан, общества и государства;</a:t>
                      </a:r>
                    </a:p>
                    <a:p>
                      <a:pPr marL="0" indent="0" algn="just">
                        <a:lnSpc>
                          <a:spcPct val="115000"/>
                        </a:lnSpc>
                        <a:spcBef>
                          <a:spcPts val="300"/>
                        </a:spcBef>
                        <a:spcAft>
                          <a:spcPts val="300"/>
                        </a:spcAft>
                        <a:buFontTx/>
                        <a:buNone/>
                      </a:pPr>
                      <a:r>
                        <a:rPr lang="ru-RU" sz="1400" dirty="0">
                          <a:solidFill>
                            <a:schemeClr val="bg2">
                              <a:lumMod val="25000"/>
                            </a:schemeClr>
                          </a:solidFill>
                          <a:effectLst/>
                        </a:rPr>
                        <a:t> - Обеспечение государственной регистрации актов гражданского состояния на территории  района;</a:t>
                      </a:r>
                    </a:p>
                    <a:p>
                      <a:pPr marL="0" indent="0" algn="just">
                        <a:lnSpc>
                          <a:spcPct val="115000"/>
                        </a:lnSpc>
                        <a:spcBef>
                          <a:spcPts val="300"/>
                        </a:spcBef>
                        <a:spcAft>
                          <a:spcPts val="300"/>
                        </a:spcAft>
                        <a:buFontTx/>
                        <a:buNone/>
                      </a:pPr>
                      <a:r>
                        <a:rPr lang="ru-RU" sz="1400" dirty="0">
                          <a:solidFill>
                            <a:schemeClr val="bg2">
                              <a:lumMod val="25000"/>
                            </a:schemeClr>
                          </a:solidFill>
                          <a:effectLst/>
                        </a:rPr>
                        <a:t>- Создание условий для обеспечения сохранности и использования документов отдела  ЗАГС Администрации </a:t>
                      </a:r>
                      <a:r>
                        <a:rPr lang="ru-RU" sz="1400" dirty="0">
                          <a:solidFill>
                            <a:schemeClr val="tx2">
                              <a:lumMod val="75000"/>
                            </a:schemeClr>
                          </a:solidFill>
                          <a:effectLst/>
                        </a:rPr>
                        <a:t>муниципального образования «Киясовский район</a:t>
                      </a:r>
                      <a:r>
                        <a:rPr lang="ru-RU" sz="1400" baseline="0" dirty="0">
                          <a:solidFill>
                            <a:schemeClr val="tx2">
                              <a:lumMod val="75000"/>
                            </a:schemeClr>
                          </a:solidFill>
                          <a:effectLst/>
                        </a:rPr>
                        <a:t>»;</a:t>
                      </a:r>
                      <a:endParaRPr lang="ru-RU" sz="1400" dirty="0">
                        <a:solidFill>
                          <a:schemeClr val="tx2">
                            <a:lumMod val="75000"/>
                          </a:schemeClr>
                        </a:solidFill>
                        <a:effectLst/>
                      </a:endParaRPr>
                    </a:p>
                    <a:p>
                      <a:pPr marL="0" indent="0" algn="just">
                        <a:lnSpc>
                          <a:spcPct val="115000"/>
                        </a:lnSpc>
                        <a:spcBef>
                          <a:spcPts val="300"/>
                        </a:spcBef>
                        <a:spcAft>
                          <a:spcPts val="300"/>
                        </a:spcAft>
                        <a:buFontTx/>
                        <a:buNone/>
                      </a:pPr>
                      <a:r>
                        <a:rPr lang="ru-RU" sz="1400" dirty="0">
                          <a:solidFill>
                            <a:schemeClr val="bg2">
                              <a:lumMod val="25000"/>
                            </a:schemeClr>
                          </a:solidFill>
                          <a:effectLst/>
                        </a:rPr>
                        <a:t>- Перевод государственных услуг в сфере государственной регистрации актов гражданского состояния в электронный вид;</a:t>
                      </a:r>
                    </a:p>
                    <a:p>
                      <a:pPr marL="0" indent="0" algn="just">
                        <a:lnSpc>
                          <a:spcPct val="115000"/>
                        </a:lnSpc>
                        <a:spcBef>
                          <a:spcPts val="300"/>
                        </a:spcBef>
                        <a:spcAft>
                          <a:spcPts val="300"/>
                        </a:spcAft>
                        <a:buFontTx/>
                        <a:buNone/>
                      </a:pPr>
                      <a:r>
                        <a:rPr lang="ru-RU" sz="1400" b="1" dirty="0">
                          <a:solidFill>
                            <a:schemeClr val="bg2">
                              <a:lumMod val="25000"/>
                            </a:schemeClr>
                          </a:solidFill>
                          <a:effectLst/>
                        </a:rPr>
                        <a:t>- Ведение централизованного бухгалтерского учета и формирование отчетности.</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485627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chemeClr val="accent6">
                    <a:lumMod val="75000"/>
                  </a:schemeClr>
                </a:solidFill>
                <a:effectLst/>
                <a:latin typeface="Calibri"/>
                <a:ea typeface="Calibri"/>
                <a:cs typeface="Times New Roman"/>
              </a:rPr>
              <a:t>Муниципальн</a:t>
            </a:r>
            <a:r>
              <a:rPr lang="ru-RU" sz="2000" b="1" dirty="0">
                <a:solidFill>
                  <a:schemeClr val="accent6">
                    <a:lumMod val="75000"/>
                  </a:schemeClr>
                </a:solidFill>
                <a:latin typeface="Calibri"/>
                <a:ea typeface="Calibri"/>
                <a:cs typeface="Times New Roman"/>
              </a:rPr>
              <a:t>ая</a:t>
            </a:r>
            <a:r>
              <a:rPr lang="ru-RU" sz="2000" b="1" dirty="0">
                <a:solidFill>
                  <a:schemeClr val="accent6">
                    <a:lumMod val="75000"/>
                  </a:schemeClr>
                </a:solidFill>
                <a:effectLst/>
                <a:latin typeface="Calibri"/>
                <a:ea typeface="Calibri"/>
                <a:cs typeface="Times New Roman"/>
              </a:rPr>
              <a:t> программа </a:t>
            </a:r>
            <a:r>
              <a:rPr lang="ru-RU" sz="2000" b="1" dirty="0">
                <a:solidFill>
                  <a:schemeClr val="accent6">
                    <a:lumMod val="75000"/>
                  </a:schemeClr>
                </a:solidFill>
              </a:rPr>
              <a:t>"</a:t>
            </a:r>
            <a:r>
              <a:rPr lang="ru-RU" sz="2000" b="1" dirty="0">
                <a:solidFill>
                  <a:schemeClr val="accent6">
                    <a:lumMod val="75000"/>
                  </a:schemeClr>
                </a:solidFill>
                <a:latin typeface="Calibri" pitchFamily="34" charset="0"/>
                <a:cs typeface="Calibri" pitchFamily="34" charset="0"/>
              </a:rPr>
              <a:t>БЕЗОПАСНЫЙ ТРУД» 1000000000</a:t>
            </a:r>
            <a:endParaRPr lang="ru-RU" sz="2000" dirty="0">
              <a:solidFill>
                <a:schemeClr val="accent6">
                  <a:lumMod val="75000"/>
                </a:schemeClr>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34609840"/>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endParaRPr lang="ru-RU" sz="1600" dirty="0">
                        <a:effectLst/>
                      </a:endParaRPr>
                    </a:p>
                    <a:p>
                      <a:pPr algn="ctr">
                        <a:lnSpc>
                          <a:spcPct val="115000"/>
                        </a:lnSpc>
                        <a:spcBef>
                          <a:spcPts val="300"/>
                        </a:spcBef>
                        <a:spcAft>
                          <a:spcPts val="300"/>
                        </a:spcAft>
                      </a:pPr>
                      <a:r>
                        <a:rPr lang="ru-RU" sz="1600" dirty="0">
                          <a:solidFill>
                            <a:schemeClr val="accent6">
                              <a:lumMod val="75000"/>
                            </a:schemeClr>
                          </a:solidFill>
                          <a:effectLst/>
                        </a:rPr>
                        <a:t>Цели</a:t>
                      </a:r>
                      <a:r>
                        <a:rPr lang="ru-RU" sz="1600" baseline="0" dirty="0">
                          <a:solidFill>
                            <a:schemeClr val="accent6">
                              <a:lumMod val="75000"/>
                            </a:schemeClr>
                          </a:solidFill>
                          <a:effectLst/>
                        </a:rPr>
                        <a:t> и з</a:t>
                      </a:r>
                      <a:r>
                        <a:rPr lang="ru-RU" sz="1600" dirty="0">
                          <a:solidFill>
                            <a:schemeClr val="accent6">
                              <a:lumMod val="75000"/>
                            </a:schemeClr>
                          </a:solidFill>
                          <a:effectLst/>
                        </a:rPr>
                        <a:t>адачи программы </a:t>
                      </a:r>
                      <a:endParaRPr lang="en-US" sz="1600" dirty="0">
                        <a:solidFill>
                          <a:schemeClr val="accent6">
                            <a:lumMod val="75000"/>
                          </a:schemeClr>
                        </a:solidFill>
                        <a:effectLst/>
                      </a:endParaRPr>
                    </a:p>
                    <a:p>
                      <a:pPr marL="0" indent="0" algn="just">
                        <a:lnSpc>
                          <a:spcPct val="115000"/>
                        </a:lnSpc>
                        <a:spcBef>
                          <a:spcPts val="300"/>
                        </a:spcBef>
                        <a:spcAft>
                          <a:spcPts val="300"/>
                        </a:spcAft>
                        <a:buFontTx/>
                        <a:buNone/>
                      </a:pPr>
                      <a:r>
                        <a:rPr lang="ru-RU" sz="1600" dirty="0">
                          <a:solidFill>
                            <a:schemeClr val="accent6">
                              <a:lumMod val="75000"/>
                            </a:schemeClr>
                          </a:solidFill>
                          <a:effectLst/>
                        </a:rPr>
                        <a:t>- Совершенствование системы управления охраной труда в организациях района на основе внедрения механизмов управления профессиональными рисками;</a:t>
                      </a:r>
                    </a:p>
                    <a:p>
                      <a:pPr marL="0" indent="0" algn="just">
                        <a:lnSpc>
                          <a:spcPct val="115000"/>
                        </a:lnSpc>
                        <a:spcBef>
                          <a:spcPts val="300"/>
                        </a:spcBef>
                        <a:spcAft>
                          <a:spcPts val="300"/>
                        </a:spcAft>
                        <a:buFontTx/>
                        <a:buNone/>
                      </a:pPr>
                      <a:r>
                        <a:rPr lang="ru-RU" sz="1600" dirty="0">
                          <a:solidFill>
                            <a:schemeClr val="accent6">
                              <a:lumMod val="75000"/>
                            </a:schemeClr>
                          </a:solidFill>
                          <a:effectLst/>
                        </a:rPr>
                        <a:t>- Увеличение продолжительности жизни и улучшение здоровья работающего населения;</a:t>
                      </a:r>
                    </a:p>
                    <a:p>
                      <a:pPr marL="0" indent="0" algn="just">
                        <a:lnSpc>
                          <a:spcPct val="115000"/>
                        </a:lnSpc>
                        <a:spcBef>
                          <a:spcPts val="300"/>
                        </a:spcBef>
                        <a:spcAft>
                          <a:spcPts val="300"/>
                        </a:spcAft>
                        <a:buFontTx/>
                        <a:buNone/>
                      </a:pPr>
                      <a:r>
                        <a:rPr lang="ru-RU" sz="1600" dirty="0">
                          <a:solidFill>
                            <a:schemeClr val="accent6">
                              <a:lumMod val="75000"/>
                            </a:schemeClr>
                          </a:solidFill>
                          <a:effectLst/>
                        </a:rPr>
                        <a:t>-</a:t>
                      </a:r>
                      <a:r>
                        <a:rPr lang="ru-RU" sz="1600" baseline="0" dirty="0">
                          <a:solidFill>
                            <a:schemeClr val="accent6">
                              <a:lumMod val="75000"/>
                            </a:schemeClr>
                          </a:solidFill>
                          <a:effectLst/>
                        </a:rPr>
                        <a:t> С</a:t>
                      </a:r>
                      <a:r>
                        <a:rPr lang="ru-RU" sz="1600" dirty="0">
                          <a:solidFill>
                            <a:schemeClr val="accent6">
                              <a:lumMod val="75000"/>
                            </a:schemeClr>
                          </a:solidFill>
                          <a:effectLst/>
                        </a:rPr>
                        <a:t>нижение профессиональных рисков работников организаций осуществляющих производственную деятельность на территории района;</a:t>
                      </a:r>
                    </a:p>
                    <a:p>
                      <a:pPr marL="0" indent="0" algn="just">
                        <a:lnSpc>
                          <a:spcPct val="115000"/>
                        </a:lnSpc>
                        <a:spcBef>
                          <a:spcPts val="300"/>
                        </a:spcBef>
                        <a:spcAft>
                          <a:spcPts val="300"/>
                        </a:spcAft>
                        <a:buFontTx/>
                        <a:buNone/>
                      </a:pPr>
                      <a:r>
                        <a:rPr lang="ru-RU" sz="1600" dirty="0">
                          <a:solidFill>
                            <a:schemeClr val="accent6">
                              <a:lumMod val="75000"/>
                            </a:schemeClr>
                          </a:solidFill>
                          <a:effectLst/>
                        </a:rPr>
                        <a:t>-</a:t>
                      </a:r>
                      <a:r>
                        <a:rPr lang="ru-RU" sz="1600" baseline="0" dirty="0">
                          <a:solidFill>
                            <a:schemeClr val="accent6">
                              <a:lumMod val="75000"/>
                            </a:schemeClr>
                          </a:solidFill>
                          <a:effectLst/>
                        </a:rPr>
                        <a:t> С</a:t>
                      </a:r>
                      <a:r>
                        <a:rPr lang="ru-RU" sz="1600" dirty="0">
                          <a:solidFill>
                            <a:schemeClr val="accent6">
                              <a:lumMod val="75000"/>
                            </a:schemeClr>
                          </a:solidFill>
                          <a:effectLst/>
                        </a:rPr>
                        <a:t>овершенствование нормативно-правовой базы в области охраны труда;</a:t>
                      </a:r>
                    </a:p>
                    <a:p>
                      <a:pPr marL="0" indent="0" algn="just">
                        <a:lnSpc>
                          <a:spcPct val="115000"/>
                        </a:lnSpc>
                        <a:spcBef>
                          <a:spcPts val="300"/>
                        </a:spcBef>
                        <a:spcAft>
                          <a:spcPts val="300"/>
                        </a:spcAft>
                        <a:buFontTx/>
                        <a:buNone/>
                      </a:pPr>
                      <a:r>
                        <a:rPr lang="ru-RU" sz="1600" dirty="0">
                          <a:solidFill>
                            <a:schemeClr val="accent6">
                              <a:lumMod val="75000"/>
                            </a:schemeClr>
                          </a:solidFill>
                          <a:effectLst/>
                        </a:rPr>
                        <a:t>- Снижение уровня производственного травматизма, профессиональных заболеваний, в том числе снижение смертности от предотвратимых производственных причин; </a:t>
                      </a:r>
                    </a:p>
                    <a:p>
                      <a:pPr marL="0" indent="0" algn="just">
                        <a:lnSpc>
                          <a:spcPct val="115000"/>
                        </a:lnSpc>
                        <a:spcBef>
                          <a:spcPts val="300"/>
                        </a:spcBef>
                        <a:spcAft>
                          <a:spcPts val="300"/>
                        </a:spcAft>
                        <a:buFontTx/>
                        <a:buNone/>
                      </a:pPr>
                      <a:r>
                        <a:rPr lang="ru-RU" sz="1600" dirty="0">
                          <a:solidFill>
                            <a:schemeClr val="accent6">
                              <a:lumMod val="75000"/>
                            </a:schemeClr>
                          </a:solidFill>
                          <a:effectLst/>
                        </a:rPr>
                        <a:t>-</a:t>
                      </a:r>
                      <a:r>
                        <a:rPr lang="ru-RU" sz="1600" baseline="0" dirty="0">
                          <a:solidFill>
                            <a:schemeClr val="accent6">
                              <a:lumMod val="75000"/>
                            </a:schemeClr>
                          </a:solidFill>
                          <a:effectLst/>
                        </a:rPr>
                        <a:t> С</a:t>
                      </a:r>
                      <a:r>
                        <a:rPr lang="ru-RU" sz="1600" dirty="0">
                          <a:solidFill>
                            <a:schemeClr val="accent6">
                              <a:lumMod val="75000"/>
                            </a:schemeClr>
                          </a:solidFill>
                          <a:effectLst/>
                        </a:rPr>
                        <a:t>овершенствование системы подготовки и повышения квалификации по охране труда работников, в том числе руководителей.</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3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C994684-3FA3-B374-F883-D59EB7940172}"/>
              </a:ext>
            </a:extLst>
          </p:cNvPr>
          <p:cNvSpPr/>
          <p:nvPr/>
        </p:nvSpPr>
        <p:spPr>
          <a:xfrm>
            <a:off x="370773" y="296652"/>
            <a:ext cx="8496944" cy="432048"/>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ru-RU" b="1" dirty="0"/>
          </a:p>
          <a:p>
            <a:pPr algn="ctr">
              <a:defRPr/>
            </a:pPr>
            <a:r>
              <a:rPr lang="ru-RU" b="1" dirty="0">
                <a:solidFill>
                  <a:srgbClr val="7030A0"/>
                </a:solidFill>
                <a:latin typeface="Comic Sans MS" panose="030F0702030302020204" pitchFamily="66" charset="0"/>
              </a:rPr>
              <a:t>Какие этапы проходит бюджет ?</a:t>
            </a:r>
            <a:endParaRPr lang="ru-RU" dirty="0">
              <a:solidFill>
                <a:srgbClr val="7030A0"/>
              </a:solidFill>
              <a:latin typeface="Comic Sans MS" panose="030F0702030302020204" pitchFamily="66" charset="0"/>
            </a:endParaRPr>
          </a:p>
          <a:p>
            <a:pPr algn="ctr">
              <a:defRPr/>
            </a:pPr>
            <a:endParaRPr lang="ru-RU" dirty="0"/>
          </a:p>
        </p:txBody>
      </p:sp>
      <p:graphicFrame>
        <p:nvGraphicFramePr>
          <p:cNvPr id="14" name="Схема 13">
            <a:extLst>
              <a:ext uri="{FF2B5EF4-FFF2-40B4-BE49-F238E27FC236}">
                <a16:creationId xmlns:a16="http://schemas.microsoft.com/office/drawing/2014/main" id="{C8B0B1C4-6819-8E88-5C78-423E7DD3A8B5}"/>
              </a:ext>
            </a:extLst>
          </p:cNvPr>
          <p:cNvGraphicFramePr/>
          <p:nvPr/>
        </p:nvGraphicFramePr>
        <p:xfrm>
          <a:off x="683568" y="1124744"/>
          <a:ext cx="7909822"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Овал 15">
            <a:extLst>
              <a:ext uri="{FF2B5EF4-FFF2-40B4-BE49-F238E27FC236}">
                <a16:creationId xmlns:a16="http://schemas.microsoft.com/office/drawing/2014/main" id="{E888DDAB-C407-15C0-CC49-CB909B7E1A4B}"/>
              </a:ext>
            </a:extLst>
          </p:cNvPr>
          <p:cNvSpPr/>
          <p:nvPr/>
        </p:nvSpPr>
        <p:spPr>
          <a:xfrm>
            <a:off x="2987675" y="2205038"/>
            <a:ext cx="3313113" cy="30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a:solidFill>
                  <a:srgbClr val="000000"/>
                </a:solidFill>
              </a:rPr>
              <a:t>Бюджетный процесс- </a:t>
            </a:r>
            <a:r>
              <a:rPr lang="ru-RU" sz="1200" dirty="0">
                <a:solidFill>
                  <a:srgbClr val="000000"/>
                </a:solidFill>
              </a:rPr>
              <a:t>это деятельность органов государственной власти, местного самоуправления и иных участников по составлению и рассмотрению проектов бюджетов, утверждению и исполнению бюджетов и контролю за их исполнением, а также осуществлению бюджетного учета, составлению, проверке, рассмотрению и утверждению отчетности </a:t>
            </a:r>
          </a:p>
        </p:txBody>
      </p:sp>
    </p:spTree>
  </p:cSld>
  <p:clrMapOvr>
    <a:masterClrMapping/>
  </p:clrMapOvr>
  <p:transition spd="slow" advTm="26056">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a:solidFill>
                  <a:srgbClr val="0000FF"/>
                </a:solidFill>
                <a:effectLst/>
                <a:latin typeface="Calibri"/>
                <a:ea typeface="Calibri"/>
                <a:cs typeface="Times New Roman"/>
              </a:rPr>
              <a:t>Муниципальн</a:t>
            </a:r>
            <a:r>
              <a:rPr lang="ru-RU" b="1" dirty="0">
                <a:solidFill>
                  <a:srgbClr val="0000FF"/>
                </a:solidFill>
                <a:latin typeface="Calibri"/>
                <a:ea typeface="Calibri"/>
                <a:cs typeface="Times New Roman"/>
              </a:rPr>
              <a:t>ая программа «Комплексные меры противодействия немедицинскому потреблению наркотических средств и их незаконному обороту» 1100000000</a:t>
            </a:r>
            <a:endParaRPr lang="ru-RU" dirty="0">
              <a:solidFill>
                <a:srgbClr val="0000FF"/>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44746913"/>
              </p:ext>
            </p:extLst>
          </p:nvPr>
        </p:nvGraphicFramePr>
        <p:xfrm>
          <a:off x="143509" y="1412776"/>
          <a:ext cx="8856984" cy="530504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r>
                        <a:rPr lang="ru-RU" sz="1400" dirty="0">
                          <a:solidFill>
                            <a:srgbClr val="0000FF"/>
                          </a:solidFill>
                          <a:effectLst/>
                        </a:rPr>
                        <a:t>Целевые показатели программы </a:t>
                      </a:r>
                      <a:endParaRPr lang="en-US" sz="1400" dirty="0">
                        <a:solidFill>
                          <a:srgbClr val="0000FF"/>
                        </a:solidFill>
                        <a:effectLst/>
                      </a:endParaRPr>
                    </a:p>
                    <a:p>
                      <a:pPr marL="0" indent="0" algn="just">
                        <a:lnSpc>
                          <a:spcPct val="100000"/>
                        </a:lnSpc>
                        <a:spcBef>
                          <a:spcPts val="300"/>
                        </a:spcBef>
                        <a:spcAft>
                          <a:spcPts val="300"/>
                        </a:spcAft>
                        <a:buFontTx/>
                        <a:buNone/>
                      </a:pPr>
                      <a:r>
                        <a:rPr lang="ru-RU" sz="1600" dirty="0">
                          <a:solidFill>
                            <a:srgbClr val="0000FF"/>
                          </a:solidFill>
                          <a:effectLst/>
                        </a:rPr>
                        <a:t>1</a:t>
                      </a:r>
                      <a:r>
                        <a:rPr lang="ru-RU" sz="1400" dirty="0">
                          <a:solidFill>
                            <a:srgbClr val="0000FF"/>
                          </a:solidFill>
                          <a:effectLst/>
                        </a:rPr>
                        <a:t>) Сдерживание распространения незаконного потребления наркотиков на уровне, не превышающем 175 человек на 100 тысяч населения;</a:t>
                      </a:r>
                    </a:p>
                    <a:p>
                      <a:pPr marL="0" indent="0" algn="just">
                        <a:lnSpc>
                          <a:spcPct val="100000"/>
                        </a:lnSpc>
                        <a:spcBef>
                          <a:spcPts val="300"/>
                        </a:spcBef>
                        <a:spcAft>
                          <a:spcPts val="300"/>
                        </a:spcAft>
                        <a:buFontTx/>
                        <a:buNone/>
                      </a:pPr>
                      <a:r>
                        <a:rPr lang="ru-RU" sz="1400" dirty="0">
                          <a:solidFill>
                            <a:srgbClr val="0000FF"/>
                          </a:solidFill>
                          <a:effectLst/>
                        </a:rPr>
                        <a:t>2) Приостановление ежегодного темпа роста числа наркопотребителей, состоящих на диспансерном учете и профилактическом наблюдении в лечебно-профилактическом учреждении района, до 10%;</a:t>
                      </a:r>
                    </a:p>
                    <a:p>
                      <a:pPr marL="0" indent="0" algn="just">
                        <a:lnSpc>
                          <a:spcPct val="100000"/>
                        </a:lnSpc>
                        <a:spcBef>
                          <a:spcPts val="300"/>
                        </a:spcBef>
                        <a:spcAft>
                          <a:spcPts val="300"/>
                        </a:spcAft>
                        <a:buFontTx/>
                        <a:buNone/>
                      </a:pPr>
                      <a:r>
                        <a:rPr lang="ru-RU" sz="1400" dirty="0">
                          <a:solidFill>
                            <a:srgbClr val="0000FF"/>
                          </a:solidFill>
                          <a:effectLst/>
                        </a:rPr>
                        <a:t>3) Увеличение доли детей и молодежи, охваченных профилактическими мероприятиями, по отношению к общей численности указанной категории не менее чем до 50%;</a:t>
                      </a:r>
                    </a:p>
                    <a:p>
                      <a:pPr marL="0" indent="0" algn="just">
                        <a:lnSpc>
                          <a:spcPct val="100000"/>
                        </a:lnSpc>
                        <a:spcBef>
                          <a:spcPts val="300"/>
                        </a:spcBef>
                        <a:spcAft>
                          <a:spcPts val="300"/>
                        </a:spcAft>
                        <a:buFontTx/>
                        <a:buNone/>
                      </a:pPr>
                      <a:r>
                        <a:rPr lang="ru-RU" sz="1400" dirty="0">
                          <a:solidFill>
                            <a:srgbClr val="0000FF"/>
                          </a:solidFill>
                          <a:effectLst/>
                        </a:rPr>
                        <a:t>4) Увеличение количества проведенных публичных мероприятий, направленных на профилактику наркомании среди подростков и молодежи по сравнению с предыдущим годом.</a:t>
                      </a:r>
                    </a:p>
                    <a:p>
                      <a:pPr marL="0" indent="0" algn="just">
                        <a:lnSpc>
                          <a:spcPct val="100000"/>
                        </a:lnSpc>
                        <a:spcBef>
                          <a:spcPts val="300"/>
                        </a:spcBef>
                        <a:spcAft>
                          <a:spcPts val="300"/>
                        </a:spcAft>
                        <a:buFontTx/>
                        <a:buNone/>
                      </a:pPr>
                      <a:r>
                        <a:rPr lang="ru-RU" sz="1400" dirty="0">
                          <a:solidFill>
                            <a:srgbClr val="0000FF"/>
                          </a:solidFill>
                          <a:effectLst/>
                        </a:rPr>
                        <a:t>5) Повышение уровня информированности населения о пагубных последствиях употребления наркотиков и создание в обществе атмосферы нетерпимости к ним;</a:t>
                      </a:r>
                    </a:p>
                    <a:p>
                      <a:pPr marL="0" indent="0" algn="just">
                        <a:lnSpc>
                          <a:spcPct val="100000"/>
                        </a:lnSpc>
                        <a:spcBef>
                          <a:spcPts val="300"/>
                        </a:spcBef>
                        <a:spcAft>
                          <a:spcPts val="300"/>
                        </a:spcAft>
                        <a:buFontTx/>
                        <a:buNone/>
                      </a:pPr>
                      <a:r>
                        <a:rPr lang="ru-RU" sz="1400" dirty="0">
                          <a:solidFill>
                            <a:srgbClr val="0000FF"/>
                          </a:solidFill>
                          <a:effectLst/>
                        </a:rPr>
                        <a:t>6) Увеличение количества выявленных преступлений, связанных с незаконным оборотом наркотических средств, ежегодно на 10%;</a:t>
                      </a:r>
                    </a:p>
                    <a:p>
                      <a:pPr marL="0" indent="0" algn="just">
                        <a:lnSpc>
                          <a:spcPct val="100000"/>
                        </a:lnSpc>
                        <a:spcBef>
                          <a:spcPts val="300"/>
                        </a:spcBef>
                        <a:spcAft>
                          <a:spcPts val="300"/>
                        </a:spcAft>
                        <a:buFontTx/>
                        <a:buNone/>
                      </a:pPr>
                      <a:r>
                        <a:rPr lang="ru-RU" sz="1400" dirty="0">
                          <a:solidFill>
                            <a:srgbClr val="0000FF"/>
                          </a:solidFill>
                          <a:effectLst/>
                        </a:rPr>
                        <a:t>7) Увеличение доли больных наркоманией, прошедших лечение и реабилитацию, длительность ремиссии у которых составляет не менее 2 лет, по отношению к общему числу больных наркоманией, прошедших лечение и реабилитацию, не менее чем на 10%;</a:t>
                      </a:r>
                    </a:p>
                    <a:p>
                      <a:pPr marL="0" indent="0" algn="just">
                        <a:lnSpc>
                          <a:spcPct val="100000"/>
                        </a:lnSpc>
                        <a:spcBef>
                          <a:spcPts val="300"/>
                        </a:spcBef>
                        <a:spcAft>
                          <a:spcPts val="300"/>
                        </a:spcAft>
                        <a:buFontTx/>
                        <a:buNone/>
                      </a:pPr>
                      <a:r>
                        <a:rPr lang="ru-RU" sz="1400" dirty="0">
                          <a:solidFill>
                            <a:srgbClr val="0000FF"/>
                          </a:solidFill>
                          <a:effectLst/>
                        </a:rPr>
                        <a:t>8) Обучение по вопросам профилактики наркомании не менее 50% специалистов заинтересованных ведомств;</a:t>
                      </a:r>
                    </a:p>
                    <a:p>
                      <a:pPr marL="0" indent="0" algn="just">
                        <a:lnSpc>
                          <a:spcPct val="100000"/>
                        </a:lnSpc>
                        <a:spcBef>
                          <a:spcPts val="300"/>
                        </a:spcBef>
                        <a:spcAft>
                          <a:spcPts val="300"/>
                        </a:spcAft>
                        <a:buFontTx/>
                        <a:buNone/>
                      </a:pPr>
                      <a:r>
                        <a:rPr lang="ru-RU" sz="1400" dirty="0">
                          <a:solidFill>
                            <a:srgbClr val="0000FF"/>
                          </a:solidFill>
                          <a:effectLst/>
                        </a:rPr>
                        <a:t>9) Увеличение количества образовательных организаций (до 100% от общего количества школ), в которых реализуются программы по формированию здорового образа жизни;</a:t>
                      </a:r>
                    </a:p>
                    <a:p>
                      <a:pPr marL="0" indent="0" algn="just">
                        <a:lnSpc>
                          <a:spcPct val="100000"/>
                        </a:lnSpc>
                        <a:spcBef>
                          <a:spcPts val="300"/>
                        </a:spcBef>
                        <a:spcAft>
                          <a:spcPts val="300"/>
                        </a:spcAft>
                        <a:buFontTx/>
                        <a:buNone/>
                      </a:pPr>
                      <a:r>
                        <a:rPr lang="ru-RU" sz="1400" dirty="0">
                          <a:solidFill>
                            <a:srgbClr val="0000FF"/>
                          </a:solidFill>
                          <a:effectLst/>
                        </a:rPr>
                        <a:t>10)Увеличение доли населения, вовлеченного в занятия физической культурой и спортом, до 40 %.</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08721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a:solidFill>
                  <a:srgbClr val="0000FF"/>
                </a:solidFill>
                <a:effectLst/>
                <a:latin typeface="Calibri"/>
                <a:ea typeface="Calibri"/>
                <a:cs typeface="Times New Roman"/>
              </a:rPr>
              <a:t>Муниципальн</a:t>
            </a:r>
            <a:r>
              <a:rPr lang="ru-RU" b="1" dirty="0">
                <a:solidFill>
                  <a:srgbClr val="0000FF"/>
                </a:solidFill>
                <a:latin typeface="Calibri"/>
                <a:ea typeface="Calibri"/>
                <a:cs typeface="Times New Roman"/>
              </a:rPr>
              <a:t>ая программа «Комплексные меры противодействия немедицинскому потреблению наркотических средств и их незаконному обороту» 1100000000</a:t>
            </a:r>
            <a:endParaRPr lang="ru-RU" dirty="0">
              <a:solidFill>
                <a:srgbClr val="0000FF"/>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73610910"/>
              </p:ext>
            </p:extLst>
          </p:nvPr>
        </p:nvGraphicFramePr>
        <p:xfrm>
          <a:off x="143509" y="1412776"/>
          <a:ext cx="8856984" cy="5193194"/>
        </p:xfrm>
        <a:graphic>
          <a:graphicData uri="http://schemas.openxmlformats.org/drawingml/2006/table">
            <a:tbl>
              <a:tblPr firstRow="1" firstCol="1" bandRow="1">
                <a:tableStyleId>{69CF1AB2-1976-4502-BF36-3FF5EA218861}</a:tableStyleId>
              </a:tblPr>
              <a:tblGrid>
                <a:gridCol w="8856984">
                  <a:extLst>
                    <a:ext uri="{9D8B030D-6E8A-4147-A177-3AD203B41FA5}">
                      <a16:colId xmlns:a16="http://schemas.microsoft.com/office/drawing/2014/main" val="20000"/>
                    </a:ext>
                  </a:extLst>
                </a:gridCol>
              </a:tblGrid>
              <a:tr h="5193194">
                <a:tc>
                  <a:txBody>
                    <a:bodyPr/>
                    <a:lstStyle/>
                    <a:p>
                      <a:pPr algn="ctr">
                        <a:lnSpc>
                          <a:spcPct val="115000"/>
                        </a:lnSpc>
                        <a:spcBef>
                          <a:spcPts val="300"/>
                        </a:spcBef>
                        <a:spcAft>
                          <a:spcPts val="300"/>
                        </a:spcAft>
                      </a:pPr>
                      <a:r>
                        <a:rPr lang="ru-RU" sz="1400" baseline="0" dirty="0">
                          <a:solidFill>
                            <a:srgbClr val="0000FF"/>
                          </a:solidFill>
                          <a:effectLst/>
                        </a:rPr>
                        <a:t>З</a:t>
                      </a:r>
                      <a:r>
                        <a:rPr lang="ru-RU" sz="1400" dirty="0">
                          <a:solidFill>
                            <a:srgbClr val="0000FF"/>
                          </a:solidFill>
                          <a:effectLst/>
                        </a:rPr>
                        <a:t>адачи программы </a:t>
                      </a:r>
                      <a:endParaRPr lang="en-US" sz="1400" dirty="0">
                        <a:solidFill>
                          <a:srgbClr val="0000FF"/>
                        </a:solidFill>
                        <a:effectLst/>
                      </a:endParaRPr>
                    </a:p>
                    <a:p>
                      <a:pPr marL="0" indent="0" algn="just">
                        <a:lnSpc>
                          <a:spcPct val="100000"/>
                        </a:lnSpc>
                        <a:spcBef>
                          <a:spcPts val="300"/>
                        </a:spcBef>
                        <a:spcAft>
                          <a:spcPts val="300"/>
                        </a:spcAft>
                        <a:buFontTx/>
                        <a:buNone/>
                      </a:pPr>
                      <a:r>
                        <a:rPr lang="ru-RU" sz="1600" dirty="0">
                          <a:solidFill>
                            <a:srgbClr val="0000FF"/>
                          </a:solidFill>
                          <a:effectLst/>
                        </a:rPr>
                        <a:t>- </a:t>
                      </a:r>
                      <a:r>
                        <a:rPr lang="ru-RU" sz="1400" dirty="0">
                          <a:solidFill>
                            <a:srgbClr val="0000FF"/>
                          </a:solidFill>
                          <a:effectLst/>
                        </a:rPr>
                        <a:t>Обеспечить координацию деятельности субъектов системы профилактики наркомании; усилить взаимодействие органов местного самоуправления, правоохранительных органов, общественных организаций, религиозных конфессий и граждан в сфере профилактики наркомании и связанной с ней </a:t>
                      </a:r>
                      <a:r>
                        <a:rPr lang="ru-RU" sz="1400" dirty="0" err="1">
                          <a:solidFill>
                            <a:srgbClr val="0000FF"/>
                          </a:solidFill>
                          <a:effectLst/>
                        </a:rPr>
                        <a:t>наркопреступности</a:t>
                      </a:r>
                      <a:r>
                        <a:rPr lang="ru-RU" sz="1400" dirty="0">
                          <a:solidFill>
                            <a:srgbClr val="0000FF"/>
                          </a:solidFill>
                          <a:effectLst/>
                        </a:rPr>
                        <a:t>, реабилитации и социальной;</a:t>
                      </a:r>
                      <a:r>
                        <a:rPr lang="ru-RU" sz="1400" baseline="0" dirty="0">
                          <a:solidFill>
                            <a:srgbClr val="0000FF"/>
                          </a:solidFill>
                          <a:effectLst/>
                        </a:rPr>
                        <a:t> </a:t>
                      </a:r>
                      <a:r>
                        <a:rPr lang="ru-RU" sz="1400" dirty="0">
                          <a:solidFill>
                            <a:srgbClr val="0000FF"/>
                          </a:solidFill>
                          <a:effectLst/>
                        </a:rPr>
                        <a:t>адаптации больных наркоманией;</a:t>
                      </a:r>
                    </a:p>
                    <a:p>
                      <a:pPr marL="0" indent="0" algn="just">
                        <a:lnSpc>
                          <a:spcPct val="100000"/>
                        </a:lnSpc>
                        <a:spcBef>
                          <a:spcPts val="300"/>
                        </a:spcBef>
                        <a:spcAft>
                          <a:spcPts val="300"/>
                        </a:spcAft>
                        <a:buFontTx/>
                        <a:buNone/>
                      </a:pPr>
                      <a:r>
                        <a:rPr lang="ru-RU" sz="1400" dirty="0">
                          <a:solidFill>
                            <a:srgbClr val="0000FF"/>
                          </a:solidFill>
                          <a:effectLst/>
                        </a:rPr>
                        <a:t>-</a:t>
                      </a:r>
                      <a:r>
                        <a:rPr lang="ru-RU" sz="1400" baseline="0" dirty="0">
                          <a:solidFill>
                            <a:srgbClr val="0000FF"/>
                          </a:solidFill>
                          <a:effectLst/>
                        </a:rPr>
                        <a:t> </a:t>
                      </a:r>
                      <a:r>
                        <a:rPr lang="ru-RU" sz="1400" dirty="0">
                          <a:solidFill>
                            <a:srgbClr val="0000FF"/>
                          </a:solidFill>
                          <a:effectLst/>
                        </a:rPr>
                        <a:t>Проводить целенаправленную работу по профилактике немедицинского потребления наркотиков среди подростков и молодежи; Формировать у детей, подростков и молодежи систему ценностей, ориентированных на ведение здорового образа жизни;</a:t>
                      </a:r>
                    </a:p>
                    <a:p>
                      <a:pPr marL="0" indent="0" algn="just">
                        <a:lnSpc>
                          <a:spcPct val="100000"/>
                        </a:lnSpc>
                        <a:spcBef>
                          <a:spcPts val="300"/>
                        </a:spcBef>
                        <a:spcAft>
                          <a:spcPts val="300"/>
                        </a:spcAft>
                        <a:buFontTx/>
                        <a:buNone/>
                      </a:pPr>
                      <a:r>
                        <a:rPr lang="ru-RU" sz="1400" dirty="0">
                          <a:solidFill>
                            <a:srgbClr val="0000FF"/>
                          </a:solidFill>
                          <a:effectLst/>
                        </a:rPr>
                        <a:t>-</a:t>
                      </a:r>
                      <a:r>
                        <a:rPr lang="ru-RU" sz="1400" baseline="0" dirty="0">
                          <a:solidFill>
                            <a:srgbClr val="0000FF"/>
                          </a:solidFill>
                          <a:effectLst/>
                        </a:rPr>
                        <a:t> </a:t>
                      </a:r>
                      <a:r>
                        <a:rPr lang="ru-RU" sz="1400" dirty="0">
                          <a:solidFill>
                            <a:srgbClr val="0000FF"/>
                          </a:solidFill>
                          <a:effectLst/>
                        </a:rPr>
                        <a:t>Совершенствовать систему выявления, лечения и реабилитации лиц, употребляющих наркотики без назначения врача;</a:t>
                      </a:r>
                    </a:p>
                    <a:p>
                      <a:pPr marL="0" indent="0" algn="just">
                        <a:lnSpc>
                          <a:spcPct val="100000"/>
                        </a:lnSpc>
                        <a:spcBef>
                          <a:spcPts val="300"/>
                        </a:spcBef>
                        <a:spcAft>
                          <a:spcPts val="300"/>
                        </a:spcAft>
                        <a:buFontTx/>
                        <a:buNone/>
                      </a:pPr>
                      <a:r>
                        <a:rPr lang="ru-RU" sz="1400" dirty="0">
                          <a:solidFill>
                            <a:srgbClr val="0000FF"/>
                          </a:solidFill>
                          <a:effectLst/>
                        </a:rPr>
                        <a:t>-</a:t>
                      </a:r>
                      <a:r>
                        <a:rPr lang="ru-RU" sz="1400" baseline="0" dirty="0">
                          <a:solidFill>
                            <a:srgbClr val="0000FF"/>
                          </a:solidFill>
                          <a:effectLst/>
                        </a:rPr>
                        <a:t> </a:t>
                      </a:r>
                      <a:r>
                        <a:rPr lang="ru-RU" sz="1400" dirty="0">
                          <a:solidFill>
                            <a:srgbClr val="0000FF"/>
                          </a:solidFill>
                          <a:effectLst/>
                        </a:rPr>
                        <a:t>Осуществлять подготовку, переподготовку и повышение квалификации специалистов, организующих работу по лечению наркомании, профилактике употребления </a:t>
                      </a:r>
                      <a:r>
                        <a:rPr lang="ru-RU" sz="1400" dirty="0" err="1">
                          <a:solidFill>
                            <a:srgbClr val="0000FF"/>
                          </a:solidFill>
                          <a:effectLst/>
                        </a:rPr>
                        <a:t>психоактивных</a:t>
                      </a:r>
                      <a:r>
                        <a:rPr lang="ru-RU" sz="1400" dirty="0">
                          <a:solidFill>
                            <a:srgbClr val="0000FF"/>
                          </a:solidFill>
                          <a:effectLst/>
                        </a:rPr>
                        <a:t> веществ и формированию здорового образа жизни; </a:t>
                      </a:r>
                    </a:p>
                    <a:p>
                      <a:pPr marL="0" indent="0" algn="just">
                        <a:lnSpc>
                          <a:spcPct val="100000"/>
                        </a:lnSpc>
                        <a:spcBef>
                          <a:spcPts val="300"/>
                        </a:spcBef>
                        <a:spcAft>
                          <a:spcPts val="300"/>
                        </a:spcAft>
                        <a:buFontTx/>
                        <a:buNone/>
                      </a:pPr>
                      <a:r>
                        <a:rPr lang="ru-RU" sz="1400" dirty="0">
                          <a:solidFill>
                            <a:srgbClr val="0000FF"/>
                          </a:solidFill>
                          <a:effectLst/>
                        </a:rPr>
                        <a:t>-Обеспечить снижение доступности наркотических средств и психотропных веществ для</a:t>
                      </a:r>
                      <a:r>
                        <a:rPr lang="ru-RU" sz="1400" baseline="0" dirty="0">
                          <a:solidFill>
                            <a:srgbClr val="0000FF"/>
                          </a:solidFill>
                          <a:effectLst/>
                        </a:rPr>
                        <a:t> </a:t>
                      </a:r>
                      <a:r>
                        <a:rPr lang="ru-RU" sz="1400" dirty="0">
                          <a:solidFill>
                            <a:srgbClr val="0000FF"/>
                          </a:solidFill>
                          <a:effectLst/>
                        </a:rPr>
                        <a:t>незаконного потребления;</a:t>
                      </a:r>
                    </a:p>
                    <a:p>
                      <a:pPr marL="0" indent="0" algn="just">
                        <a:lnSpc>
                          <a:spcPct val="100000"/>
                        </a:lnSpc>
                        <a:spcBef>
                          <a:spcPts val="300"/>
                        </a:spcBef>
                        <a:spcAft>
                          <a:spcPts val="300"/>
                        </a:spcAft>
                        <a:buFontTx/>
                        <a:buNone/>
                      </a:pPr>
                      <a:r>
                        <a:rPr lang="ru-RU" sz="1400" dirty="0">
                          <a:solidFill>
                            <a:srgbClr val="0000FF"/>
                          </a:solidFill>
                          <a:effectLst/>
                        </a:rPr>
                        <a:t>-Обеспечить информационно - пропагандистское сопровождение профилактики наркомании среди населения. Способствовать созданию обстановки общественной нетерпимости к употреблению </a:t>
                      </a:r>
                      <a:r>
                        <a:rPr lang="ru-RU" sz="1400" dirty="0" err="1">
                          <a:solidFill>
                            <a:srgbClr val="0000FF"/>
                          </a:solidFill>
                          <a:effectLst/>
                        </a:rPr>
                        <a:t>психоактивных</a:t>
                      </a:r>
                      <a:r>
                        <a:rPr lang="ru-RU" sz="1400" dirty="0">
                          <a:solidFill>
                            <a:srgbClr val="0000FF"/>
                          </a:solidFill>
                          <a:effectLst/>
                        </a:rPr>
                        <a:t> веществ, стимулировать и поощрять граждан, информирующих общественность и компетентные органы о местах </a:t>
                      </a:r>
                      <a:r>
                        <a:rPr lang="ru-RU" sz="1400" dirty="0" err="1">
                          <a:solidFill>
                            <a:srgbClr val="0000FF"/>
                          </a:solidFill>
                          <a:effectLst/>
                        </a:rPr>
                        <a:t>наркоприобретения</a:t>
                      </a:r>
                      <a:r>
                        <a:rPr lang="ru-RU" sz="1400" dirty="0">
                          <a:solidFill>
                            <a:srgbClr val="0000FF"/>
                          </a:solidFill>
                          <a:effectLst/>
                        </a:rPr>
                        <a:t>, сбыта, распространения и употребления </a:t>
                      </a:r>
                      <a:r>
                        <a:rPr lang="ru-RU" sz="1400" dirty="0" err="1">
                          <a:solidFill>
                            <a:srgbClr val="0000FF"/>
                          </a:solidFill>
                          <a:effectLst/>
                        </a:rPr>
                        <a:t>психоактивных</a:t>
                      </a:r>
                      <a:r>
                        <a:rPr lang="ru-RU" sz="1400" dirty="0">
                          <a:solidFill>
                            <a:srgbClr val="0000FF"/>
                          </a:solidFill>
                          <a:effectLst/>
                        </a:rPr>
                        <a:t> веществ.</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957281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CC00CC"/>
                </a:solidFill>
                <a:effectLst/>
                <a:latin typeface="Calibri"/>
                <a:ea typeface="Calibri"/>
                <a:cs typeface="Times New Roman"/>
              </a:rPr>
              <a:t>Муниципальн</a:t>
            </a:r>
            <a:r>
              <a:rPr lang="ru-RU" sz="2000" b="1" dirty="0">
                <a:solidFill>
                  <a:srgbClr val="CC00CC"/>
                </a:solidFill>
                <a:latin typeface="Calibri"/>
                <a:ea typeface="Calibri"/>
                <a:cs typeface="Times New Roman"/>
              </a:rPr>
              <a:t>ая программа «Комплексное развитие сельских территорий» 1200000000</a:t>
            </a:r>
            <a:endParaRPr lang="ru-RU" sz="2000" dirty="0">
              <a:solidFill>
                <a:srgbClr val="CC00CC"/>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48492097"/>
              </p:ext>
            </p:extLst>
          </p:nvPr>
        </p:nvGraphicFramePr>
        <p:xfrm>
          <a:off x="179512" y="1340768"/>
          <a:ext cx="8820981" cy="4824536"/>
        </p:xfrm>
        <a:graphic>
          <a:graphicData uri="http://schemas.openxmlformats.org/drawingml/2006/table">
            <a:tbl>
              <a:tblPr firstRow="1" firstCol="1" bandRow="1">
                <a:tableStyleId>{69CF1AB2-1976-4502-BF36-3FF5EA218861}</a:tableStyleId>
              </a:tblPr>
              <a:tblGrid>
                <a:gridCol w="8820981">
                  <a:extLst>
                    <a:ext uri="{9D8B030D-6E8A-4147-A177-3AD203B41FA5}">
                      <a16:colId xmlns:a16="http://schemas.microsoft.com/office/drawing/2014/main" val="20000"/>
                    </a:ext>
                  </a:extLst>
                </a:gridCol>
              </a:tblGrid>
              <a:tr h="4824536">
                <a:tc>
                  <a:txBody>
                    <a:bodyPr/>
                    <a:lstStyle/>
                    <a:p>
                      <a:pPr algn="ctr">
                        <a:lnSpc>
                          <a:spcPct val="115000"/>
                        </a:lnSpc>
                        <a:spcBef>
                          <a:spcPts val="300"/>
                        </a:spcBef>
                        <a:spcAft>
                          <a:spcPts val="300"/>
                        </a:spcAft>
                      </a:pPr>
                      <a:endParaRPr lang="ru-RU" sz="1600" dirty="0">
                        <a:solidFill>
                          <a:srgbClr val="CC00CC"/>
                        </a:solidFill>
                        <a:effectLst/>
                      </a:endParaRPr>
                    </a:p>
                    <a:p>
                      <a:pPr algn="ctr">
                        <a:lnSpc>
                          <a:spcPct val="115000"/>
                        </a:lnSpc>
                        <a:spcBef>
                          <a:spcPts val="300"/>
                        </a:spcBef>
                        <a:spcAft>
                          <a:spcPts val="300"/>
                        </a:spcAft>
                      </a:pPr>
                      <a:r>
                        <a:rPr lang="ru-RU" sz="1600" dirty="0">
                          <a:solidFill>
                            <a:srgbClr val="CC00CC"/>
                          </a:solidFill>
                          <a:effectLst/>
                        </a:rPr>
                        <a:t>Целевые индикаторы программы </a:t>
                      </a:r>
                    </a:p>
                    <a:p>
                      <a:pPr algn="ctr">
                        <a:lnSpc>
                          <a:spcPct val="115000"/>
                        </a:lnSpc>
                        <a:spcBef>
                          <a:spcPts val="300"/>
                        </a:spcBef>
                        <a:spcAft>
                          <a:spcPts val="300"/>
                        </a:spcAft>
                      </a:pPr>
                      <a:endParaRPr lang="ru-RU" sz="1600" dirty="0">
                        <a:solidFill>
                          <a:srgbClr val="CC00CC"/>
                        </a:solidFill>
                        <a:effectLst/>
                      </a:endParaRPr>
                    </a:p>
                  </a:txBody>
                  <a:tcPr marL="68580" marR="68580" marT="0" marB="0"/>
                </a:tc>
                <a:extLst>
                  <a:ext uri="{0D108BD9-81ED-4DB2-BD59-A6C34878D82A}">
                    <a16:rowId xmlns:a16="http://schemas.microsoft.com/office/drawing/2014/main" val="10000"/>
                  </a:ext>
                </a:extLst>
              </a:tr>
            </a:tbl>
          </a:graphicData>
        </a:graphic>
      </p:graphicFrame>
      <p:pic>
        <p:nvPicPr>
          <p:cNvPr id="9" name="Рисунок 8">
            <a:extLst>
              <a:ext uri="{FF2B5EF4-FFF2-40B4-BE49-F238E27FC236}">
                <a16:creationId xmlns:a16="http://schemas.microsoft.com/office/drawing/2014/main" id="{827F7A2C-54C6-CC91-BEE7-AF46BEAB3C92}"/>
              </a:ext>
            </a:extLst>
          </p:cNvPr>
          <p:cNvPicPr>
            <a:picLocks noChangeAspect="1"/>
          </p:cNvPicPr>
          <p:nvPr/>
        </p:nvPicPr>
        <p:blipFill>
          <a:blip r:embed="rId4"/>
          <a:stretch>
            <a:fillRect/>
          </a:stretch>
        </p:blipFill>
        <p:spPr>
          <a:xfrm>
            <a:off x="863587" y="2132856"/>
            <a:ext cx="7416825" cy="3744417"/>
          </a:xfrm>
          <a:prstGeom prst="rect">
            <a:avLst/>
          </a:prstGeom>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941344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CC00CC"/>
                </a:solidFill>
                <a:effectLst/>
                <a:latin typeface="Calibri"/>
                <a:ea typeface="Calibri"/>
                <a:cs typeface="Times New Roman"/>
              </a:rPr>
              <a:t>Муниципальн</a:t>
            </a:r>
            <a:r>
              <a:rPr lang="ru-RU" sz="2000" b="1" dirty="0">
                <a:solidFill>
                  <a:srgbClr val="CC00CC"/>
                </a:solidFill>
                <a:latin typeface="Calibri"/>
                <a:ea typeface="Calibri"/>
                <a:cs typeface="Times New Roman"/>
              </a:rPr>
              <a:t>ая программа «Комплексное развитие сельских территорий» 1200000000</a:t>
            </a:r>
            <a:endParaRPr lang="ru-RU" sz="2000" dirty="0">
              <a:solidFill>
                <a:srgbClr val="CC00CC"/>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7628309"/>
              </p:ext>
            </p:extLst>
          </p:nvPr>
        </p:nvGraphicFramePr>
        <p:xfrm>
          <a:off x="179512" y="1340768"/>
          <a:ext cx="8820981" cy="4824536"/>
        </p:xfrm>
        <a:graphic>
          <a:graphicData uri="http://schemas.openxmlformats.org/drawingml/2006/table">
            <a:tbl>
              <a:tblPr firstRow="1" firstCol="1" bandRow="1">
                <a:tableStyleId>{69CF1AB2-1976-4502-BF36-3FF5EA218861}</a:tableStyleId>
              </a:tblPr>
              <a:tblGrid>
                <a:gridCol w="8820981">
                  <a:extLst>
                    <a:ext uri="{9D8B030D-6E8A-4147-A177-3AD203B41FA5}">
                      <a16:colId xmlns:a16="http://schemas.microsoft.com/office/drawing/2014/main" val="20000"/>
                    </a:ext>
                  </a:extLst>
                </a:gridCol>
              </a:tblGrid>
              <a:tr h="4824536">
                <a:tc>
                  <a:txBody>
                    <a:bodyPr/>
                    <a:lstStyle/>
                    <a:p>
                      <a:pPr algn="ctr">
                        <a:lnSpc>
                          <a:spcPct val="115000"/>
                        </a:lnSpc>
                        <a:spcBef>
                          <a:spcPts val="300"/>
                        </a:spcBef>
                        <a:spcAft>
                          <a:spcPts val="300"/>
                        </a:spcAft>
                      </a:pPr>
                      <a:endParaRPr lang="ru-RU" sz="1600" dirty="0">
                        <a:solidFill>
                          <a:srgbClr val="CC00CC"/>
                        </a:solidFill>
                        <a:effectLst/>
                      </a:endParaRPr>
                    </a:p>
                    <a:p>
                      <a:pPr algn="ctr">
                        <a:lnSpc>
                          <a:spcPct val="115000"/>
                        </a:lnSpc>
                        <a:spcBef>
                          <a:spcPts val="300"/>
                        </a:spcBef>
                        <a:spcAft>
                          <a:spcPts val="300"/>
                        </a:spcAft>
                      </a:pPr>
                      <a:r>
                        <a:rPr lang="ru-RU" sz="1600" dirty="0">
                          <a:solidFill>
                            <a:srgbClr val="CC00CC"/>
                          </a:solidFill>
                          <a:effectLst/>
                        </a:rPr>
                        <a:t>Целевые индикаторы программы </a:t>
                      </a:r>
                    </a:p>
                    <a:p>
                      <a:pPr algn="ctr">
                        <a:lnSpc>
                          <a:spcPct val="115000"/>
                        </a:lnSpc>
                        <a:spcBef>
                          <a:spcPts val="300"/>
                        </a:spcBef>
                        <a:spcAft>
                          <a:spcPts val="300"/>
                        </a:spcAft>
                      </a:pPr>
                      <a:endParaRPr lang="ru-RU" sz="1600" dirty="0">
                        <a:solidFill>
                          <a:srgbClr val="CC00CC"/>
                        </a:solidFill>
                        <a:effectLst/>
                      </a:endParaRPr>
                    </a:p>
                  </a:txBody>
                  <a:tcPr marL="68580" marR="68580" marT="0" marB="0"/>
                </a:tc>
                <a:extLst>
                  <a:ext uri="{0D108BD9-81ED-4DB2-BD59-A6C34878D82A}">
                    <a16:rowId xmlns:a16="http://schemas.microsoft.com/office/drawing/2014/main" val="10000"/>
                  </a:ext>
                </a:extLst>
              </a:tr>
            </a:tbl>
          </a:graphicData>
        </a:graphic>
      </p:graphicFrame>
      <p:pic>
        <p:nvPicPr>
          <p:cNvPr id="6" name="Рисунок 5">
            <a:extLst>
              <a:ext uri="{FF2B5EF4-FFF2-40B4-BE49-F238E27FC236}">
                <a16:creationId xmlns:a16="http://schemas.microsoft.com/office/drawing/2014/main" id="{27C30DA1-13D9-EE40-A7C0-7603F7FC7A40}"/>
              </a:ext>
            </a:extLst>
          </p:cNvPr>
          <p:cNvPicPr>
            <a:picLocks noChangeAspect="1"/>
          </p:cNvPicPr>
          <p:nvPr/>
        </p:nvPicPr>
        <p:blipFill>
          <a:blip r:embed="rId4"/>
          <a:stretch>
            <a:fillRect/>
          </a:stretch>
        </p:blipFill>
        <p:spPr>
          <a:xfrm>
            <a:off x="773832" y="2625705"/>
            <a:ext cx="7596336" cy="2905580"/>
          </a:xfrm>
          <a:prstGeom prst="rect">
            <a:avLst/>
          </a:prstGeom>
        </p:spPr>
      </p:pic>
      <p:pic>
        <p:nvPicPr>
          <p:cNvPr id="8" name="Рисунок 7">
            <a:extLst>
              <a:ext uri="{FF2B5EF4-FFF2-40B4-BE49-F238E27FC236}">
                <a16:creationId xmlns:a16="http://schemas.microsoft.com/office/drawing/2014/main" id="{71091513-C9F4-CAA5-AD15-F9F8C60AAC8B}"/>
              </a:ext>
            </a:extLst>
          </p:cNvPr>
          <p:cNvPicPr>
            <a:picLocks noChangeAspect="1"/>
          </p:cNvPicPr>
          <p:nvPr/>
        </p:nvPicPr>
        <p:blipFill>
          <a:blip r:embed="rId5"/>
          <a:stretch>
            <a:fillRect/>
          </a:stretch>
        </p:blipFill>
        <p:spPr>
          <a:xfrm>
            <a:off x="729208" y="2132856"/>
            <a:ext cx="7685584" cy="527894"/>
          </a:xfrm>
          <a:prstGeom prst="rect">
            <a:avLst/>
          </a:prstGeom>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6"/>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23695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96163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a:solidFill>
                  <a:srgbClr val="CC00CC"/>
                </a:solidFill>
                <a:effectLst/>
                <a:latin typeface="Calibri"/>
                <a:ea typeface="Calibri"/>
                <a:cs typeface="Times New Roman"/>
              </a:rPr>
              <a:t>Муниципальн</a:t>
            </a:r>
            <a:r>
              <a:rPr lang="ru-RU" sz="2000" b="1" dirty="0">
                <a:solidFill>
                  <a:srgbClr val="CC00CC"/>
                </a:solidFill>
                <a:latin typeface="Calibri"/>
                <a:ea typeface="Calibri"/>
                <a:cs typeface="Times New Roman"/>
              </a:rPr>
              <a:t>ая программа «Комплексное развитие сельских территорий» 1200000000</a:t>
            </a:r>
            <a:endParaRPr lang="ru-RU" sz="2000" dirty="0">
              <a:solidFill>
                <a:srgbClr val="CC00CC"/>
              </a:solidFill>
              <a:effectLst/>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08890356"/>
              </p:ext>
            </p:extLst>
          </p:nvPr>
        </p:nvGraphicFramePr>
        <p:xfrm>
          <a:off x="179512" y="1340768"/>
          <a:ext cx="8820981" cy="4824536"/>
        </p:xfrm>
        <a:graphic>
          <a:graphicData uri="http://schemas.openxmlformats.org/drawingml/2006/table">
            <a:tbl>
              <a:tblPr firstRow="1" firstCol="1" bandRow="1">
                <a:tableStyleId>{69CF1AB2-1976-4502-BF36-3FF5EA218861}</a:tableStyleId>
              </a:tblPr>
              <a:tblGrid>
                <a:gridCol w="8820981">
                  <a:extLst>
                    <a:ext uri="{9D8B030D-6E8A-4147-A177-3AD203B41FA5}">
                      <a16:colId xmlns:a16="http://schemas.microsoft.com/office/drawing/2014/main" val="20000"/>
                    </a:ext>
                  </a:extLst>
                </a:gridCol>
              </a:tblGrid>
              <a:tr h="4824536">
                <a:tc>
                  <a:txBody>
                    <a:bodyPr/>
                    <a:lstStyle/>
                    <a:p>
                      <a:pPr algn="ctr">
                        <a:lnSpc>
                          <a:spcPct val="115000"/>
                        </a:lnSpc>
                        <a:spcBef>
                          <a:spcPts val="300"/>
                        </a:spcBef>
                        <a:spcAft>
                          <a:spcPts val="300"/>
                        </a:spcAft>
                      </a:pPr>
                      <a:endParaRPr lang="ru-RU" sz="1600" dirty="0">
                        <a:solidFill>
                          <a:srgbClr val="CC00CC"/>
                        </a:solidFill>
                        <a:effectLst/>
                      </a:endParaRPr>
                    </a:p>
                    <a:p>
                      <a:pPr algn="ctr">
                        <a:lnSpc>
                          <a:spcPct val="115000"/>
                        </a:lnSpc>
                        <a:spcBef>
                          <a:spcPts val="300"/>
                        </a:spcBef>
                        <a:spcAft>
                          <a:spcPts val="300"/>
                        </a:spcAft>
                      </a:pPr>
                      <a:r>
                        <a:rPr lang="ru-RU" sz="1600" dirty="0">
                          <a:solidFill>
                            <a:srgbClr val="CC00CC"/>
                          </a:solidFill>
                          <a:effectLst/>
                        </a:rPr>
                        <a:t>Задачи программы </a:t>
                      </a:r>
                    </a:p>
                    <a:p>
                      <a:pPr algn="just">
                        <a:lnSpc>
                          <a:spcPct val="114000"/>
                        </a:lnSpc>
                      </a:pPr>
                      <a:r>
                        <a:rPr lang="ru-RU" sz="1800" b="1" kern="1200" dirty="0">
                          <a:solidFill>
                            <a:srgbClr val="CC00CC"/>
                          </a:solidFill>
                          <a:effectLst/>
                          <a:latin typeface="+mn-lt"/>
                          <a:ea typeface="+mn-ea"/>
                          <a:cs typeface="+mn-cs"/>
                        </a:rPr>
                        <a:t>- </a:t>
                      </a:r>
                      <a:r>
                        <a:rPr lang="ru-RU" sz="1600" b="1" kern="1200" dirty="0">
                          <a:solidFill>
                            <a:srgbClr val="CC00CC"/>
                          </a:solidFill>
                          <a:effectLst/>
                          <a:latin typeface="+mn-lt"/>
                          <a:ea typeface="+mn-ea"/>
                          <a:cs typeface="+mn-cs"/>
                        </a:rPr>
                        <a:t>повышение уровня и качества жизни сельского населения;</a:t>
                      </a:r>
                    </a:p>
                    <a:p>
                      <a:pPr marL="0" indent="0" algn="just">
                        <a:lnSpc>
                          <a:spcPct val="114000"/>
                        </a:lnSpc>
                        <a:buFontTx/>
                        <a:buNone/>
                      </a:pPr>
                      <a:r>
                        <a:rPr lang="ru-RU" sz="1600" b="1" kern="1200" dirty="0">
                          <a:solidFill>
                            <a:srgbClr val="CC00CC"/>
                          </a:solidFill>
                          <a:effectLst/>
                          <a:latin typeface="+mn-lt"/>
                          <a:ea typeface="+mn-ea"/>
                          <a:cs typeface="+mn-cs"/>
                        </a:rPr>
                        <a:t>- создание условий для обеспечения доступным и комфортным жильем сельского населения;</a:t>
                      </a:r>
                    </a:p>
                    <a:p>
                      <a:pPr marL="0" marR="0" lvl="0" indent="0" algn="just" defTabSz="914400" rtl="0" eaLnBrk="1" fontAlgn="auto" latinLnBrk="0" hangingPunct="1">
                        <a:lnSpc>
                          <a:spcPct val="114000"/>
                        </a:lnSpc>
                        <a:spcBef>
                          <a:spcPts val="0"/>
                        </a:spcBef>
                        <a:spcAft>
                          <a:spcPts val="0"/>
                        </a:spcAft>
                        <a:buClrTx/>
                        <a:buSzTx/>
                        <a:buFontTx/>
                        <a:buNone/>
                        <a:tabLst/>
                        <a:defRPr/>
                      </a:pPr>
                      <a:r>
                        <a:rPr lang="ru-RU" sz="1600" b="1" kern="1200" dirty="0">
                          <a:solidFill>
                            <a:srgbClr val="CC00CC"/>
                          </a:solidFill>
                          <a:effectLst/>
                          <a:latin typeface="+mn-lt"/>
                          <a:ea typeface="+mn-ea"/>
                          <a:cs typeface="+mn-cs"/>
                        </a:rPr>
                        <a:t>- повышение уровня комплексного обустройства населенных пунктов, расположенных в сельской местности, объектами социальной, инженерной и транспортной инфраструктуры;  </a:t>
                      </a:r>
                    </a:p>
                    <a:p>
                      <a:pPr marL="0" indent="0" algn="just">
                        <a:lnSpc>
                          <a:spcPct val="114000"/>
                        </a:lnSpc>
                        <a:buFontTx/>
                        <a:buNone/>
                      </a:pPr>
                      <a:r>
                        <a:rPr lang="ru-RU" sz="1600" b="1" kern="1200" dirty="0">
                          <a:solidFill>
                            <a:srgbClr val="CC00CC"/>
                          </a:solidFill>
                          <a:effectLst/>
                          <a:latin typeface="+mn-lt"/>
                          <a:ea typeface="+mn-ea"/>
                          <a:cs typeface="+mn-cs"/>
                        </a:rPr>
                        <a:t>- стимулирование инвестиционной активности для создания инфраструктурных объектов на территории Киясовского района;</a:t>
                      </a:r>
                    </a:p>
                    <a:p>
                      <a:pPr marL="0" marR="0" lvl="0" indent="0" algn="just" defTabSz="914400" rtl="0" eaLnBrk="1" fontAlgn="auto" latinLnBrk="0" hangingPunct="1">
                        <a:lnSpc>
                          <a:spcPct val="114000"/>
                        </a:lnSpc>
                        <a:spcBef>
                          <a:spcPts val="0"/>
                        </a:spcBef>
                        <a:spcAft>
                          <a:spcPts val="0"/>
                        </a:spcAft>
                        <a:buClrTx/>
                        <a:buSzTx/>
                        <a:buFontTx/>
                        <a:buNone/>
                        <a:tabLst/>
                        <a:defRPr/>
                      </a:pPr>
                      <a:r>
                        <a:rPr lang="ru-RU" sz="1600" b="1" kern="1200" dirty="0">
                          <a:solidFill>
                            <a:srgbClr val="CC00CC"/>
                          </a:solidFill>
                          <a:effectLst/>
                          <a:latin typeface="+mn-lt"/>
                          <a:ea typeface="+mn-ea"/>
                          <a:cs typeface="+mn-cs"/>
                        </a:rPr>
                        <a:t>- реализация общественно значимых проектов в интересах жителей Киясовского района с помощью грантовой поддержки местных инициатив граждан.</a:t>
                      </a:r>
                    </a:p>
                    <a:p>
                      <a:pPr algn="just">
                        <a:lnSpc>
                          <a:spcPct val="114000"/>
                        </a:lnSpc>
                      </a:pPr>
                      <a:r>
                        <a:rPr lang="ru-RU" sz="1600" b="1" kern="1200" dirty="0">
                          <a:solidFill>
                            <a:srgbClr val="CC00CC"/>
                          </a:solidFill>
                          <a:effectLst/>
                          <a:latin typeface="+mn-lt"/>
                          <a:ea typeface="+mn-ea"/>
                          <a:cs typeface="+mn-cs"/>
                        </a:rPr>
                        <a:t>- активизация участия граждан, проживающих на территории Киясовского района, в решении вопросов местного значения.</a:t>
                      </a:r>
                    </a:p>
                  </a:txBody>
                  <a:tcPr marL="68580" marR="68580" marT="0" marB="0"/>
                </a:tc>
                <a:extLst>
                  <a:ext uri="{0D108BD9-81ED-4DB2-BD59-A6C34878D82A}">
                    <a16:rowId xmlns:a16="http://schemas.microsoft.com/office/drawing/2014/main" val="10000"/>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746829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88640"/>
            <a:ext cx="8568952" cy="576064"/>
          </a:xfrm>
          <a:prstGeom prst="rect">
            <a:avLst/>
          </a:prstGeom>
          <a:effectLst>
            <a:glow rad="228600">
              <a:schemeClr val="accent6">
                <a:satMod val="175000"/>
                <a:alpha val="40000"/>
              </a:schemeClr>
            </a:glow>
            <a:softEdge rad="127000"/>
          </a:effectLst>
          <a:scene3d>
            <a:camera prst="orthographicFront"/>
            <a:lightRig rig="threePt" dir="t"/>
          </a:scene3d>
          <a:sp3d>
            <a:bevelT/>
          </a:sp3d>
        </p:spPr>
        <p:style>
          <a:lnRef idx="2">
            <a:schemeClr val="accent6"/>
          </a:lnRef>
          <a:fillRef idx="1002">
            <a:schemeClr val="lt1"/>
          </a:fillRef>
          <a:effectRef idx="0">
            <a:schemeClr val="accent6"/>
          </a:effectRef>
          <a:fontRef idx="minor">
            <a:schemeClr val="dk1"/>
          </a:fontRef>
        </p:style>
        <p:txBody>
          <a:bodyPr rtlCol="0" anchor="ctr"/>
          <a:lstStyle/>
          <a:p>
            <a:pPr indent="449580" algn="ctr">
              <a:lnSpc>
                <a:spcPct val="115000"/>
              </a:lnSpc>
              <a:spcAft>
                <a:spcPts val="1000"/>
              </a:spcAft>
            </a:pPr>
            <a:r>
              <a:rPr lang="ru-RU" b="1" dirty="0">
                <a:solidFill>
                  <a:schemeClr val="accent6">
                    <a:lumMod val="50000"/>
                  </a:schemeClr>
                </a:solidFill>
                <a:latin typeface="Calibri"/>
                <a:ea typeface="Calibri"/>
                <a:cs typeface="Times New Roman"/>
              </a:rPr>
              <a:t>Обслуживание муниципального долга</a:t>
            </a:r>
            <a:endParaRPr lang="ru-RU" sz="1100" dirty="0">
              <a:solidFill>
                <a:schemeClr val="accent6">
                  <a:lumMod val="50000"/>
                </a:schemeClr>
              </a:solidFill>
              <a:effectLst/>
              <a:latin typeface="Calibri"/>
              <a:ea typeface="Calibri"/>
              <a:cs typeface="Times New Roman"/>
            </a:endParaRPr>
          </a:p>
        </p:txBody>
      </p:sp>
      <p:sp>
        <p:nvSpPr>
          <p:cNvPr id="4" name="Скругленный прямоугольник 3"/>
          <p:cNvSpPr/>
          <p:nvPr/>
        </p:nvSpPr>
        <p:spPr>
          <a:xfrm>
            <a:off x="2878019" y="1837438"/>
            <a:ext cx="1642661" cy="2232248"/>
          </a:xfrm>
          <a:prstGeom prst="roundRect">
            <a:avLst/>
          </a:prstGeom>
          <a:effectLst>
            <a:glow rad="139700">
              <a:schemeClr val="accent4">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dirty="0">
                <a:solidFill>
                  <a:srgbClr val="7030A0"/>
                </a:solidFill>
              </a:rPr>
              <a:t>2026 год</a:t>
            </a:r>
          </a:p>
          <a:p>
            <a:pPr algn="ctr"/>
            <a:r>
              <a:rPr lang="ru-RU" dirty="0">
                <a:solidFill>
                  <a:srgbClr val="7030A0"/>
                </a:solidFill>
              </a:rPr>
              <a:t>36 тыс. руб.</a:t>
            </a:r>
          </a:p>
        </p:txBody>
      </p:sp>
      <p:sp>
        <p:nvSpPr>
          <p:cNvPr id="9" name="Скругленный прямоугольник 8"/>
          <p:cNvSpPr/>
          <p:nvPr/>
        </p:nvSpPr>
        <p:spPr>
          <a:xfrm>
            <a:off x="107504" y="1844824"/>
            <a:ext cx="2218725" cy="2232248"/>
          </a:xfrm>
          <a:prstGeom prst="roundRect">
            <a:avLst/>
          </a:prstGeom>
          <a:effectLst>
            <a:glow rad="139700">
              <a:schemeClr val="accent4">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dirty="0">
                <a:solidFill>
                  <a:srgbClr val="7030A0"/>
                </a:solidFill>
              </a:rPr>
              <a:t>На обслуживание муниципального долга выделено:</a:t>
            </a:r>
          </a:p>
        </p:txBody>
      </p:sp>
      <p:sp>
        <p:nvSpPr>
          <p:cNvPr id="10" name="Скругленный прямоугольник 9"/>
          <p:cNvSpPr/>
          <p:nvPr/>
        </p:nvSpPr>
        <p:spPr>
          <a:xfrm>
            <a:off x="107504" y="4509120"/>
            <a:ext cx="2218725" cy="1766247"/>
          </a:xfrm>
          <a:prstGeom prst="roundRect">
            <a:avLst/>
          </a:prstGeom>
          <a:effectLst>
            <a:glow rad="139700">
              <a:schemeClr val="accent2">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dirty="0">
                <a:solidFill>
                  <a:srgbClr val="00B050"/>
                </a:solidFill>
              </a:rPr>
              <a:t>Верхний предел муниципального долга  (тыс. руб.)</a:t>
            </a:r>
          </a:p>
        </p:txBody>
      </p:sp>
      <p:sp>
        <p:nvSpPr>
          <p:cNvPr id="13" name="Скругленный прямоугольник 12"/>
          <p:cNvSpPr/>
          <p:nvPr/>
        </p:nvSpPr>
        <p:spPr>
          <a:xfrm>
            <a:off x="2915817" y="4509120"/>
            <a:ext cx="1656184" cy="1752764"/>
          </a:xfrm>
          <a:prstGeom prst="roundRect">
            <a:avLst/>
          </a:prstGeom>
          <a:effectLst>
            <a:glow rad="139700">
              <a:schemeClr val="accent2">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dirty="0">
                <a:solidFill>
                  <a:srgbClr val="00B050"/>
                </a:solidFill>
              </a:rPr>
              <a:t>На 01.01.2027 года</a:t>
            </a:r>
          </a:p>
          <a:p>
            <a:pPr algn="ctr"/>
            <a:r>
              <a:rPr lang="ru-RU" dirty="0">
                <a:solidFill>
                  <a:schemeClr val="accent3">
                    <a:lumMod val="75000"/>
                  </a:schemeClr>
                </a:solidFill>
                <a:ea typeface="Times New Roman"/>
              </a:rPr>
              <a:t>35329,3  тыс. рублей</a:t>
            </a:r>
            <a:endParaRPr lang="ru-RU" dirty="0">
              <a:solidFill>
                <a:schemeClr val="accent3">
                  <a:lumMod val="75000"/>
                </a:schemeClr>
              </a:solidFill>
            </a:endParaRPr>
          </a:p>
        </p:txBody>
      </p:sp>
      <p:sp>
        <p:nvSpPr>
          <p:cNvPr id="6" name="Стрелка вправо 5"/>
          <p:cNvSpPr/>
          <p:nvPr/>
        </p:nvSpPr>
        <p:spPr>
          <a:xfrm>
            <a:off x="2326229" y="2780928"/>
            <a:ext cx="51757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2324488" y="5393269"/>
            <a:ext cx="5535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148064" y="1837438"/>
            <a:ext cx="1642661" cy="2232248"/>
          </a:xfrm>
          <a:prstGeom prst="roundRect">
            <a:avLst/>
          </a:prstGeom>
          <a:effectLst>
            <a:glow rad="139700">
              <a:schemeClr val="accent4">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dirty="0">
                <a:solidFill>
                  <a:srgbClr val="7030A0"/>
                </a:solidFill>
              </a:rPr>
              <a:t>2027 год</a:t>
            </a:r>
          </a:p>
          <a:p>
            <a:pPr algn="ctr"/>
            <a:r>
              <a:rPr lang="ru-RU" dirty="0">
                <a:solidFill>
                  <a:srgbClr val="7030A0"/>
                </a:solidFill>
              </a:rPr>
              <a:t>33 тыс. руб.</a:t>
            </a:r>
          </a:p>
        </p:txBody>
      </p:sp>
      <p:sp>
        <p:nvSpPr>
          <p:cNvPr id="12" name="Скругленный прямоугольник 11"/>
          <p:cNvSpPr/>
          <p:nvPr/>
        </p:nvSpPr>
        <p:spPr>
          <a:xfrm>
            <a:off x="7367355" y="1844824"/>
            <a:ext cx="1642661" cy="2232248"/>
          </a:xfrm>
          <a:prstGeom prst="roundRect">
            <a:avLst/>
          </a:prstGeom>
          <a:effectLst>
            <a:glow rad="139700">
              <a:schemeClr val="accent4">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ru-RU" dirty="0">
                <a:solidFill>
                  <a:srgbClr val="7030A0"/>
                </a:solidFill>
              </a:rPr>
              <a:t>2028 год</a:t>
            </a:r>
          </a:p>
          <a:p>
            <a:pPr algn="ctr"/>
            <a:r>
              <a:rPr lang="ru-RU" dirty="0">
                <a:solidFill>
                  <a:srgbClr val="7030A0"/>
                </a:solidFill>
              </a:rPr>
              <a:t>30 тыс. руб.</a:t>
            </a:r>
          </a:p>
        </p:txBody>
      </p:sp>
      <p:sp>
        <p:nvSpPr>
          <p:cNvPr id="15" name="Стрелка вправо 14"/>
          <p:cNvSpPr/>
          <p:nvPr/>
        </p:nvSpPr>
        <p:spPr>
          <a:xfrm>
            <a:off x="6799243" y="2863480"/>
            <a:ext cx="56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4535996" y="2863480"/>
            <a:ext cx="6120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5125532" y="4509120"/>
            <a:ext cx="1822731" cy="1752764"/>
          </a:xfrm>
          <a:prstGeom prst="roundRect">
            <a:avLst/>
          </a:prstGeom>
          <a:effectLst>
            <a:glow rad="139700">
              <a:schemeClr val="accent2">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lvl="0" algn="ctr"/>
            <a:r>
              <a:rPr lang="ru-RU" dirty="0">
                <a:solidFill>
                  <a:srgbClr val="00B050"/>
                </a:solidFill>
              </a:rPr>
              <a:t>На 01.01.2028 года</a:t>
            </a:r>
          </a:p>
          <a:p>
            <a:pPr algn="ctr"/>
            <a:r>
              <a:rPr lang="ru-RU" dirty="0">
                <a:solidFill>
                  <a:schemeClr val="accent3">
                    <a:lumMod val="75000"/>
                  </a:schemeClr>
                </a:solidFill>
                <a:ea typeface="Times New Roman"/>
              </a:rPr>
              <a:t>35329,3  тыс. рублей</a:t>
            </a:r>
            <a:endParaRPr lang="ru-RU" dirty="0">
              <a:solidFill>
                <a:schemeClr val="accent3">
                  <a:lumMod val="75000"/>
                </a:schemeClr>
              </a:solidFill>
            </a:endParaRPr>
          </a:p>
        </p:txBody>
      </p:sp>
      <p:sp>
        <p:nvSpPr>
          <p:cNvPr id="18" name="Скругленный прямоугольник 17"/>
          <p:cNvSpPr/>
          <p:nvPr/>
        </p:nvSpPr>
        <p:spPr>
          <a:xfrm>
            <a:off x="7316822" y="4509120"/>
            <a:ext cx="1656184" cy="1766247"/>
          </a:xfrm>
          <a:prstGeom prst="roundRect">
            <a:avLst/>
          </a:prstGeom>
          <a:effectLst>
            <a:glow rad="139700">
              <a:schemeClr val="accent2">
                <a:satMod val="175000"/>
                <a:alpha val="40000"/>
              </a:schemeClr>
            </a:glow>
            <a:outerShdw blurRad="50800" dist="38100" dir="2700000" algn="tl" rotWithShape="0">
              <a:prstClr val="black">
                <a:alpha val="40000"/>
              </a:prstClr>
            </a:outerShdw>
            <a:softEdge rad="127000"/>
          </a:effectLst>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lvl="0" algn="ctr"/>
            <a:r>
              <a:rPr lang="ru-RU" dirty="0">
                <a:solidFill>
                  <a:srgbClr val="00B050"/>
                </a:solidFill>
              </a:rPr>
              <a:t>На 01.01.2029 года</a:t>
            </a:r>
          </a:p>
          <a:p>
            <a:pPr algn="ctr"/>
            <a:r>
              <a:rPr lang="ru-RU" dirty="0">
                <a:solidFill>
                  <a:schemeClr val="accent3">
                    <a:lumMod val="75000"/>
                  </a:schemeClr>
                </a:solidFill>
                <a:ea typeface="Times New Roman"/>
              </a:rPr>
              <a:t>35329,3  тыс. рублей</a:t>
            </a:r>
            <a:endParaRPr lang="ru-RU" dirty="0">
              <a:solidFill>
                <a:schemeClr val="accent3">
                  <a:lumMod val="75000"/>
                </a:schemeClr>
              </a:solidFill>
            </a:endParaRPr>
          </a:p>
        </p:txBody>
      </p:sp>
      <p:sp>
        <p:nvSpPr>
          <p:cNvPr id="19" name="Стрелка вправо 18"/>
          <p:cNvSpPr/>
          <p:nvPr/>
        </p:nvSpPr>
        <p:spPr>
          <a:xfrm>
            <a:off x="6833242" y="5393269"/>
            <a:ext cx="4835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4572001" y="5393269"/>
            <a:ext cx="5535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244174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83961770-EC0D-C7B1-0BC5-FCA535388859}"/>
              </a:ext>
            </a:extLst>
          </p:cNvPr>
          <p:cNvSpPr>
            <a:spLocks noGrp="1"/>
          </p:cNvSpPr>
          <p:nvPr>
            <p:ph type="title"/>
          </p:nvPr>
        </p:nvSpPr>
        <p:spPr/>
        <p:txBody>
          <a:bodyPr/>
          <a:lstStyle/>
          <a:p>
            <a:pPr>
              <a:defRPr/>
            </a:pPr>
            <a:r>
              <a:rPr lang="ru-RU" sz="2000" b="1" dirty="0">
                <a:effectLst>
                  <a:outerShdw blurRad="38100" dist="38100" dir="2700000" algn="tl">
                    <a:srgbClr val="000000">
                      <a:alpha val="43137"/>
                    </a:srgbClr>
                  </a:outerShdw>
                </a:effectLst>
              </a:rPr>
              <a:t>МЕРЫ СОЦИАЛЬНОЙ ПОДДЕРЖКИ ОТДЕЛЬНЫХ ЦЕЛЕВЫХ ГРУПП            на 2026 ГОД</a:t>
            </a:r>
          </a:p>
        </p:txBody>
      </p:sp>
      <p:graphicFrame>
        <p:nvGraphicFramePr>
          <p:cNvPr id="3" name="Таблица 2">
            <a:extLst>
              <a:ext uri="{FF2B5EF4-FFF2-40B4-BE49-F238E27FC236}">
                <a16:creationId xmlns:a16="http://schemas.microsoft.com/office/drawing/2014/main" id="{C178ED0C-1925-B457-3189-32D5ADAC411D}"/>
              </a:ext>
            </a:extLst>
          </p:cNvPr>
          <p:cNvGraphicFramePr>
            <a:graphicFrameLocks noGrp="1"/>
          </p:cNvGraphicFramePr>
          <p:nvPr>
            <p:extLst>
              <p:ext uri="{D42A27DB-BD31-4B8C-83A1-F6EECF244321}">
                <p14:modId xmlns:p14="http://schemas.microsoft.com/office/powerpoint/2010/main" val="3823779878"/>
              </p:ext>
            </p:extLst>
          </p:nvPr>
        </p:nvGraphicFramePr>
        <p:xfrm>
          <a:off x="323850" y="1557338"/>
          <a:ext cx="8496622" cy="3951680"/>
        </p:xfrm>
        <a:graphic>
          <a:graphicData uri="http://schemas.openxmlformats.org/drawingml/2006/table">
            <a:tbl>
              <a:tblPr>
                <a:tableStyleId>{5DA37D80-6434-44D0-A028-1B22A696006F}</a:tableStyleId>
              </a:tblPr>
              <a:tblGrid>
                <a:gridCol w="3577300">
                  <a:extLst>
                    <a:ext uri="{9D8B030D-6E8A-4147-A177-3AD203B41FA5}">
                      <a16:colId xmlns:a16="http://schemas.microsoft.com/office/drawing/2014/main" val="20000"/>
                    </a:ext>
                  </a:extLst>
                </a:gridCol>
                <a:gridCol w="3215455">
                  <a:extLst>
                    <a:ext uri="{9D8B030D-6E8A-4147-A177-3AD203B41FA5}">
                      <a16:colId xmlns:a16="http://schemas.microsoft.com/office/drawing/2014/main" val="20001"/>
                    </a:ext>
                  </a:extLst>
                </a:gridCol>
                <a:gridCol w="1703867">
                  <a:extLst>
                    <a:ext uri="{9D8B030D-6E8A-4147-A177-3AD203B41FA5}">
                      <a16:colId xmlns:a16="http://schemas.microsoft.com/office/drawing/2014/main" val="20002"/>
                    </a:ext>
                  </a:extLst>
                </a:gridCol>
              </a:tblGrid>
              <a:tr h="647345">
                <a:tc>
                  <a:txBody>
                    <a:bodyPr/>
                    <a:lstStyle/>
                    <a:p>
                      <a:pPr algn="ctr" fontAlgn="ctr"/>
                      <a:r>
                        <a:rPr lang="ru-RU" sz="1400" u="none" strike="noStrike" dirty="0">
                          <a:solidFill>
                            <a:schemeClr val="bg1"/>
                          </a:solidFill>
                          <a:latin typeface="+mj-lt"/>
                          <a:cs typeface="Times New Roman" pitchFamily="18" charset="0"/>
                        </a:rPr>
                        <a:t>Наименование</a:t>
                      </a:r>
                      <a:endParaRPr lang="ru-RU" sz="1400" b="1" i="0" u="none" strike="noStrike" dirty="0">
                        <a:solidFill>
                          <a:schemeClr val="bg1"/>
                        </a:solidFill>
                        <a:latin typeface="+mj-lt"/>
                        <a:cs typeface="Times New Roman" pitchFamily="18" charset="0"/>
                      </a:endParaRPr>
                    </a:p>
                  </a:txBody>
                  <a:tcPr marL="5969" marR="5969" marT="5968" marB="0" anchor="ctr">
                    <a:solidFill>
                      <a:schemeClr val="accent3"/>
                    </a:solidFill>
                  </a:tcPr>
                </a:tc>
                <a:tc>
                  <a:txBody>
                    <a:bodyPr/>
                    <a:lstStyle/>
                    <a:p>
                      <a:pPr algn="ctr" fontAlgn="ctr"/>
                      <a:r>
                        <a:rPr lang="ru-RU" sz="1400" u="none" strike="noStrike" dirty="0">
                          <a:solidFill>
                            <a:schemeClr val="bg1"/>
                          </a:solidFill>
                          <a:latin typeface="+mj-lt"/>
                          <a:cs typeface="Times New Roman" pitchFamily="18" charset="0"/>
                        </a:rPr>
                        <a:t>Количество, чел.</a:t>
                      </a:r>
                      <a:endParaRPr lang="ru-RU" sz="1400" b="1" i="0" u="none" strike="noStrike" dirty="0">
                        <a:solidFill>
                          <a:schemeClr val="bg1"/>
                        </a:solidFill>
                        <a:latin typeface="+mj-lt"/>
                        <a:cs typeface="Times New Roman" pitchFamily="18" charset="0"/>
                      </a:endParaRPr>
                    </a:p>
                  </a:txBody>
                  <a:tcPr marL="5969" marR="5969" marT="5968" marB="0" anchor="ctr">
                    <a:solidFill>
                      <a:schemeClr val="accent3"/>
                    </a:solidFill>
                  </a:tcPr>
                </a:tc>
                <a:tc>
                  <a:txBody>
                    <a:bodyPr/>
                    <a:lstStyle/>
                    <a:p>
                      <a:pPr algn="ctr" fontAlgn="ctr"/>
                      <a:r>
                        <a:rPr lang="ru-RU" sz="1400" u="none" strike="noStrike" dirty="0">
                          <a:solidFill>
                            <a:schemeClr val="bg1"/>
                          </a:solidFill>
                          <a:latin typeface="+mj-lt"/>
                          <a:cs typeface="Times New Roman" pitchFamily="18" charset="0"/>
                        </a:rPr>
                        <a:t>2026 год, тыс. руб.</a:t>
                      </a:r>
                      <a:endParaRPr lang="ru-RU" sz="1400" b="1" i="0" u="none" strike="noStrike" dirty="0">
                        <a:solidFill>
                          <a:schemeClr val="bg1"/>
                        </a:solidFill>
                        <a:latin typeface="+mj-lt"/>
                        <a:cs typeface="Times New Roman" pitchFamily="18" charset="0"/>
                      </a:endParaRPr>
                    </a:p>
                  </a:txBody>
                  <a:tcPr marL="5969" marR="5969" marT="5968" marB="0" anchor="ctr">
                    <a:solidFill>
                      <a:schemeClr val="accent3"/>
                    </a:solidFill>
                  </a:tcPr>
                </a:tc>
                <a:extLst>
                  <a:ext uri="{0D108BD9-81ED-4DB2-BD59-A6C34878D82A}">
                    <a16:rowId xmlns:a16="http://schemas.microsoft.com/office/drawing/2014/main" val="10000"/>
                  </a:ext>
                </a:extLst>
              </a:tr>
              <a:tr h="576013">
                <a:tc>
                  <a:txBody>
                    <a:bodyPr/>
                    <a:lstStyle/>
                    <a:p>
                      <a:pPr algn="l" fontAlgn="b"/>
                      <a:r>
                        <a:rPr lang="ru-RU" sz="1200" b="1" i="0" u="none" strike="noStrike" dirty="0">
                          <a:solidFill>
                            <a:srgbClr val="7030A0"/>
                          </a:solidFill>
                          <a:latin typeface="Times New Roman" pitchFamily="18" charset="0"/>
                          <a:cs typeface="Times New Roman" pitchFamily="18" charset="0"/>
                        </a:rPr>
                        <a:t>Реализация</a:t>
                      </a:r>
                      <a:r>
                        <a:rPr lang="ru-RU" sz="1200" b="1" i="0" u="none" strike="noStrike" baseline="0" dirty="0">
                          <a:solidFill>
                            <a:srgbClr val="7030A0"/>
                          </a:solidFill>
                          <a:latin typeface="Times New Roman" pitchFamily="18" charset="0"/>
                          <a:cs typeface="Times New Roman" pitchFamily="18" charset="0"/>
                        </a:rPr>
                        <a:t> мероприятий по обеспечению жильем молодых семей</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4</a:t>
                      </a: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4165,4</a:t>
                      </a:r>
                    </a:p>
                  </a:txBody>
                  <a:tcPr marL="5969" marR="5969" marT="5968" marB="0" anchor="b"/>
                </a:tc>
                <a:extLst>
                  <a:ext uri="{0D108BD9-81ED-4DB2-BD59-A6C34878D82A}">
                    <a16:rowId xmlns:a16="http://schemas.microsoft.com/office/drawing/2014/main" val="10004"/>
                  </a:ext>
                </a:extLst>
              </a:tr>
              <a:tr h="576013">
                <a:tc>
                  <a:txBody>
                    <a:bodyPr/>
                    <a:lstStyle/>
                    <a:p>
                      <a:pPr algn="l" fontAlgn="b"/>
                      <a:r>
                        <a:rPr lang="ru-RU" sz="1200" b="1" u="none" strike="noStrike" dirty="0">
                          <a:solidFill>
                            <a:srgbClr val="7030A0"/>
                          </a:solidFill>
                          <a:latin typeface="Times New Roman" pitchFamily="18" charset="0"/>
                          <a:cs typeface="Times New Roman" pitchFamily="18" charset="0"/>
                        </a:rPr>
                        <a:t>Доплата к пенсии муниципальных служащих</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u="none" strike="noStrike" dirty="0">
                          <a:solidFill>
                            <a:srgbClr val="7030A0"/>
                          </a:solidFill>
                          <a:latin typeface="Times New Roman" pitchFamily="18" charset="0"/>
                          <a:cs typeface="Times New Roman" pitchFamily="18" charset="0"/>
                        </a:rPr>
                        <a:t>42</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u="none" strike="noStrike" dirty="0">
                          <a:solidFill>
                            <a:srgbClr val="7030A0"/>
                          </a:solidFill>
                          <a:latin typeface="Times New Roman" pitchFamily="18" charset="0"/>
                          <a:cs typeface="Times New Roman" pitchFamily="18" charset="0"/>
                        </a:rPr>
                        <a:t>2705</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extLst>
                  <a:ext uri="{0D108BD9-81ED-4DB2-BD59-A6C34878D82A}">
                    <a16:rowId xmlns:a16="http://schemas.microsoft.com/office/drawing/2014/main" val="10005"/>
                  </a:ext>
                </a:extLst>
              </a:tr>
              <a:tr h="504011">
                <a:tc>
                  <a:txBody>
                    <a:bodyPr/>
                    <a:lstStyle/>
                    <a:p>
                      <a:pPr algn="l" fontAlgn="ctr"/>
                      <a:endParaRPr lang="ru-RU" sz="1200" b="1" u="none" strike="noStrike" dirty="0">
                        <a:solidFill>
                          <a:srgbClr val="7030A0"/>
                        </a:solidFill>
                        <a:latin typeface="Times New Roman" pitchFamily="18" charset="0"/>
                        <a:cs typeface="Times New Roman" pitchFamily="18" charset="0"/>
                      </a:endParaRPr>
                    </a:p>
                    <a:p>
                      <a:pPr algn="l" fontAlgn="ctr"/>
                      <a:r>
                        <a:rPr lang="ru-RU" sz="1200" b="1" u="none" strike="noStrike" dirty="0">
                          <a:solidFill>
                            <a:srgbClr val="7030A0"/>
                          </a:solidFill>
                          <a:latin typeface="Times New Roman" pitchFamily="18" charset="0"/>
                          <a:cs typeface="Times New Roman" pitchFamily="18" charset="0"/>
                        </a:rPr>
                        <a:t>Поддержка многодетных семей</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ctr"/>
                </a:tc>
                <a:tc>
                  <a:txBody>
                    <a:bodyPr/>
                    <a:lstStyle/>
                    <a:p>
                      <a:pPr algn="ctr" fontAlgn="b"/>
                      <a:r>
                        <a:rPr lang="ru-RU" sz="1200" b="1" u="none" strike="noStrike" dirty="0">
                          <a:solidFill>
                            <a:srgbClr val="7030A0"/>
                          </a:solidFill>
                          <a:latin typeface="Times New Roman" pitchFamily="18" charset="0"/>
                          <a:cs typeface="Times New Roman" pitchFamily="18" charset="0"/>
                        </a:rPr>
                        <a:t>208</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3160,6</a:t>
                      </a:r>
                    </a:p>
                  </a:txBody>
                  <a:tcPr marL="5969" marR="5969" marT="5968" marB="0" anchor="b"/>
                </a:tc>
                <a:extLst>
                  <a:ext uri="{0D108BD9-81ED-4DB2-BD59-A6C34878D82A}">
                    <a16:rowId xmlns:a16="http://schemas.microsoft.com/office/drawing/2014/main" val="10006"/>
                  </a:ext>
                </a:extLst>
              </a:tr>
              <a:tr h="824149">
                <a:tc>
                  <a:txBody>
                    <a:bodyPr/>
                    <a:lstStyle/>
                    <a:p>
                      <a:pPr algn="l" fontAlgn="b"/>
                      <a:r>
                        <a:rPr lang="ru-RU" sz="1200" b="1" u="none" strike="noStrike" dirty="0">
                          <a:solidFill>
                            <a:srgbClr val="7030A0"/>
                          </a:solidFill>
                          <a:latin typeface="Times New Roman" pitchFamily="18" charset="0"/>
                          <a:cs typeface="Times New Roman" pitchFamily="18" charset="0"/>
                        </a:rPr>
                        <a:t>Денежная компенсация расходов по оплате жилых помещений и коммунальных услуг специалистам, проживающим и работающим в сельской местности</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425</a:t>
                      </a: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7615</a:t>
                      </a:r>
                    </a:p>
                  </a:txBody>
                  <a:tcPr marL="5969" marR="5969" marT="5968" marB="0" anchor="b"/>
                </a:tc>
                <a:extLst>
                  <a:ext uri="{0D108BD9-81ED-4DB2-BD59-A6C34878D82A}">
                    <a16:rowId xmlns:a16="http://schemas.microsoft.com/office/drawing/2014/main" val="10007"/>
                  </a:ext>
                </a:extLst>
              </a:tr>
              <a:tr h="824149">
                <a:tc>
                  <a:txBody>
                    <a:bodyPr/>
                    <a:lstStyle/>
                    <a:p>
                      <a:pPr algn="l" fontAlgn="b"/>
                      <a:r>
                        <a:rPr lang="ru-RU" sz="1200" b="1" i="0" u="none" strike="noStrike" dirty="0">
                          <a:solidFill>
                            <a:srgbClr val="7030A0"/>
                          </a:solidFill>
                          <a:latin typeface="Times New Roman" pitchFamily="18" charset="0"/>
                          <a:cs typeface="Times New Roman" pitchFamily="18" charset="0"/>
                        </a:rPr>
                        <a:t>Оказание материальной помощи гражданам,</a:t>
                      </a:r>
                      <a:r>
                        <a:rPr lang="ru-RU" sz="1200" b="1" i="0" u="none" strike="noStrike" baseline="0" dirty="0">
                          <a:solidFill>
                            <a:srgbClr val="7030A0"/>
                          </a:solidFill>
                          <a:latin typeface="Times New Roman" pitchFamily="18" charset="0"/>
                          <a:cs typeface="Times New Roman" pitchFamily="18" charset="0"/>
                        </a:rPr>
                        <a:t> оказавшимся в трудной жизненной ситуации</a:t>
                      </a:r>
                      <a:endParaRPr lang="ru-RU" sz="1200" b="1" i="0" u="none" strike="noStrike" dirty="0">
                        <a:solidFill>
                          <a:srgbClr val="7030A0"/>
                        </a:solidFill>
                        <a:latin typeface="Times New Roman" pitchFamily="18" charset="0"/>
                        <a:cs typeface="Times New Roman" pitchFamily="18" charset="0"/>
                      </a:endParaRP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12</a:t>
                      </a:r>
                    </a:p>
                  </a:txBody>
                  <a:tcPr marL="5969" marR="5969" marT="5968" marB="0" anchor="b"/>
                </a:tc>
                <a:tc>
                  <a:txBody>
                    <a:bodyPr/>
                    <a:lstStyle/>
                    <a:p>
                      <a:pPr algn="ctr" fontAlgn="b"/>
                      <a:r>
                        <a:rPr lang="ru-RU" sz="1200" b="1" i="0" u="none" strike="noStrike" dirty="0">
                          <a:solidFill>
                            <a:srgbClr val="7030A0"/>
                          </a:solidFill>
                          <a:latin typeface="Times New Roman" pitchFamily="18" charset="0"/>
                          <a:cs typeface="Times New Roman" pitchFamily="18" charset="0"/>
                        </a:rPr>
                        <a:t>60</a:t>
                      </a:r>
                    </a:p>
                  </a:txBody>
                  <a:tcPr marL="5969" marR="5969" marT="5968"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13051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611560" y="116632"/>
            <a:ext cx="7776864" cy="8640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a:solidFill>
                  <a:srgbClr val="7030A0"/>
                </a:solidFill>
              </a:rPr>
              <a:t>Прогноз плана социально – экономического развития муниципального образования «Муниципальный округ Киясовский район Удмуртской Республики» на 202</a:t>
            </a:r>
            <a:r>
              <a:rPr lang="en-US" dirty="0">
                <a:solidFill>
                  <a:srgbClr val="7030A0"/>
                </a:solidFill>
              </a:rPr>
              <a:t>6</a:t>
            </a:r>
            <a:r>
              <a:rPr lang="ru-RU" dirty="0">
                <a:solidFill>
                  <a:srgbClr val="7030A0"/>
                </a:solidFill>
              </a:rPr>
              <a:t> год</a:t>
            </a:r>
          </a:p>
        </p:txBody>
      </p:sp>
      <p:graphicFrame>
        <p:nvGraphicFramePr>
          <p:cNvPr id="3" name="Таблица 2"/>
          <p:cNvGraphicFramePr>
            <a:graphicFrameLocks noGrp="1"/>
          </p:cNvGraphicFramePr>
          <p:nvPr>
            <p:extLst>
              <p:ext uri="{D42A27DB-BD31-4B8C-83A1-F6EECF244321}">
                <p14:modId xmlns:p14="http://schemas.microsoft.com/office/powerpoint/2010/main" val="4021808880"/>
              </p:ext>
            </p:extLst>
          </p:nvPr>
        </p:nvGraphicFramePr>
        <p:xfrm>
          <a:off x="395536" y="1124744"/>
          <a:ext cx="8424936" cy="5035295"/>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159094">
                <a:tc rowSpan="3">
                  <a:txBody>
                    <a:bodyPr/>
                    <a:lstStyle/>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38455" marR="38455" marT="0" marB="0"/>
                </a:tc>
                <a:tc rowSpan="3">
                  <a:txBody>
                    <a:bodyPr/>
                    <a:lstStyle/>
                    <a:p>
                      <a:pPr algn="ctr">
                        <a:lnSpc>
                          <a:spcPct val="115000"/>
                        </a:lnSpc>
                        <a:spcAft>
                          <a:spcPts val="0"/>
                        </a:spcAft>
                      </a:pPr>
                      <a:r>
                        <a:rPr lang="ru-RU" sz="1200" dirty="0">
                          <a:effectLst/>
                        </a:rPr>
                        <a:t>Показатели</a:t>
                      </a:r>
                      <a:endParaRPr lang="ru-RU" sz="1200" dirty="0">
                        <a:effectLst/>
                        <a:latin typeface="Times New Roman"/>
                        <a:ea typeface="Times New Roman"/>
                        <a:cs typeface="Times New Roman"/>
                      </a:endParaRPr>
                    </a:p>
                  </a:txBody>
                  <a:tcPr marL="38455" marR="38455" marT="0" marB="0"/>
                </a:tc>
                <a:tc rowSpan="3">
                  <a:txBody>
                    <a:bodyPr/>
                    <a:lstStyle/>
                    <a:p>
                      <a:pPr algn="ctr">
                        <a:lnSpc>
                          <a:spcPct val="115000"/>
                        </a:lnSpc>
                        <a:spcAft>
                          <a:spcPts val="0"/>
                        </a:spcAft>
                      </a:pPr>
                      <a:r>
                        <a:rPr lang="ru-RU" sz="1200" dirty="0" err="1">
                          <a:effectLst/>
                        </a:rPr>
                        <a:t>Ед.изм</a:t>
                      </a:r>
                      <a:r>
                        <a:rPr lang="ru-RU" sz="1200" dirty="0">
                          <a:effectLst/>
                        </a:rPr>
                        <a:t>.</a:t>
                      </a:r>
                      <a:endParaRPr lang="ru-RU" sz="1200" dirty="0">
                        <a:effectLst/>
                        <a:latin typeface="Times New Roman"/>
                        <a:ea typeface="Times New Roman"/>
                        <a:cs typeface="Times New Roman"/>
                      </a:endParaRPr>
                    </a:p>
                  </a:txBody>
                  <a:tcPr marL="38455" marR="38455" marT="0" marB="0" anchor="ctr"/>
                </a:tc>
                <a:tc gridSpan="2">
                  <a:txBody>
                    <a:bodyPr/>
                    <a:lstStyle/>
                    <a:p>
                      <a:pPr algn="ctr">
                        <a:lnSpc>
                          <a:spcPct val="115000"/>
                        </a:lnSpc>
                        <a:spcAft>
                          <a:spcPts val="0"/>
                        </a:spcAft>
                      </a:pPr>
                      <a:r>
                        <a:rPr lang="ru-RU" sz="1200" dirty="0">
                          <a:effectLst/>
                        </a:rPr>
                        <a:t>202</a:t>
                      </a:r>
                      <a:r>
                        <a:rPr lang="en-US" sz="1200" dirty="0">
                          <a:effectLst/>
                        </a:rPr>
                        <a:t>6</a:t>
                      </a:r>
                      <a:r>
                        <a:rPr lang="ru-RU" sz="1200" dirty="0">
                          <a:effectLst/>
                        </a:rPr>
                        <a:t> год</a:t>
                      </a:r>
                      <a:endParaRPr lang="ru-RU" sz="1200" dirty="0">
                        <a:effectLst/>
                        <a:latin typeface="Times New Roman"/>
                        <a:ea typeface="Times New Roman"/>
                        <a:cs typeface="Times New Roman"/>
                      </a:endParaRPr>
                    </a:p>
                  </a:txBody>
                  <a:tcPr marL="38455" marR="38455" marT="0" marB="0" anchor="b"/>
                </a:tc>
                <a:tc hMerge="1">
                  <a:txBody>
                    <a:bodyPr/>
                    <a:lstStyle/>
                    <a:p>
                      <a:endParaRPr lang="ru-RU"/>
                    </a:p>
                  </a:txBody>
                  <a:tcPr/>
                </a:tc>
                <a:extLst>
                  <a:ext uri="{0D108BD9-81ED-4DB2-BD59-A6C34878D82A}">
                    <a16:rowId xmlns:a16="http://schemas.microsoft.com/office/drawing/2014/main" val="10000"/>
                  </a:ext>
                </a:extLst>
              </a:tr>
              <a:tr h="159094">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200" dirty="0">
                          <a:effectLst/>
                        </a:rPr>
                        <a:t>прогноз</a:t>
                      </a:r>
                      <a:endParaRPr lang="ru-RU" sz="1200" dirty="0">
                        <a:effectLst/>
                        <a:latin typeface="Times New Roman"/>
                        <a:ea typeface="Times New Roman"/>
                        <a:cs typeface="Times New Roman"/>
                      </a:endParaRPr>
                    </a:p>
                  </a:txBody>
                  <a:tcPr marL="38455" marR="38455" marT="0" marB="0" anchor="b"/>
                </a:tc>
                <a:tc hMerge="1">
                  <a:txBody>
                    <a:bodyPr/>
                    <a:lstStyle/>
                    <a:p>
                      <a:endParaRPr lang="ru-RU"/>
                    </a:p>
                  </a:txBody>
                  <a:tcPr/>
                </a:tc>
                <a:extLst>
                  <a:ext uri="{0D108BD9-81ED-4DB2-BD59-A6C34878D82A}">
                    <a16:rowId xmlns:a16="http://schemas.microsoft.com/office/drawing/2014/main" val="10001"/>
                  </a:ext>
                </a:extLst>
              </a:tr>
              <a:tr h="18198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effectLst/>
                        </a:rPr>
                        <a:t>1 вариант</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2 вариант</a:t>
                      </a:r>
                      <a:endParaRPr lang="ru-RU" sz="1200" dirty="0">
                        <a:effectLst/>
                        <a:latin typeface="Times New Roman"/>
                        <a:ea typeface="Times New Roman"/>
                        <a:cs typeface="Times New Roman"/>
                      </a:endParaRPr>
                    </a:p>
                  </a:txBody>
                  <a:tcPr marL="38455" marR="38455" marT="0" marB="0"/>
                </a:tc>
                <a:extLst>
                  <a:ext uri="{0D108BD9-81ED-4DB2-BD59-A6C34878D82A}">
                    <a16:rowId xmlns:a16="http://schemas.microsoft.com/office/drawing/2014/main" val="10002"/>
                  </a:ext>
                </a:extLst>
              </a:tr>
              <a:tr h="758276">
                <a:tc>
                  <a:txBody>
                    <a:bodyPr/>
                    <a:lstStyle/>
                    <a:p>
                      <a:pPr algn="ctr">
                        <a:lnSpc>
                          <a:spcPct val="115000"/>
                        </a:lnSpc>
                        <a:spcAft>
                          <a:spcPts val="0"/>
                        </a:spcAft>
                      </a:pPr>
                      <a:r>
                        <a:rPr lang="ru-RU" sz="1200" dirty="0">
                          <a:effectLst/>
                        </a:rPr>
                        <a:t>1</a:t>
                      </a:r>
                      <a:endParaRPr lang="ru-RU" sz="1200" dirty="0">
                        <a:effectLst/>
                        <a:latin typeface="Times New Roman"/>
                        <a:ea typeface="Times New Roman"/>
                        <a:cs typeface="Times New Roman"/>
                      </a:endParaRPr>
                    </a:p>
                  </a:txBody>
                  <a:tcPr marL="38455" marR="38455" marT="0" marB="0"/>
                </a:tc>
                <a:tc>
                  <a:txBody>
                    <a:bodyPr/>
                    <a:lstStyle/>
                    <a:p>
                      <a:pPr algn="just">
                        <a:lnSpc>
                          <a:spcPct val="115000"/>
                        </a:lnSpc>
                        <a:spcAft>
                          <a:spcPts val="0"/>
                        </a:spcAft>
                      </a:pPr>
                      <a:r>
                        <a:rPr lang="ru-RU" sz="1200" dirty="0">
                          <a:effectLst/>
                        </a:rPr>
                        <a:t>Объем отгруженных товаров собственного производства, выполненных работ и услуг собственными силами по крупным и средним предприятиям</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млн.</a:t>
                      </a:r>
                    </a:p>
                    <a:p>
                      <a:pPr algn="ctr">
                        <a:lnSpc>
                          <a:spcPct val="115000"/>
                        </a:lnSpc>
                        <a:spcAft>
                          <a:spcPts val="0"/>
                        </a:spcAft>
                      </a:pPr>
                      <a:r>
                        <a:rPr lang="ru-RU" sz="1200" dirty="0">
                          <a:effectLst/>
                        </a:rPr>
                        <a:t>руб. </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1831,8</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1868,</a:t>
                      </a:r>
                      <a:r>
                        <a:rPr lang="en-US" sz="1200" dirty="0">
                          <a:effectLst/>
                          <a:latin typeface="Times New Roman"/>
                          <a:ea typeface="+mn-ea"/>
                          <a:cs typeface="Times New Roman"/>
                        </a:rPr>
                        <a:t>3</a:t>
                      </a:r>
                      <a:endParaRPr lang="en-US" sz="1200" dirty="0">
                        <a:effectLst/>
                        <a:latin typeface="+mn-lt"/>
                        <a:ea typeface="+mn-ea"/>
                        <a:cs typeface="+mn-cs"/>
                      </a:endParaRPr>
                    </a:p>
                  </a:txBody>
                  <a:tcPr marL="38455" marR="38455" marT="0" marB="0" anchor="ctr"/>
                </a:tc>
                <a:extLst>
                  <a:ext uri="{0D108BD9-81ED-4DB2-BD59-A6C34878D82A}">
                    <a16:rowId xmlns:a16="http://schemas.microsoft.com/office/drawing/2014/main" val="10003"/>
                  </a:ext>
                </a:extLst>
              </a:tr>
              <a:tr h="306785">
                <a:tc>
                  <a:txBody>
                    <a:bodyPr/>
                    <a:lstStyle/>
                    <a:p>
                      <a:pPr algn="l">
                        <a:lnSpc>
                          <a:spcPct val="115000"/>
                        </a:lnSpc>
                      </a:pPr>
                      <a:endParaRPr lang="ru-RU" sz="1200" dirty="0">
                        <a:effectLst/>
                        <a:latin typeface="Calibri"/>
                        <a:cs typeface="Times New Roman"/>
                      </a:endParaRPr>
                    </a:p>
                  </a:txBody>
                  <a:tcPr marL="38455" marR="38455" marT="0" marB="0"/>
                </a:tc>
                <a:tc>
                  <a:txBody>
                    <a:bodyPr/>
                    <a:lstStyle/>
                    <a:p>
                      <a:pPr algn="l"/>
                      <a:r>
                        <a:rPr lang="ru-RU" sz="1200" dirty="0">
                          <a:effectLst/>
                          <a:latin typeface="+mn-lt"/>
                          <a:ea typeface="Times New Roman" panose="02020603050405020304" pitchFamily="18" charset="0"/>
                        </a:rPr>
                        <a:t>Темп роста в сопоставимых ценах</a:t>
                      </a:r>
                    </a:p>
                  </a:txBody>
                  <a:tcPr marL="114300" marR="114300" marT="0" marB="0"/>
                </a:tc>
                <a:tc>
                  <a:txBody>
                    <a:bodyPr/>
                    <a:lstStyle/>
                    <a:p>
                      <a:pPr algn="ctr">
                        <a:lnSpc>
                          <a:spcPct val="115000"/>
                        </a:lnSpc>
                        <a:spcAft>
                          <a:spcPts val="0"/>
                        </a:spcAft>
                      </a:pPr>
                      <a:r>
                        <a:rPr lang="ru-RU" sz="1200" dirty="0">
                          <a:effectLst/>
                        </a:rPr>
                        <a:t>% </a:t>
                      </a:r>
                      <a:r>
                        <a:rPr lang="ru-RU" sz="1200" dirty="0">
                          <a:effectLst/>
                          <a:latin typeface="+mn-lt"/>
                          <a:ea typeface="Times New Roman" panose="02020603050405020304" pitchFamily="18" charset="0"/>
                        </a:rPr>
                        <a:t>к </a:t>
                      </a:r>
                      <a:r>
                        <a:rPr lang="ru-RU" sz="1200" dirty="0" err="1">
                          <a:effectLst/>
                          <a:latin typeface="+mn-lt"/>
                          <a:ea typeface="Times New Roman" panose="02020603050405020304" pitchFamily="18" charset="0"/>
                        </a:rPr>
                        <a:t>предыд</a:t>
                      </a:r>
                      <a:r>
                        <a:rPr lang="ru-RU" sz="1200" dirty="0">
                          <a:effectLst/>
                          <a:latin typeface="+mn-lt"/>
                          <a:ea typeface="Times New Roman" panose="02020603050405020304" pitchFamily="18" charset="0"/>
                        </a:rPr>
                        <a:t>. году</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97,2</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98,8</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4"/>
                  </a:ext>
                </a:extLst>
              </a:tr>
              <a:tr h="320565">
                <a:tc>
                  <a:txBody>
                    <a:bodyPr/>
                    <a:lstStyle/>
                    <a:p>
                      <a:pPr algn="ctr">
                        <a:lnSpc>
                          <a:spcPct val="115000"/>
                        </a:lnSpc>
                        <a:spcAft>
                          <a:spcPts val="0"/>
                        </a:spcAft>
                      </a:pPr>
                      <a:r>
                        <a:rPr lang="ru-RU" sz="1200" dirty="0">
                          <a:effectLst/>
                        </a:rPr>
                        <a:t>2</a:t>
                      </a:r>
                      <a:endParaRPr lang="ru-RU" sz="1200" dirty="0">
                        <a:effectLst/>
                        <a:latin typeface="Times New Roman"/>
                        <a:ea typeface="Times New Roman"/>
                        <a:cs typeface="Times New Roman"/>
                      </a:endParaRPr>
                    </a:p>
                  </a:txBody>
                  <a:tcPr marL="38455" marR="38455" marT="0" marB="0"/>
                </a:tc>
                <a:tc>
                  <a:txBody>
                    <a:bodyPr/>
                    <a:lstStyle/>
                    <a:p>
                      <a:pPr algn="just">
                        <a:lnSpc>
                          <a:spcPct val="115000"/>
                        </a:lnSpc>
                        <a:spcAft>
                          <a:spcPts val="0"/>
                        </a:spcAft>
                      </a:pPr>
                      <a:r>
                        <a:rPr lang="ru-RU" sz="1200" dirty="0">
                          <a:effectLst/>
                        </a:rPr>
                        <a:t>Продукция сельского хозяйства</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млн.</a:t>
                      </a:r>
                    </a:p>
                    <a:p>
                      <a:pPr algn="ctr">
                        <a:lnSpc>
                          <a:spcPct val="115000"/>
                        </a:lnSpc>
                        <a:spcAft>
                          <a:spcPts val="0"/>
                        </a:spcAft>
                      </a:pPr>
                      <a:r>
                        <a:rPr lang="ru-RU" sz="1200" dirty="0">
                          <a:effectLst/>
                        </a:rPr>
                        <a:t>руб.</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2681,4</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2737,6</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5"/>
                  </a:ext>
                </a:extLst>
              </a:tr>
              <a:tr h="312727">
                <a:tc>
                  <a:txBody>
                    <a:bodyPr/>
                    <a:lstStyle/>
                    <a:p>
                      <a:pPr algn="l">
                        <a:lnSpc>
                          <a:spcPct val="115000"/>
                        </a:lnSpc>
                      </a:pPr>
                      <a:endParaRPr lang="ru-RU" sz="1200" dirty="0">
                        <a:effectLst/>
                        <a:latin typeface="Calibri"/>
                        <a:cs typeface="Times New Roman"/>
                      </a:endParaRPr>
                    </a:p>
                  </a:txBody>
                  <a:tcPr marL="38455" marR="38455" marT="0" marB="0"/>
                </a:tc>
                <a:tc>
                  <a:txBody>
                    <a:bodyPr/>
                    <a:lstStyle/>
                    <a:p>
                      <a:pPr algn="l"/>
                      <a:r>
                        <a:rPr lang="ru-RU" sz="1200" dirty="0">
                          <a:effectLst/>
                          <a:latin typeface="+mn-lt"/>
                          <a:ea typeface="Times New Roman" panose="02020603050405020304" pitchFamily="18" charset="0"/>
                        </a:rPr>
                        <a:t>Темп роста в сопоставимых ценах</a:t>
                      </a:r>
                    </a:p>
                  </a:txBody>
                  <a:tcPr marL="38455" marR="38455" marT="0" marB="0"/>
                </a:tc>
                <a:tc>
                  <a:txBody>
                    <a:bodyPr/>
                    <a:lstStyle/>
                    <a:p>
                      <a:pPr algn="ctr">
                        <a:lnSpc>
                          <a:spcPct val="115000"/>
                        </a:lnSpc>
                        <a:spcAft>
                          <a:spcPts val="0"/>
                        </a:spcAft>
                      </a:pPr>
                      <a:r>
                        <a:rPr lang="ru-RU" sz="1200" dirty="0">
                          <a:effectLst/>
                        </a:rPr>
                        <a:t>% </a:t>
                      </a:r>
                      <a:r>
                        <a:rPr lang="ru-RU" sz="1200" dirty="0">
                          <a:effectLst/>
                          <a:latin typeface="+mn-lt"/>
                          <a:ea typeface="Times New Roman" panose="02020603050405020304" pitchFamily="18" charset="0"/>
                        </a:rPr>
                        <a:t>к </a:t>
                      </a:r>
                      <a:r>
                        <a:rPr lang="ru-RU" sz="1200" dirty="0" err="1">
                          <a:effectLst/>
                          <a:latin typeface="+mn-lt"/>
                          <a:ea typeface="Times New Roman" panose="02020603050405020304" pitchFamily="18" charset="0"/>
                        </a:rPr>
                        <a:t>предыд</a:t>
                      </a:r>
                      <a:r>
                        <a:rPr lang="ru-RU" sz="1200" dirty="0">
                          <a:effectLst/>
                          <a:latin typeface="+mn-lt"/>
                          <a:ea typeface="Times New Roman" panose="02020603050405020304" pitchFamily="18" charset="0"/>
                        </a:rPr>
                        <a:t>. году</a:t>
                      </a:r>
                      <a:endParaRPr lang="ru-RU" sz="1200" dirty="0">
                        <a:effectLst/>
                        <a:latin typeface="Times New Roman"/>
                        <a:ea typeface="Times New Roman"/>
                        <a:cs typeface="Times New Roman"/>
                      </a:endParaRPr>
                    </a:p>
                  </a:txBody>
                  <a:tcPr marL="114300" marR="114300" marT="0" marB="0"/>
                </a:tc>
                <a:tc>
                  <a:txBody>
                    <a:bodyPr/>
                    <a:lstStyle/>
                    <a:p>
                      <a:pPr algn="ctr">
                        <a:lnSpc>
                          <a:spcPct val="115000"/>
                        </a:lnSpc>
                        <a:spcAft>
                          <a:spcPts val="0"/>
                        </a:spcAft>
                      </a:pPr>
                      <a:r>
                        <a:rPr lang="en-US" sz="1200" dirty="0">
                          <a:effectLst/>
                          <a:latin typeface="+mn-lt"/>
                          <a:ea typeface="+mn-ea"/>
                          <a:cs typeface="+mn-cs"/>
                        </a:rPr>
                        <a:t>100,6</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103,1</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6"/>
                  </a:ext>
                </a:extLst>
              </a:tr>
              <a:tr h="322247">
                <a:tc>
                  <a:txBody>
                    <a:bodyPr/>
                    <a:lstStyle/>
                    <a:p>
                      <a:pPr algn="ctr">
                        <a:lnSpc>
                          <a:spcPct val="115000"/>
                        </a:lnSpc>
                        <a:spcAft>
                          <a:spcPts val="0"/>
                        </a:spcAft>
                      </a:pPr>
                      <a:r>
                        <a:rPr lang="ru-RU" sz="1200" dirty="0">
                          <a:effectLst/>
                        </a:rPr>
                        <a:t>3</a:t>
                      </a:r>
                      <a:endParaRPr lang="ru-RU" sz="1200" dirty="0">
                        <a:effectLst/>
                        <a:latin typeface="Times New Roman"/>
                        <a:ea typeface="Times New Roman"/>
                        <a:cs typeface="Times New Roman"/>
                      </a:endParaRPr>
                    </a:p>
                  </a:txBody>
                  <a:tcPr marL="38455" marR="38455" marT="0" marB="0"/>
                </a:tc>
                <a:tc>
                  <a:txBody>
                    <a:bodyPr/>
                    <a:lstStyle/>
                    <a:p>
                      <a:pPr algn="just">
                        <a:lnSpc>
                          <a:spcPct val="115000"/>
                        </a:lnSpc>
                        <a:spcAft>
                          <a:spcPts val="0"/>
                        </a:spcAft>
                      </a:pPr>
                      <a:r>
                        <a:rPr lang="ru-RU" sz="1200" dirty="0">
                          <a:effectLst/>
                        </a:rPr>
                        <a:t>Объем розничного товарооборота</a:t>
                      </a:r>
                    </a:p>
                    <a:p>
                      <a:pPr algn="just">
                        <a:lnSpc>
                          <a:spcPct val="115000"/>
                        </a:lnSpc>
                        <a:spcAft>
                          <a:spcPts val="0"/>
                        </a:spcAft>
                      </a:pPr>
                      <a:r>
                        <a:rPr lang="ru-RU" sz="1200" dirty="0">
                          <a:effectLst/>
                        </a:rPr>
                        <a:t>(по крупным и средним предприятиям)</a:t>
                      </a:r>
                    </a:p>
                  </a:txBody>
                  <a:tcPr marL="38455" marR="38455" marT="0" marB="0"/>
                </a:tc>
                <a:tc>
                  <a:txBody>
                    <a:bodyPr/>
                    <a:lstStyle/>
                    <a:p>
                      <a:pPr algn="ctr">
                        <a:lnSpc>
                          <a:spcPct val="115000"/>
                        </a:lnSpc>
                        <a:spcAft>
                          <a:spcPts val="0"/>
                        </a:spcAft>
                      </a:pPr>
                      <a:r>
                        <a:rPr lang="ru-RU" sz="1200" dirty="0">
                          <a:effectLst/>
                        </a:rPr>
                        <a:t>млн.</a:t>
                      </a:r>
                    </a:p>
                    <a:p>
                      <a:pPr algn="ctr">
                        <a:lnSpc>
                          <a:spcPct val="115000"/>
                        </a:lnSpc>
                        <a:spcAft>
                          <a:spcPts val="0"/>
                        </a:spcAft>
                      </a:pPr>
                      <a:r>
                        <a:rPr lang="ru-RU" sz="1200" dirty="0">
                          <a:effectLst/>
                        </a:rPr>
                        <a:t>руб.</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350,4</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360,4</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7"/>
                  </a:ext>
                </a:extLst>
              </a:tr>
              <a:tr h="363894">
                <a:tc>
                  <a:txBody>
                    <a:bodyPr/>
                    <a:lstStyle/>
                    <a:p>
                      <a:pPr algn="l">
                        <a:lnSpc>
                          <a:spcPct val="115000"/>
                        </a:lnSpc>
                      </a:pPr>
                      <a:endParaRPr lang="ru-RU" sz="1200" dirty="0">
                        <a:effectLst/>
                        <a:latin typeface="Calibri"/>
                        <a:cs typeface="Times New Roman"/>
                      </a:endParaRPr>
                    </a:p>
                  </a:txBody>
                  <a:tcPr marL="38455" marR="38455" marT="0" marB="0"/>
                </a:tc>
                <a:tc>
                  <a:txBody>
                    <a:bodyPr/>
                    <a:lstStyle/>
                    <a:p>
                      <a:pPr algn="l">
                        <a:lnSpc>
                          <a:spcPct val="115000"/>
                        </a:lnSpc>
                        <a:spcAft>
                          <a:spcPts val="0"/>
                        </a:spcAft>
                      </a:pPr>
                      <a:r>
                        <a:rPr lang="ru-RU" sz="1200" dirty="0">
                          <a:effectLst/>
                        </a:rPr>
                        <a:t>Темп роста в сопоставимых ценах </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 </a:t>
                      </a:r>
                      <a:r>
                        <a:rPr lang="ru-RU" sz="1200" dirty="0">
                          <a:effectLst/>
                          <a:latin typeface="+mn-lt"/>
                          <a:ea typeface="Times New Roman" panose="02020603050405020304" pitchFamily="18" charset="0"/>
                        </a:rPr>
                        <a:t>к </a:t>
                      </a:r>
                      <a:r>
                        <a:rPr lang="ru-RU" sz="1200" dirty="0" err="1">
                          <a:effectLst/>
                          <a:latin typeface="+mn-lt"/>
                          <a:ea typeface="Times New Roman" panose="02020603050405020304" pitchFamily="18" charset="0"/>
                        </a:rPr>
                        <a:t>предыд</a:t>
                      </a:r>
                      <a:r>
                        <a:rPr lang="ru-RU" sz="1200" dirty="0">
                          <a:effectLst/>
                          <a:latin typeface="+mn-lt"/>
                          <a:ea typeface="Times New Roman" panose="02020603050405020304" pitchFamily="18" charset="0"/>
                        </a:rPr>
                        <a:t>. году</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98,4</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rPr>
                        <a:t>101,7</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8"/>
                  </a:ext>
                </a:extLst>
              </a:tr>
              <a:tr h="441625">
                <a:tc>
                  <a:txBody>
                    <a:bodyPr/>
                    <a:lstStyle/>
                    <a:p>
                      <a:pPr algn="ctr">
                        <a:lnSpc>
                          <a:spcPct val="115000"/>
                        </a:lnSpc>
                        <a:spcAft>
                          <a:spcPts val="0"/>
                        </a:spcAft>
                      </a:pPr>
                      <a:r>
                        <a:rPr lang="ru-RU" sz="1200" dirty="0">
                          <a:effectLst/>
                        </a:rPr>
                        <a:t>4</a:t>
                      </a:r>
                      <a:endParaRPr lang="ru-RU" sz="1200" dirty="0">
                        <a:effectLst/>
                        <a:latin typeface="Times New Roman"/>
                        <a:ea typeface="Times New Roman"/>
                        <a:cs typeface="Times New Roman"/>
                      </a:endParaRPr>
                    </a:p>
                  </a:txBody>
                  <a:tcPr marL="38455" marR="38455" marT="0" marB="0"/>
                </a:tc>
                <a:tc>
                  <a:txBody>
                    <a:bodyPr/>
                    <a:lstStyle/>
                    <a:p>
                      <a:pPr algn="just">
                        <a:lnSpc>
                          <a:spcPct val="115000"/>
                        </a:lnSpc>
                        <a:spcAft>
                          <a:spcPts val="0"/>
                        </a:spcAft>
                      </a:pPr>
                      <a:r>
                        <a:rPr lang="ru-RU" sz="1200">
                          <a:effectLst/>
                        </a:rPr>
                        <a:t>Инвестиции в основной капитал по организациям, не относящимся к субъектам малого предпринимательства</a:t>
                      </a:r>
                      <a:endParaRPr lang="ru-RU" sz="120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млн.</a:t>
                      </a:r>
                    </a:p>
                    <a:p>
                      <a:pPr algn="ctr">
                        <a:lnSpc>
                          <a:spcPct val="115000"/>
                        </a:lnSpc>
                        <a:spcAft>
                          <a:spcPts val="0"/>
                        </a:spcAft>
                      </a:pPr>
                      <a:r>
                        <a:rPr lang="ru-RU" sz="1200" dirty="0">
                          <a:effectLst/>
                        </a:rPr>
                        <a:t>руб.</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250,0</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300,0</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09"/>
                  </a:ext>
                </a:extLst>
              </a:tr>
              <a:tr h="413295">
                <a:tc>
                  <a:txBody>
                    <a:bodyPr/>
                    <a:lstStyle/>
                    <a:p>
                      <a:pPr algn="l">
                        <a:lnSpc>
                          <a:spcPct val="115000"/>
                        </a:lnSpc>
                      </a:pPr>
                      <a:endParaRPr lang="ru-RU" sz="1200" dirty="0">
                        <a:effectLst/>
                        <a:latin typeface="Calibri"/>
                        <a:cs typeface="Times New Roman"/>
                      </a:endParaRPr>
                    </a:p>
                  </a:txBody>
                  <a:tcPr marL="38455" marR="38455" marT="0" marB="0"/>
                </a:tc>
                <a:tc>
                  <a:txBody>
                    <a:bodyPr/>
                    <a:lstStyle/>
                    <a:p>
                      <a:pPr algn="l">
                        <a:lnSpc>
                          <a:spcPct val="115000"/>
                        </a:lnSpc>
                        <a:spcAft>
                          <a:spcPts val="0"/>
                        </a:spcAft>
                      </a:pPr>
                      <a:r>
                        <a:rPr lang="ru-RU" sz="1200" dirty="0">
                          <a:effectLst/>
                        </a:rPr>
                        <a:t>Темп роста в сопоставимых ценах</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 </a:t>
                      </a:r>
                      <a:r>
                        <a:rPr lang="ru-RU" sz="1200" dirty="0">
                          <a:effectLst/>
                          <a:latin typeface="+mn-lt"/>
                          <a:ea typeface="Times New Roman" panose="02020603050405020304" pitchFamily="18" charset="0"/>
                        </a:rPr>
                        <a:t>к </a:t>
                      </a:r>
                      <a:r>
                        <a:rPr lang="ru-RU" sz="1200" dirty="0" err="1">
                          <a:effectLst/>
                          <a:latin typeface="+mn-lt"/>
                          <a:ea typeface="Times New Roman" panose="02020603050405020304" pitchFamily="18" charset="0"/>
                        </a:rPr>
                        <a:t>предыд</a:t>
                      </a:r>
                      <a:r>
                        <a:rPr lang="ru-RU" sz="1200" dirty="0">
                          <a:effectLst/>
                          <a:latin typeface="+mn-lt"/>
                          <a:ea typeface="Times New Roman" panose="02020603050405020304" pitchFamily="18" charset="0"/>
                        </a:rPr>
                        <a:t>. году</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76,8</a:t>
                      </a:r>
                      <a:endParaRPr lang="ru-RU" sz="1200" dirty="0">
                        <a:effectLst/>
                        <a:latin typeface="Times New Roman"/>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mn-ea"/>
                          <a:cs typeface="+mn-cs"/>
                        </a:rPr>
                        <a:t>91,9</a:t>
                      </a:r>
                      <a:endParaRPr lang="ru-RU" sz="1200" dirty="0">
                        <a:effectLst/>
                        <a:latin typeface="Times New Roman"/>
                        <a:ea typeface="Times New Roman"/>
                        <a:cs typeface="Times New Roman"/>
                      </a:endParaRPr>
                    </a:p>
                  </a:txBody>
                  <a:tcPr marL="38455" marR="38455" marT="0" marB="0" anchor="ctr"/>
                </a:tc>
                <a:extLst>
                  <a:ext uri="{0D108BD9-81ED-4DB2-BD59-A6C34878D82A}">
                    <a16:rowId xmlns:a16="http://schemas.microsoft.com/office/drawing/2014/main" val="10010"/>
                  </a:ext>
                </a:extLst>
              </a:tr>
              <a:tr h="413295">
                <a:tc>
                  <a:txBody>
                    <a:bodyPr/>
                    <a:lstStyle/>
                    <a:p>
                      <a:pPr algn="l">
                        <a:lnSpc>
                          <a:spcPct val="115000"/>
                        </a:lnSpc>
                      </a:pPr>
                      <a:r>
                        <a:rPr lang="ru-RU" sz="1200" dirty="0">
                          <a:effectLst/>
                          <a:latin typeface="Calibri"/>
                          <a:cs typeface="Times New Roman"/>
                        </a:rPr>
                        <a:t>   5</a:t>
                      </a:r>
                    </a:p>
                  </a:txBody>
                  <a:tcPr marL="38455" marR="38455" marT="0" marB="0"/>
                </a:tc>
                <a:tc>
                  <a:txBody>
                    <a:bodyPr/>
                    <a:lstStyle/>
                    <a:p>
                      <a:pPr algn="l">
                        <a:lnSpc>
                          <a:spcPct val="115000"/>
                        </a:lnSpc>
                        <a:spcAft>
                          <a:spcPts val="0"/>
                        </a:spcAft>
                      </a:pPr>
                      <a:r>
                        <a:rPr lang="ru-RU" sz="1200" dirty="0">
                          <a:effectLst/>
                          <a:latin typeface="+mn-lt"/>
                          <a:ea typeface="Times New Roman"/>
                          <a:cs typeface="Times New Roman"/>
                        </a:rPr>
                        <a:t>Номинальная начисленная среднемесячная заработная плата одного</a:t>
                      </a:r>
                      <a:r>
                        <a:rPr lang="ru-RU" sz="1200" baseline="0" dirty="0">
                          <a:effectLst/>
                          <a:latin typeface="+mn-lt"/>
                          <a:ea typeface="Times New Roman"/>
                          <a:cs typeface="Times New Roman"/>
                        </a:rPr>
                        <a:t> работника по организациям, не относящимся к субъектам малого предпринимательства</a:t>
                      </a:r>
                      <a:endParaRPr lang="ru-RU" sz="1200" dirty="0">
                        <a:effectLst/>
                        <a:latin typeface="+mn-lt"/>
                        <a:ea typeface="Times New Roman"/>
                        <a:cs typeface="Times New Roman"/>
                      </a:endParaRPr>
                    </a:p>
                  </a:txBody>
                  <a:tcPr marL="38455" marR="38455" marT="0" marB="0"/>
                </a:tc>
                <a:tc>
                  <a:txBody>
                    <a:bodyPr/>
                    <a:lstStyle/>
                    <a:p>
                      <a:pPr algn="ctr">
                        <a:lnSpc>
                          <a:spcPct val="115000"/>
                        </a:lnSpc>
                        <a:spcAft>
                          <a:spcPts val="0"/>
                        </a:spcAft>
                      </a:pPr>
                      <a:r>
                        <a:rPr lang="ru-RU" sz="1200" dirty="0">
                          <a:effectLst/>
                          <a:latin typeface="+mn-lt"/>
                          <a:ea typeface="Times New Roman"/>
                          <a:cs typeface="Times New Roman"/>
                        </a:rPr>
                        <a:t>руб.</a:t>
                      </a:r>
                    </a:p>
                  </a:txBody>
                  <a:tcPr marL="38455" marR="38455" marT="0" marB="0" anchor="ctr"/>
                </a:tc>
                <a:tc>
                  <a:txBody>
                    <a:bodyPr/>
                    <a:lstStyle/>
                    <a:p>
                      <a:pPr algn="ctr">
                        <a:lnSpc>
                          <a:spcPct val="115000"/>
                        </a:lnSpc>
                        <a:spcAft>
                          <a:spcPts val="0"/>
                        </a:spcAft>
                      </a:pPr>
                      <a:r>
                        <a:rPr lang="en-US" sz="1200" dirty="0">
                          <a:effectLst/>
                          <a:latin typeface="+mn-lt"/>
                          <a:ea typeface="Times New Roman"/>
                          <a:cs typeface="Times New Roman"/>
                        </a:rPr>
                        <a:t>59344,1</a:t>
                      </a:r>
                      <a:endParaRPr lang="ru-RU" sz="1200" dirty="0">
                        <a:effectLst/>
                        <a:latin typeface="+mn-lt"/>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Times New Roman"/>
                          <a:cs typeface="Times New Roman"/>
                        </a:rPr>
                        <a:t>59622,8</a:t>
                      </a:r>
                      <a:endParaRPr lang="ru-RU" sz="1200" dirty="0">
                        <a:effectLst/>
                        <a:latin typeface="+mn-lt"/>
                        <a:ea typeface="Times New Roman"/>
                        <a:cs typeface="Times New Roman"/>
                      </a:endParaRPr>
                    </a:p>
                  </a:txBody>
                  <a:tcPr marL="38455" marR="38455" marT="0" marB="0" anchor="ctr"/>
                </a:tc>
                <a:extLst>
                  <a:ext uri="{0D108BD9-81ED-4DB2-BD59-A6C34878D82A}">
                    <a16:rowId xmlns:a16="http://schemas.microsoft.com/office/drawing/2014/main" val="10011"/>
                  </a:ext>
                </a:extLst>
              </a:tr>
              <a:tr h="413295">
                <a:tc>
                  <a:txBody>
                    <a:bodyPr/>
                    <a:lstStyle/>
                    <a:p>
                      <a:pPr algn="l">
                        <a:lnSpc>
                          <a:spcPct val="115000"/>
                        </a:lnSpc>
                      </a:pPr>
                      <a:endParaRPr lang="ru-RU" sz="1200" dirty="0">
                        <a:effectLst/>
                        <a:latin typeface="Calibri"/>
                        <a:cs typeface="Times New Roman"/>
                      </a:endParaRPr>
                    </a:p>
                  </a:txBody>
                  <a:tcPr marL="38455" marR="3845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rPr>
                        <a:t>Темп роста</a:t>
                      </a:r>
                      <a:endParaRPr lang="ru-RU" sz="1200" dirty="0">
                        <a:effectLst/>
                        <a:latin typeface="+mn-lt"/>
                        <a:ea typeface="Times New Roman"/>
                        <a:cs typeface="Times New Roman"/>
                      </a:endParaRPr>
                    </a:p>
                  </a:txBody>
                  <a:tcPr marL="38455" marR="38455" marT="0" marB="0"/>
                </a:tc>
                <a:tc>
                  <a:txBody>
                    <a:bodyPr/>
                    <a:lstStyle/>
                    <a:p>
                      <a:pPr algn="ctr">
                        <a:lnSpc>
                          <a:spcPct val="115000"/>
                        </a:lnSpc>
                        <a:spcAft>
                          <a:spcPts val="0"/>
                        </a:spcAft>
                      </a:pPr>
                      <a:r>
                        <a:rPr lang="ru-RU" sz="1200" dirty="0">
                          <a:effectLst/>
                          <a:latin typeface="+mn-lt"/>
                          <a:ea typeface="Times New Roman"/>
                          <a:cs typeface="Times New Roman"/>
                        </a:rPr>
                        <a:t>% </a:t>
                      </a:r>
                      <a:r>
                        <a:rPr lang="ru-RU" sz="1200" dirty="0">
                          <a:effectLst/>
                          <a:latin typeface="+mn-lt"/>
                          <a:ea typeface="Times New Roman" panose="02020603050405020304" pitchFamily="18" charset="0"/>
                        </a:rPr>
                        <a:t>к </a:t>
                      </a:r>
                      <a:r>
                        <a:rPr lang="ru-RU" sz="1200" dirty="0" err="1">
                          <a:effectLst/>
                          <a:latin typeface="+mn-lt"/>
                          <a:ea typeface="Times New Roman" panose="02020603050405020304" pitchFamily="18" charset="0"/>
                        </a:rPr>
                        <a:t>предыд</a:t>
                      </a:r>
                      <a:r>
                        <a:rPr lang="ru-RU" sz="1200" dirty="0">
                          <a:effectLst/>
                          <a:latin typeface="+mn-lt"/>
                          <a:ea typeface="Times New Roman" panose="02020603050405020304" pitchFamily="18" charset="0"/>
                        </a:rPr>
                        <a:t>. году</a:t>
                      </a:r>
                      <a:endParaRPr lang="ru-RU" sz="1200" dirty="0">
                        <a:effectLst/>
                        <a:latin typeface="+mn-lt"/>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Times New Roman"/>
                          <a:cs typeface="Times New Roman"/>
                        </a:rPr>
                        <a:t>106,5</a:t>
                      </a:r>
                      <a:endParaRPr lang="ru-RU" sz="1200" dirty="0">
                        <a:effectLst/>
                        <a:latin typeface="+mn-lt"/>
                        <a:ea typeface="Times New Roman"/>
                        <a:cs typeface="Times New Roman"/>
                      </a:endParaRPr>
                    </a:p>
                  </a:txBody>
                  <a:tcPr marL="38455" marR="38455" marT="0" marB="0" anchor="ctr"/>
                </a:tc>
                <a:tc>
                  <a:txBody>
                    <a:bodyPr/>
                    <a:lstStyle/>
                    <a:p>
                      <a:pPr algn="ctr">
                        <a:lnSpc>
                          <a:spcPct val="115000"/>
                        </a:lnSpc>
                        <a:spcAft>
                          <a:spcPts val="0"/>
                        </a:spcAft>
                      </a:pPr>
                      <a:r>
                        <a:rPr lang="en-US" sz="1200" dirty="0">
                          <a:effectLst/>
                          <a:latin typeface="+mn-lt"/>
                          <a:ea typeface="Times New Roman"/>
                          <a:cs typeface="Times New Roman"/>
                        </a:rPr>
                        <a:t>107,0</a:t>
                      </a:r>
                      <a:endParaRPr lang="ru-RU" sz="1200" dirty="0">
                        <a:effectLst/>
                        <a:latin typeface="+mn-lt"/>
                        <a:ea typeface="Times New Roman"/>
                        <a:cs typeface="Times New Roman"/>
                      </a:endParaRPr>
                    </a:p>
                  </a:txBody>
                  <a:tcPr marL="38455" marR="38455" marT="0" marB="0" anchor="ctr"/>
                </a:tc>
                <a:extLst>
                  <a:ext uri="{0D108BD9-81ED-4DB2-BD59-A6C34878D82A}">
                    <a16:rowId xmlns:a16="http://schemas.microsoft.com/office/drawing/2014/main" val="3636726713"/>
                  </a:ext>
                </a:extLst>
              </a:tr>
            </a:tbl>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27106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99392"/>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755576" y="0"/>
            <a:ext cx="7704856" cy="9807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a:solidFill>
                  <a:srgbClr val="7030A0"/>
                </a:solidFill>
              </a:rPr>
              <a:t>Прогноз плана социально – экономического развития муниципального образования «Муниципальный округ Киясовский район Удмуртской Республики» на 202</a:t>
            </a:r>
            <a:r>
              <a:rPr lang="en-US" dirty="0">
                <a:solidFill>
                  <a:srgbClr val="7030A0"/>
                </a:solidFill>
              </a:rPr>
              <a:t>6</a:t>
            </a:r>
            <a:r>
              <a:rPr lang="ru-RU" dirty="0">
                <a:solidFill>
                  <a:srgbClr val="7030A0"/>
                </a:solidFill>
              </a:rPr>
              <a:t> год</a:t>
            </a:r>
          </a:p>
        </p:txBody>
      </p:sp>
      <p:graphicFrame>
        <p:nvGraphicFramePr>
          <p:cNvPr id="3" name="Таблица 2"/>
          <p:cNvGraphicFramePr>
            <a:graphicFrameLocks noGrp="1"/>
          </p:cNvGraphicFramePr>
          <p:nvPr>
            <p:extLst>
              <p:ext uri="{D42A27DB-BD31-4B8C-83A1-F6EECF244321}">
                <p14:modId xmlns:p14="http://schemas.microsoft.com/office/powerpoint/2010/main" val="911930935"/>
              </p:ext>
            </p:extLst>
          </p:nvPr>
        </p:nvGraphicFramePr>
        <p:xfrm>
          <a:off x="251519" y="1124744"/>
          <a:ext cx="8568952" cy="4372628"/>
        </p:xfrm>
        <a:graphic>
          <a:graphicData uri="http://schemas.openxmlformats.org/drawingml/2006/table">
            <a:tbl>
              <a:tblPr firstRow="1" firstCol="1" bandRow="1">
                <a:tableStyleId>{5C22544A-7EE6-4342-B048-85BDC9FD1C3A}</a:tableStyleId>
              </a:tblPr>
              <a:tblGrid>
                <a:gridCol w="363090">
                  <a:extLst>
                    <a:ext uri="{9D8B030D-6E8A-4147-A177-3AD203B41FA5}">
                      <a16:colId xmlns:a16="http://schemas.microsoft.com/office/drawing/2014/main" val="20000"/>
                    </a:ext>
                  </a:extLst>
                </a:gridCol>
                <a:gridCol w="4174129">
                  <a:extLst>
                    <a:ext uri="{9D8B030D-6E8A-4147-A177-3AD203B41FA5}">
                      <a16:colId xmlns:a16="http://schemas.microsoft.com/office/drawing/2014/main" val="20001"/>
                    </a:ext>
                  </a:extLst>
                </a:gridCol>
                <a:gridCol w="1101894">
                  <a:extLst>
                    <a:ext uri="{9D8B030D-6E8A-4147-A177-3AD203B41FA5}">
                      <a16:colId xmlns:a16="http://schemas.microsoft.com/office/drawing/2014/main" val="20002"/>
                    </a:ext>
                  </a:extLst>
                </a:gridCol>
                <a:gridCol w="1477474">
                  <a:extLst>
                    <a:ext uri="{9D8B030D-6E8A-4147-A177-3AD203B41FA5}">
                      <a16:colId xmlns:a16="http://schemas.microsoft.com/office/drawing/2014/main" val="20003"/>
                    </a:ext>
                  </a:extLst>
                </a:gridCol>
                <a:gridCol w="1452365">
                  <a:extLst>
                    <a:ext uri="{9D8B030D-6E8A-4147-A177-3AD203B41FA5}">
                      <a16:colId xmlns:a16="http://schemas.microsoft.com/office/drawing/2014/main" val="20004"/>
                    </a:ext>
                  </a:extLst>
                </a:gridCol>
              </a:tblGrid>
              <a:tr h="226655">
                <a:tc rowSpan="3">
                  <a:txBody>
                    <a:bodyPr/>
                    <a:lstStyle/>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38455" marR="38455" marT="0" marB="0"/>
                </a:tc>
                <a:tc rowSpan="3">
                  <a:txBody>
                    <a:bodyPr/>
                    <a:lstStyle/>
                    <a:p>
                      <a:pPr algn="ctr">
                        <a:lnSpc>
                          <a:spcPct val="115000"/>
                        </a:lnSpc>
                        <a:spcAft>
                          <a:spcPts val="0"/>
                        </a:spcAft>
                      </a:pPr>
                      <a:r>
                        <a:rPr lang="ru-RU" sz="1200" dirty="0">
                          <a:effectLst/>
                        </a:rPr>
                        <a:t>Показатели</a:t>
                      </a:r>
                      <a:endParaRPr lang="ru-RU" sz="1200" dirty="0">
                        <a:effectLst/>
                        <a:latin typeface="Times New Roman"/>
                        <a:ea typeface="Times New Roman"/>
                        <a:cs typeface="Times New Roman"/>
                      </a:endParaRPr>
                    </a:p>
                  </a:txBody>
                  <a:tcPr marL="38455" marR="38455" marT="0" marB="0"/>
                </a:tc>
                <a:tc rowSpan="3">
                  <a:txBody>
                    <a:bodyPr/>
                    <a:lstStyle/>
                    <a:p>
                      <a:pPr algn="ctr">
                        <a:lnSpc>
                          <a:spcPct val="115000"/>
                        </a:lnSpc>
                        <a:spcAft>
                          <a:spcPts val="0"/>
                        </a:spcAft>
                      </a:pPr>
                      <a:r>
                        <a:rPr lang="ru-RU" sz="1200" dirty="0" err="1">
                          <a:effectLst/>
                        </a:rPr>
                        <a:t>Ед.изм</a:t>
                      </a:r>
                      <a:r>
                        <a:rPr lang="ru-RU" sz="1200" dirty="0">
                          <a:effectLst/>
                        </a:rPr>
                        <a:t>.</a:t>
                      </a:r>
                      <a:endParaRPr lang="ru-RU" sz="1200" dirty="0">
                        <a:effectLst/>
                        <a:latin typeface="Times New Roman"/>
                        <a:ea typeface="Times New Roman"/>
                        <a:cs typeface="Times New Roman"/>
                      </a:endParaRPr>
                    </a:p>
                  </a:txBody>
                  <a:tcPr marL="38455" marR="38455" marT="0" marB="0" anchor="ctr"/>
                </a:tc>
                <a:tc gridSpan="2">
                  <a:txBody>
                    <a:bodyPr/>
                    <a:lstStyle/>
                    <a:p>
                      <a:pPr algn="ctr">
                        <a:lnSpc>
                          <a:spcPct val="115000"/>
                        </a:lnSpc>
                        <a:spcAft>
                          <a:spcPts val="0"/>
                        </a:spcAft>
                      </a:pPr>
                      <a:r>
                        <a:rPr lang="ru-RU" sz="1200" dirty="0">
                          <a:effectLst/>
                        </a:rPr>
                        <a:t>202</a:t>
                      </a:r>
                      <a:r>
                        <a:rPr lang="en-US" sz="1200" dirty="0">
                          <a:effectLst/>
                        </a:rPr>
                        <a:t>6</a:t>
                      </a:r>
                      <a:r>
                        <a:rPr lang="ru-RU" sz="1200" dirty="0">
                          <a:effectLst/>
                        </a:rPr>
                        <a:t> год</a:t>
                      </a:r>
                      <a:endParaRPr lang="ru-RU" sz="1200" dirty="0">
                        <a:effectLst/>
                        <a:latin typeface="Times New Roman"/>
                        <a:ea typeface="Times New Roman"/>
                        <a:cs typeface="Times New Roman"/>
                      </a:endParaRPr>
                    </a:p>
                  </a:txBody>
                  <a:tcPr marL="38455" marR="38455" marT="0" marB="0" anchor="b"/>
                </a:tc>
                <a:tc hMerge="1">
                  <a:txBody>
                    <a:bodyPr/>
                    <a:lstStyle/>
                    <a:p>
                      <a:endParaRPr lang="ru-RU"/>
                    </a:p>
                  </a:txBody>
                  <a:tcPr/>
                </a:tc>
                <a:extLst>
                  <a:ext uri="{0D108BD9-81ED-4DB2-BD59-A6C34878D82A}">
                    <a16:rowId xmlns:a16="http://schemas.microsoft.com/office/drawing/2014/main" val="10000"/>
                  </a:ext>
                </a:extLst>
              </a:tr>
              <a:tr h="233108">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200" dirty="0">
                          <a:effectLst/>
                        </a:rPr>
                        <a:t>прогноз</a:t>
                      </a:r>
                      <a:endParaRPr lang="ru-RU" sz="1200" dirty="0">
                        <a:effectLst/>
                        <a:latin typeface="Times New Roman"/>
                        <a:ea typeface="Times New Roman"/>
                        <a:cs typeface="Times New Roman"/>
                      </a:endParaRPr>
                    </a:p>
                  </a:txBody>
                  <a:tcPr marL="38455" marR="38455" marT="0" marB="0" anchor="b"/>
                </a:tc>
                <a:tc hMerge="1">
                  <a:txBody>
                    <a:bodyPr/>
                    <a:lstStyle/>
                    <a:p>
                      <a:endParaRPr lang="ru-RU"/>
                    </a:p>
                  </a:txBody>
                  <a:tcPr/>
                </a:tc>
                <a:extLst>
                  <a:ext uri="{0D108BD9-81ED-4DB2-BD59-A6C34878D82A}">
                    <a16:rowId xmlns:a16="http://schemas.microsoft.com/office/drawing/2014/main" val="10001"/>
                  </a:ext>
                </a:extLst>
              </a:tr>
              <a:tr h="23310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effectLst/>
                        </a:rPr>
                        <a:t>1 вариант</a:t>
                      </a:r>
                      <a:endParaRPr lang="ru-RU" sz="1200" dirty="0">
                        <a:effectLst/>
                        <a:latin typeface="Times New Roman"/>
                        <a:ea typeface="Times New Roman"/>
                        <a:cs typeface="Times New Roman"/>
                      </a:endParaRPr>
                    </a:p>
                  </a:txBody>
                  <a:tcPr marL="38455" marR="38455" marT="0" marB="0"/>
                </a:tc>
                <a:tc>
                  <a:txBody>
                    <a:bodyPr/>
                    <a:lstStyle/>
                    <a:p>
                      <a:pPr algn="ctr">
                        <a:lnSpc>
                          <a:spcPct val="115000"/>
                        </a:lnSpc>
                        <a:spcAft>
                          <a:spcPts val="0"/>
                        </a:spcAft>
                      </a:pPr>
                      <a:r>
                        <a:rPr lang="ru-RU" sz="1200" dirty="0">
                          <a:effectLst/>
                        </a:rPr>
                        <a:t>2 вариант</a:t>
                      </a:r>
                      <a:endParaRPr lang="ru-RU" sz="1200" dirty="0">
                        <a:effectLst/>
                        <a:latin typeface="Times New Roman"/>
                        <a:ea typeface="Times New Roman"/>
                        <a:cs typeface="Times New Roman"/>
                      </a:endParaRPr>
                    </a:p>
                  </a:txBody>
                  <a:tcPr marL="38455" marR="38455" marT="0" marB="0"/>
                </a:tc>
                <a:extLst>
                  <a:ext uri="{0D108BD9-81ED-4DB2-BD59-A6C34878D82A}">
                    <a16:rowId xmlns:a16="http://schemas.microsoft.com/office/drawing/2014/main" val="10002"/>
                  </a:ext>
                </a:extLst>
              </a:tr>
              <a:tr h="453309">
                <a:tc>
                  <a:txBody>
                    <a:bodyPr/>
                    <a:lstStyle/>
                    <a:p>
                      <a:pPr algn="ctr">
                        <a:lnSpc>
                          <a:spcPct val="115000"/>
                        </a:lnSpc>
                        <a:spcAft>
                          <a:spcPts val="0"/>
                        </a:spcAft>
                      </a:pPr>
                      <a:r>
                        <a:rPr lang="ru-RU" sz="1200" dirty="0">
                          <a:effectLst/>
                          <a:latin typeface="+mn-lt"/>
                          <a:ea typeface="Times New Roman"/>
                          <a:cs typeface="Times New Roman"/>
                        </a:rPr>
                        <a:t>6</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Численность населения ( на 1 января года)</a:t>
                      </a: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тыс. чел.</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8,295</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8,300</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3666615083"/>
                  </a:ext>
                </a:extLst>
              </a:tr>
              <a:tr h="453309">
                <a:tc>
                  <a:txBody>
                    <a:bodyPr/>
                    <a:lstStyle/>
                    <a:p>
                      <a:pPr algn="ctr">
                        <a:lnSpc>
                          <a:spcPct val="115000"/>
                        </a:lnSpc>
                        <a:spcAft>
                          <a:spcPts val="0"/>
                        </a:spcAft>
                      </a:pPr>
                      <a:r>
                        <a:rPr lang="ru-RU" sz="1200" dirty="0">
                          <a:effectLst/>
                          <a:latin typeface="+mn-lt"/>
                          <a:ea typeface="Times New Roman"/>
                          <a:cs typeface="Times New Roman"/>
                        </a:rPr>
                        <a:t>7</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Численность детей до 18 лет на начало года (до 17 лет включительно)</a:t>
                      </a: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тыс. чел.</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1,790</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1,800</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4254089122"/>
                  </a:ext>
                </a:extLst>
              </a:tr>
              <a:tr h="453309">
                <a:tc>
                  <a:txBody>
                    <a:bodyPr/>
                    <a:lstStyle/>
                    <a:p>
                      <a:pPr algn="ctr">
                        <a:lnSpc>
                          <a:spcPct val="115000"/>
                        </a:lnSpc>
                        <a:spcAft>
                          <a:spcPts val="0"/>
                        </a:spcAft>
                      </a:pPr>
                      <a:r>
                        <a:rPr lang="ru-RU" sz="1200" dirty="0">
                          <a:effectLst/>
                          <a:latin typeface="+mn-lt"/>
                          <a:ea typeface="Times New Roman"/>
                          <a:cs typeface="Times New Roman"/>
                        </a:rPr>
                        <a:t>8</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Среднесписочная численность работников предприятий (по крупным и средним организациям)</a:t>
                      </a: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тыс. чел.</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1,400</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1,403</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3"/>
                  </a:ext>
                </a:extLst>
              </a:tr>
              <a:tr h="453309">
                <a:tc>
                  <a:txBody>
                    <a:bodyPr/>
                    <a:lstStyle/>
                    <a:p>
                      <a:pPr algn="ctr">
                        <a:lnSpc>
                          <a:spcPct val="115000"/>
                        </a:lnSpc>
                        <a:spcAft>
                          <a:spcPts val="0"/>
                        </a:spcAft>
                      </a:pPr>
                      <a:r>
                        <a:rPr lang="ru-RU" sz="1200" dirty="0">
                          <a:effectLst/>
                          <a:latin typeface="+mn-lt"/>
                          <a:ea typeface="Times New Roman"/>
                          <a:cs typeface="Times New Roman"/>
                        </a:rPr>
                        <a:t>9</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Фонд заработной платы по</a:t>
                      </a:r>
                      <a:r>
                        <a:rPr lang="ru-RU" sz="1200" baseline="0" dirty="0">
                          <a:effectLst/>
                          <a:latin typeface="+mn-lt"/>
                          <a:ea typeface="Times New Roman"/>
                          <a:cs typeface="Times New Roman"/>
                        </a:rPr>
                        <a:t> организациям, не относящимся к субъектам малого предпринимательства</a:t>
                      </a:r>
                      <a:endParaRPr lang="ru-RU" sz="1200" dirty="0">
                        <a:effectLst/>
                        <a:latin typeface="+mn-lt"/>
                        <a:ea typeface="Times New Roman"/>
                        <a:cs typeface="Times New Roman"/>
                      </a:endParaRP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млн. руб.</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997,0</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1003,8</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4"/>
                  </a:ext>
                </a:extLst>
              </a:tr>
              <a:tr h="453309">
                <a:tc>
                  <a:txBody>
                    <a:bodyPr/>
                    <a:lstStyle/>
                    <a:p>
                      <a:pPr algn="ctr">
                        <a:lnSpc>
                          <a:spcPct val="115000"/>
                        </a:lnSpc>
                        <a:spcAft>
                          <a:spcPts val="0"/>
                        </a:spcAft>
                      </a:pPr>
                      <a:r>
                        <a:rPr lang="ru-RU" sz="1200" dirty="0">
                          <a:effectLst/>
                          <a:latin typeface="+mn-lt"/>
                          <a:ea typeface="Times New Roman"/>
                          <a:cs typeface="Times New Roman"/>
                        </a:rPr>
                        <a:t>10</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Уровень официально зарегистрированной безработицы ( на конец года)</a:t>
                      </a: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0,44</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0,44</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5"/>
                  </a:ext>
                </a:extLst>
              </a:tr>
              <a:tr h="274235">
                <a:tc>
                  <a:txBody>
                    <a:bodyPr/>
                    <a:lstStyle/>
                    <a:p>
                      <a:pPr algn="ctr">
                        <a:lnSpc>
                          <a:spcPct val="115000"/>
                        </a:lnSpc>
                        <a:spcAft>
                          <a:spcPts val="0"/>
                        </a:spcAft>
                      </a:pPr>
                      <a:r>
                        <a:rPr lang="ru-RU" sz="1200" dirty="0">
                          <a:effectLst/>
                          <a:latin typeface="+mn-lt"/>
                          <a:ea typeface="Times New Roman"/>
                          <a:cs typeface="Times New Roman"/>
                        </a:rPr>
                        <a:t>11</a:t>
                      </a:r>
                    </a:p>
                  </a:txBody>
                  <a:tcPr marL="52843" marR="52843" marT="0" marB="0"/>
                </a:tc>
                <a:tc>
                  <a:txBody>
                    <a:bodyPr/>
                    <a:lstStyle/>
                    <a:p>
                      <a:pPr algn="l">
                        <a:lnSpc>
                          <a:spcPct val="115000"/>
                        </a:lnSpc>
                        <a:spcAft>
                          <a:spcPts val="0"/>
                        </a:spcAft>
                      </a:pPr>
                      <a:r>
                        <a:rPr lang="ru-RU" sz="1200" dirty="0">
                          <a:effectLst/>
                          <a:latin typeface="+mn-lt"/>
                          <a:ea typeface="Times New Roman"/>
                          <a:cs typeface="Times New Roman"/>
                        </a:rPr>
                        <a:t>Количество зарегистрированных безработных</a:t>
                      </a:r>
                    </a:p>
                  </a:txBody>
                  <a:tcPr marL="52843" marR="52843" marT="0" marB="0"/>
                </a:tc>
                <a:tc>
                  <a:txBody>
                    <a:bodyPr/>
                    <a:lstStyle/>
                    <a:p>
                      <a:pPr algn="ctr">
                        <a:lnSpc>
                          <a:spcPct val="115000"/>
                        </a:lnSpc>
                        <a:spcAft>
                          <a:spcPts val="0"/>
                        </a:spcAft>
                      </a:pPr>
                      <a:r>
                        <a:rPr lang="ru-RU" sz="1200" dirty="0">
                          <a:effectLst/>
                          <a:latin typeface="+mn-lt"/>
                          <a:ea typeface="Times New Roman"/>
                          <a:cs typeface="Times New Roman"/>
                        </a:rPr>
                        <a:t>чел.</a:t>
                      </a: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20</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20</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6"/>
                  </a:ext>
                </a:extLst>
              </a:tr>
              <a:tr h="453309">
                <a:tc>
                  <a:txBody>
                    <a:bodyPr/>
                    <a:lstStyle/>
                    <a:p>
                      <a:pPr algn="ctr">
                        <a:lnSpc>
                          <a:spcPct val="115000"/>
                        </a:lnSpc>
                        <a:spcAft>
                          <a:spcPts val="0"/>
                        </a:spcAft>
                      </a:pPr>
                      <a:r>
                        <a:rPr lang="ru-RU" sz="1200" dirty="0">
                          <a:effectLst/>
                          <a:latin typeface="+mn-lt"/>
                          <a:ea typeface="+mn-ea"/>
                          <a:cs typeface="+mn-cs"/>
                        </a:rPr>
                        <a:t>12</a:t>
                      </a:r>
                      <a:endParaRPr lang="ru-RU" sz="1200" dirty="0">
                        <a:effectLst/>
                        <a:latin typeface="+mn-lt"/>
                        <a:ea typeface="Times New Roman"/>
                        <a:cs typeface="Times New Roman"/>
                      </a:endParaRPr>
                    </a:p>
                  </a:txBody>
                  <a:tcPr marL="52843" marR="52843" marT="0" marB="0"/>
                </a:tc>
                <a:tc>
                  <a:txBody>
                    <a:bodyPr/>
                    <a:lstStyle/>
                    <a:p>
                      <a:pPr algn="just">
                        <a:lnSpc>
                          <a:spcPct val="115000"/>
                        </a:lnSpc>
                        <a:spcAft>
                          <a:spcPts val="0"/>
                        </a:spcAft>
                      </a:pPr>
                      <a:r>
                        <a:rPr lang="ru-RU" sz="1200" dirty="0">
                          <a:effectLst/>
                          <a:latin typeface="+mn-lt"/>
                        </a:rPr>
                        <a:t>Количество малых предприятий, всего</a:t>
                      </a:r>
                      <a:endParaRPr lang="ru-RU" sz="1200" dirty="0">
                        <a:effectLst/>
                        <a:latin typeface="+mn-lt"/>
                        <a:ea typeface="Times New Roman"/>
                        <a:cs typeface="Times New Roman"/>
                      </a:endParaRPr>
                    </a:p>
                  </a:txBody>
                  <a:tcPr marL="52843" marR="52843" marT="0" marB="0"/>
                </a:tc>
                <a:tc>
                  <a:txBody>
                    <a:bodyPr/>
                    <a:lstStyle/>
                    <a:p>
                      <a:pPr algn="ctr">
                        <a:lnSpc>
                          <a:spcPct val="115000"/>
                        </a:lnSpc>
                        <a:spcAft>
                          <a:spcPts val="0"/>
                        </a:spcAft>
                      </a:pPr>
                      <a:r>
                        <a:rPr lang="ru-RU" sz="1200">
                          <a:effectLst/>
                          <a:latin typeface="+mn-lt"/>
                        </a:rPr>
                        <a:t>единиц</a:t>
                      </a:r>
                      <a:endParaRPr lang="ru-RU" sz="120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rPr>
                        <a:t>32</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rPr>
                        <a:t>33</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7"/>
                  </a:ext>
                </a:extLst>
              </a:tr>
              <a:tr h="685668">
                <a:tc>
                  <a:txBody>
                    <a:bodyPr/>
                    <a:lstStyle/>
                    <a:p>
                      <a:pPr algn="ctr">
                        <a:lnSpc>
                          <a:spcPct val="115000"/>
                        </a:lnSpc>
                        <a:spcAft>
                          <a:spcPts val="0"/>
                        </a:spcAft>
                      </a:pPr>
                      <a:r>
                        <a:rPr lang="ru-RU" sz="1200" dirty="0">
                          <a:effectLst/>
                          <a:latin typeface="+mn-lt"/>
                        </a:rPr>
                        <a:t>13</a:t>
                      </a:r>
                      <a:endParaRPr lang="ru-RU" sz="1200" dirty="0">
                        <a:effectLst/>
                        <a:latin typeface="+mn-lt"/>
                        <a:ea typeface="Times New Roman"/>
                        <a:cs typeface="Times New Roman"/>
                      </a:endParaRPr>
                    </a:p>
                  </a:txBody>
                  <a:tcPr marL="52843" marR="52843" marT="0" marB="0"/>
                </a:tc>
                <a:tc>
                  <a:txBody>
                    <a:bodyPr/>
                    <a:lstStyle/>
                    <a:p>
                      <a:pPr algn="just">
                        <a:lnSpc>
                          <a:spcPct val="115000"/>
                        </a:lnSpc>
                        <a:spcAft>
                          <a:spcPts val="0"/>
                        </a:spcAft>
                      </a:pPr>
                      <a:r>
                        <a:rPr lang="ru-RU" sz="1200" dirty="0">
                          <a:effectLst/>
                          <a:latin typeface="+mn-lt"/>
                        </a:rPr>
                        <a:t>Среднесписочная численность работников (без внешних совместителей) по малым предприятиям, всего</a:t>
                      </a:r>
                      <a:endParaRPr lang="ru-RU" sz="1200" dirty="0">
                        <a:effectLst/>
                        <a:latin typeface="+mn-lt"/>
                        <a:ea typeface="Times New Roman"/>
                        <a:cs typeface="Times New Roman"/>
                      </a:endParaRPr>
                    </a:p>
                  </a:txBody>
                  <a:tcPr marL="52843" marR="52843" marT="0" marB="0"/>
                </a:tc>
                <a:tc>
                  <a:txBody>
                    <a:bodyPr/>
                    <a:lstStyle/>
                    <a:p>
                      <a:pPr algn="ctr">
                        <a:lnSpc>
                          <a:spcPct val="115000"/>
                        </a:lnSpc>
                        <a:spcAft>
                          <a:spcPts val="0"/>
                        </a:spcAft>
                      </a:pPr>
                      <a:r>
                        <a:rPr lang="ru-RU" sz="1200" dirty="0">
                          <a:effectLst/>
                          <a:latin typeface="+mn-lt"/>
                        </a:rPr>
                        <a:t>чел.</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rPr>
                        <a:t>310</a:t>
                      </a:r>
                      <a:endParaRPr lang="ru-RU" sz="1200" dirty="0">
                        <a:effectLst/>
                        <a:latin typeface="+mn-lt"/>
                        <a:ea typeface="Times New Roman"/>
                        <a:cs typeface="Times New Roman"/>
                      </a:endParaRPr>
                    </a:p>
                  </a:txBody>
                  <a:tcPr marL="52843" marR="52843" marT="0" marB="0" anchor="ctr"/>
                </a:tc>
                <a:tc>
                  <a:txBody>
                    <a:bodyPr/>
                    <a:lstStyle/>
                    <a:p>
                      <a:pPr algn="ctr">
                        <a:lnSpc>
                          <a:spcPct val="115000"/>
                        </a:lnSpc>
                        <a:spcAft>
                          <a:spcPts val="0"/>
                        </a:spcAft>
                      </a:pPr>
                      <a:r>
                        <a:rPr lang="en-US" sz="1200" dirty="0">
                          <a:effectLst/>
                          <a:latin typeface="+mn-lt"/>
                          <a:ea typeface="Times New Roman"/>
                          <a:cs typeface="Times New Roman"/>
                        </a:rPr>
                        <a:t>312</a:t>
                      </a:r>
                      <a:endParaRPr lang="ru-RU" sz="1200" dirty="0">
                        <a:effectLst/>
                        <a:latin typeface="+mn-lt"/>
                        <a:ea typeface="Times New Roman"/>
                        <a:cs typeface="Times New Roman"/>
                      </a:endParaRPr>
                    </a:p>
                  </a:txBody>
                  <a:tcPr marL="52843" marR="52843" marT="0" marB="0" anchor="ctr"/>
                </a:tc>
                <a:extLst>
                  <a:ext uri="{0D108BD9-81ED-4DB2-BD59-A6C34878D82A}">
                    <a16:rowId xmlns:a16="http://schemas.microsoft.com/office/drawing/2014/main" val="10009"/>
                  </a:ext>
                </a:extLst>
              </a:tr>
            </a:tbl>
          </a:graphicData>
        </a:graphic>
      </p:graphicFrame>
      <p:sp>
        <p:nvSpPr>
          <p:cNvPr id="6" name="TextBox 5"/>
          <p:cNvSpPr txBox="1"/>
          <p:nvPr/>
        </p:nvSpPr>
        <p:spPr>
          <a:xfrm>
            <a:off x="251519" y="5733256"/>
            <a:ext cx="8676965" cy="692497"/>
          </a:xfrm>
          <a:prstGeom prst="rect">
            <a:avLst/>
          </a:prstGeom>
          <a:noFill/>
        </p:spPr>
        <p:txBody>
          <a:bodyPr wrap="square" rtlCol="0">
            <a:spAutoFit/>
          </a:bodyPr>
          <a:lstStyle/>
          <a:p>
            <a:pPr algn="just"/>
            <a:r>
              <a:rPr lang="ru-RU" sz="900" b="1" dirty="0">
                <a:solidFill>
                  <a:srgbClr val="FF0000"/>
                </a:solidFill>
              </a:rPr>
              <a:t>         </a:t>
            </a:r>
          </a:p>
          <a:p>
            <a:pPr algn="just"/>
            <a:r>
              <a:rPr lang="ru-RU" sz="1000" b="1" dirty="0">
                <a:solidFill>
                  <a:srgbClr val="FF0000"/>
                </a:solidFill>
              </a:rPr>
              <a:t> Прогноз разработан в двух вариантах: вариант 1 (консервативный) и вариант 2 (базовый).</a:t>
            </a:r>
          </a:p>
          <a:p>
            <a:pPr algn="just"/>
            <a:r>
              <a:rPr lang="ru-RU" sz="1000" b="1" dirty="0">
                <a:solidFill>
                  <a:srgbClr val="FF0000"/>
                </a:solidFill>
              </a:rPr>
              <a:t>- Первый вариант (консервативный) </a:t>
            </a:r>
            <a:r>
              <a:rPr lang="ru-RU" sz="1000" dirty="0">
                <a:solidFill>
                  <a:srgbClr val="FF0000"/>
                </a:solidFill>
              </a:rPr>
              <a:t>основан на предпосылках к ухудшению внешнеэкономических условий и сдержанном восстановлении спроса.</a:t>
            </a:r>
            <a:endParaRPr lang="ru-RU" sz="1000" b="1" dirty="0">
              <a:solidFill>
                <a:srgbClr val="FF0000"/>
              </a:solidFill>
            </a:endParaRPr>
          </a:p>
          <a:p>
            <a:pPr algn="just"/>
            <a:r>
              <a:rPr lang="ru-RU" sz="1000" b="1" dirty="0">
                <a:solidFill>
                  <a:srgbClr val="FF0000"/>
                </a:solidFill>
              </a:rPr>
              <a:t>- Второй вариант (базовый)  - </a:t>
            </a:r>
            <a:r>
              <a:rPr lang="ru-RU" sz="1000" dirty="0">
                <a:solidFill>
                  <a:srgbClr val="FF0000"/>
                </a:solidFill>
              </a:rPr>
              <a:t>  наиболее вероятный сценарий развития экономики с учетом относительно оптимистичных изменений внешних условий.</a:t>
            </a:r>
            <a:endParaRPr lang="ru-RU" sz="1000" b="1" dirty="0">
              <a:solidFill>
                <a:srgbClr val="FF0000"/>
              </a:solidFill>
            </a:endParaRP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319417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611560" y="116632"/>
            <a:ext cx="7776864"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rgbClr val="7030A0"/>
                </a:solidFill>
              </a:rPr>
              <a:t>Основные направления бюджетной политики муниципального образования «Муниципальный округ Киясовский район Удмуртской Республики» на 202</a:t>
            </a:r>
            <a:r>
              <a:rPr lang="en-US" dirty="0">
                <a:solidFill>
                  <a:srgbClr val="7030A0"/>
                </a:solidFill>
              </a:rPr>
              <a:t>6</a:t>
            </a:r>
            <a:r>
              <a:rPr lang="ru-RU" dirty="0">
                <a:solidFill>
                  <a:srgbClr val="7030A0"/>
                </a:solidFill>
              </a:rPr>
              <a:t> год и на плановый период 202</a:t>
            </a:r>
            <a:r>
              <a:rPr lang="en-US" dirty="0">
                <a:solidFill>
                  <a:srgbClr val="7030A0"/>
                </a:solidFill>
              </a:rPr>
              <a:t>7</a:t>
            </a:r>
            <a:r>
              <a:rPr lang="ru-RU" dirty="0">
                <a:solidFill>
                  <a:srgbClr val="7030A0"/>
                </a:solidFill>
              </a:rPr>
              <a:t> и 202</a:t>
            </a:r>
            <a:r>
              <a:rPr lang="en-US" dirty="0">
                <a:solidFill>
                  <a:srgbClr val="7030A0"/>
                </a:solidFill>
              </a:rPr>
              <a:t>8</a:t>
            </a:r>
            <a:r>
              <a:rPr lang="ru-RU" dirty="0">
                <a:solidFill>
                  <a:srgbClr val="7030A0"/>
                </a:solidFill>
              </a:rPr>
              <a:t> годов</a:t>
            </a:r>
          </a:p>
        </p:txBody>
      </p:sp>
      <p:sp>
        <p:nvSpPr>
          <p:cNvPr id="2" name="Скругленный прямоугольник 1"/>
          <p:cNvSpPr/>
          <p:nvPr/>
        </p:nvSpPr>
        <p:spPr>
          <a:xfrm>
            <a:off x="323528" y="1290720"/>
            <a:ext cx="8352928" cy="5443983"/>
          </a:xfrm>
          <a:prstGeom prst="roundRect">
            <a:avLst>
              <a:gd name="adj" fmla="val 13517"/>
            </a:avLst>
          </a:prstGeom>
        </p:spPr>
        <p:style>
          <a:lnRef idx="1">
            <a:schemeClr val="accent1"/>
          </a:lnRef>
          <a:fillRef idx="2">
            <a:schemeClr val="accent1"/>
          </a:fillRef>
          <a:effectRef idx="1">
            <a:schemeClr val="accent1"/>
          </a:effectRef>
          <a:fontRef idx="minor">
            <a:schemeClr val="dk1"/>
          </a:fontRef>
        </p:style>
        <p:txBody>
          <a:bodyPr rtlCol="0" anchor="ctr"/>
          <a:lstStyle/>
          <a:p>
            <a:pPr marL="228600" indent="-228600" algn="just">
              <a:buAutoNum type="arabicParenR"/>
            </a:pPr>
            <a:r>
              <a:rPr lang="ru-RU" sz="1200" dirty="0">
                <a:solidFill>
                  <a:srgbClr val="002060"/>
                </a:solidFill>
              </a:rPr>
              <a:t>обеспечение сбалансированности и финансовой устойчивости бюджета муниципального образования «Муниципальный округ Киясовский район Удмуртской Республики»;</a:t>
            </a:r>
          </a:p>
          <a:p>
            <a:pPr algn="just"/>
            <a:endParaRPr lang="ru-RU" sz="1200" dirty="0">
              <a:solidFill>
                <a:srgbClr val="002060"/>
              </a:solidFill>
            </a:endParaRPr>
          </a:p>
          <a:p>
            <a:pPr algn="just"/>
            <a:r>
              <a:rPr lang="ru-RU" sz="1200" dirty="0">
                <a:solidFill>
                  <a:srgbClr val="002060"/>
                </a:solidFill>
              </a:rPr>
              <a:t>2) повышение эффективности управления бюджетными ресурсами, в том числе за счет:</a:t>
            </a:r>
          </a:p>
          <a:p>
            <a:pPr algn="just"/>
            <a:endParaRPr lang="ru-RU" sz="1200" dirty="0">
              <a:solidFill>
                <a:srgbClr val="002060"/>
              </a:solidFill>
            </a:endParaRPr>
          </a:p>
          <a:p>
            <a:pPr algn="just"/>
            <a:r>
              <a:rPr lang="ru-RU" sz="1200" dirty="0">
                <a:solidFill>
                  <a:srgbClr val="002060"/>
                </a:solidFill>
              </a:rPr>
              <a:t>-  приоритизации действующих расходных обязательств, учитывающей полное и своевременное обеспечение социально значимых расходных обязательств, формирование бюджетных резервов, ограничения принятия решений, влекущих возникновения новых расходных обязательств по мероприятиям, не имеющим первоочередного значения;</a:t>
            </a:r>
          </a:p>
          <a:p>
            <a:pPr algn="just"/>
            <a:r>
              <a:rPr lang="ru-RU" sz="1200" dirty="0">
                <a:solidFill>
                  <a:srgbClr val="002060"/>
                </a:solidFill>
              </a:rPr>
              <a:t>-   использования всех возможностей для привлечения средств внебюджетных источников, а также средств из федерального бюджета и бюджета Удмуртской Республики, в первую очередь с высокой долей софинансирования;</a:t>
            </a:r>
          </a:p>
          <a:p>
            <a:pPr algn="just"/>
            <a:r>
              <a:rPr lang="ru-RU" sz="1200" dirty="0">
                <a:solidFill>
                  <a:srgbClr val="002060"/>
                </a:solidFill>
              </a:rPr>
              <a:t>- повышения операционной эффективности использования бюджетных средств;</a:t>
            </a:r>
          </a:p>
          <a:p>
            <a:pPr algn="just"/>
            <a:r>
              <a:rPr lang="ru-RU" sz="1200" dirty="0">
                <a:solidFill>
                  <a:srgbClr val="002060"/>
                </a:solidFill>
              </a:rPr>
              <a:t>-   развития системы управления муниципальными программами муниципального образования «Муниципальный округ Киясовский район Удмуртской Республики», обеспечения своевременной корректировки муниципальных программ муниципального образования «Муниципальный округ Киясовский район Удмуртской Республики» на основе оценки эффективности их реализации;</a:t>
            </a:r>
          </a:p>
          <a:p>
            <a:pPr algn="just"/>
            <a:r>
              <a:rPr lang="ru-RU" sz="1200" dirty="0">
                <a:solidFill>
                  <a:srgbClr val="002060"/>
                </a:solidFill>
              </a:rPr>
              <a:t>-    развития системы управления налоговыми расходами и обеспечения интеграции результатов оценки налоговых расходов в бюджетный процесс;</a:t>
            </a:r>
          </a:p>
          <a:p>
            <a:pPr algn="just"/>
            <a:r>
              <a:rPr lang="ru-RU" sz="1200" dirty="0">
                <a:solidFill>
                  <a:srgbClr val="002060"/>
                </a:solidFill>
              </a:rPr>
              <a:t>- совершенствования процессов планирования и исполнения бюджета муниципального образования «Муниципальный округ Киясовский район Удмуртской Республики», системы обоснований бюджетных ассигнований;</a:t>
            </a:r>
          </a:p>
          <a:p>
            <a:pPr algn="just"/>
            <a:r>
              <a:rPr lang="ru-RU" sz="1200" dirty="0">
                <a:solidFill>
                  <a:srgbClr val="002060"/>
                </a:solidFill>
              </a:rPr>
              <a:t>- совершенствования процессов планирования и исполнения бюджета муниципального образования «Муниципальный округ Киясовский район Удмуртской Республики», системы обоснований бюджетных ассигнований,</a:t>
            </a:r>
          </a:p>
          <a:p>
            <a:pPr algn="just"/>
            <a:r>
              <a:rPr lang="ru-RU" sz="1200" dirty="0">
                <a:solidFill>
                  <a:srgbClr val="002060"/>
                </a:solidFill>
              </a:rPr>
              <a:t>- дальнейшего развития контрактной системы в сфере закупок товаров, работ, услуг для обеспечения муниципальных нужд муниципального образования «Муниципальный округ Киясовский район Удмуртской Республики»;</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2821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637"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5293" y="166454"/>
            <a:ext cx="8352928" cy="86409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a:solidFill>
                  <a:srgbClr val="7030A0"/>
                </a:solidFill>
                <a:latin typeface="Comic Sans MS" panose="030F0702030302020204" pitchFamily="66" charset="0"/>
                <a:ea typeface="Calibri"/>
                <a:cs typeface="Times New Roman"/>
              </a:rPr>
              <a:t>Основа формирования проекта бюджета</a:t>
            </a:r>
            <a:endParaRPr lang="ru-RU" dirty="0">
              <a:solidFill>
                <a:srgbClr val="7030A0"/>
              </a:solidFill>
              <a:latin typeface="Comic Sans MS" panose="030F0702030302020204" pitchFamily="66" charset="0"/>
            </a:endParaRPr>
          </a:p>
        </p:txBody>
      </p:sp>
      <p:sp>
        <p:nvSpPr>
          <p:cNvPr id="6" name="TextBox 5">
            <a:extLst>
              <a:ext uri="{FF2B5EF4-FFF2-40B4-BE49-F238E27FC236}">
                <a16:creationId xmlns:a16="http://schemas.microsoft.com/office/drawing/2014/main" id="{3368B00A-3616-C7D8-968A-137019C953CA}"/>
              </a:ext>
            </a:extLst>
          </p:cNvPr>
          <p:cNvSpPr txBox="1"/>
          <p:nvPr/>
        </p:nvSpPr>
        <p:spPr>
          <a:xfrm>
            <a:off x="368899" y="1197004"/>
            <a:ext cx="8352928" cy="5642570"/>
          </a:xfrm>
          <a:prstGeom prst="rect">
            <a:avLst/>
          </a:prstGeom>
          <a:noFill/>
        </p:spPr>
        <p:txBody>
          <a:bodyPr wrap="square">
            <a:spAutoFit/>
          </a:bodyPr>
          <a:lstStyle/>
          <a:p>
            <a:pPr marL="285750" indent="-285750" algn="just">
              <a:spcAft>
                <a:spcPts val="600"/>
              </a:spcAft>
              <a:buFontTx/>
              <a:buChar char="-"/>
            </a:pPr>
            <a:r>
              <a:rPr lang="ru-RU" sz="1400" dirty="0">
                <a:solidFill>
                  <a:srgbClr val="0000FF"/>
                </a:solidFill>
                <a:effectLst/>
                <a:latin typeface="Comic Sans MS" panose="030F0702030302020204" pitchFamily="66" charset="0"/>
                <a:ea typeface="Times New Roman" panose="02020603050405020304" pitchFamily="18" charset="0"/>
              </a:rPr>
              <a:t>Федеральный закон от 6 октября 2003 года № 131-ФЗ «Об общих принципах организации местного самоуправления в Российской Федерации» с учетом внесенных Федеральными законами изменений;</a:t>
            </a:r>
          </a:p>
          <a:p>
            <a:pPr marL="285750" indent="-285750" algn="just">
              <a:spcAft>
                <a:spcPts val="600"/>
              </a:spcAft>
              <a:buFontTx/>
              <a:buChar char="-"/>
            </a:pPr>
            <a:endParaRPr lang="ru-RU" sz="1400" dirty="0">
              <a:solidFill>
                <a:srgbClr val="0000FF"/>
              </a:solidFill>
              <a:latin typeface="Comic Sans MS" panose="030F0702030302020204" pitchFamily="66" charset="0"/>
              <a:ea typeface="Times New Roman" panose="02020603050405020304" pitchFamily="18" charset="0"/>
            </a:endParaRPr>
          </a:p>
          <a:p>
            <a:pPr marL="285750" indent="-285750" algn="just">
              <a:spcAft>
                <a:spcPts val="600"/>
              </a:spcAft>
              <a:buFontTx/>
              <a:buChar char="-"/>
            </a:pPr>
            <a:r>
              <a:rPr lang="ru-RU" sz="1400" dirty="0">
                <a:solidFill>
                  <a:srgbClr val="0000FF"/>
                </a:solidFill>
                <a:effectLst/>
                <a:latin typeface="Comic Sans MS" panose="030F0702030302020204" pitchFamily="66" charset="0"/>
                <a:ea typeface="Times New Roman" panose="02020603050405020304" pitchFamily="18" charset="0"/>
              </a:rPr>
              <a:t>Прогноз социально-экономического развития Российской Федерации на 2026 год и на плановый период 2027 и 2028 годов;</a:t>
            </a:r>
          </a:p>
          <a:p>
            <a:pPr algn="just">
              <a:lnSpc>
                <a:spcPts val="1440"/>
              </a:lnSpc>
              <a:spcAft>
                <a:spcPts val="600"/>
              </a:spcAft>
              <a:buNone/>
            </a:pPr>
            <a:endParaRPr lang="ru-RU" sz="1400" dirty="0">
              <a:solidFill>
                <a:srgbClr val="0000FF"/>
              </a:solidFill>
              <a:effectLst/>
              <a:latin typeface="Comic Sans MS" panose="030F0702030302020204" pitchFamily="66" charset="0"/>
              <a:ea typeface="Times New Roman" panose="02020603050405020304" pitchFamily="18" charset="0"/>
            </a:endParaRPr>
          </a:p>
          <a:p>
            <a:pPr marL="285750" indent="-285750" algn="just">
              <a:spcAft>
                <a:spcPts val="600"/>
              </a:spcAft>
              <a:buFontTx/>
              <a:buChar char="-"/>
            </a:pPr>
            <a:r>
              <a:rPr lang="ru-RU" sz="1400" dirty="0">
                <a:solidFill>
                  <a:srgbClr val="0000FF"/>
                </a:solidFill>
                <a:effectLst/>
                <a:latin typeface="Comic Sans MS" panose="030F0702030302020204" pitchFamily="66" charset="0"/>
                <a:ea typeface="Times New Roman" panose="02020603050405020304" pitchFamily="18" charset="0"/>
              </a:rPr>
              <a:t>Закон Удмуртской Республики от 21.11.2006г. № 52-РЗ «О регулировании межбюджетных отношений в Удмуртской Республике» с учетом внесенных изменений;</a:t>
            </a:r>
          </a:p>
          <a:p>
            <a:pPr marL="285750" indent="-285750" algn="just">
              <a:spcAft>
                <a:spcPts val="600"/>
              </a:spcAft>
              <a:buFontTx/>
              <a:buChar char="-"/>
            </a:pPr>
            <a:endParaRPr lang="ru-RU" sz="1400" dirty="0">
              <a:solidFill>
                <a:srgbClr val="0000FF"/>
              </a:solidFill>
              <a:effectLst/>
              <a:latin typeface="Comic Sans MS" panose="030F0702030302020204" pitchFamily="66" charset="0"/>
              <a:ea typeface="Times New Roman" panose="02020603050405020304" pitchFamily="18" charset="0"/>
            </a:endParaRPr>
          </a:p>
          <a:p>
            <a:pPr marL="285750" indent="-285750" algn="just">
              <a:spcAft>
                <a:spcPts val="600"/>
              </a:spcAft>
              <a:buFontTx/>
              <a:buChar char="-"/>
            </a:pPr>
            <a:r>
              <a:rPr lang="ru-RU" sz="1400" dirty="0">
                <a:solidFill>
                  <a:srgbClr val="0000FF"/>
                </a:solidFill>
                <a:effectLst/>
                <a:latin typeface="Comic Sans MS" panose="030F0702030302020204" pitchFamily="66" charset="0"/>
                <a:ea typeface="Times New Roman" panose="02020603050405020304" pitchFamily="18" charset="0"/>
              </a:rPr>
              <a:t>Распоряжение Правительства Удмуртской Республики от 29.10.2025 г. № 1190-р «О проекте закона Удмуртской Республики «О бюджете Удмуртской Республики на 2026 год и на плановый период 2027 и 2028 годов»;</a:t>
            </a:r>
          </a:p>
          <a:p>
            <a:pPr marL="285750" indent="-285750" algn="just">
              <a:spcAft>
                <a:spcPts val="600"/>
              </a:spcAft>
              <a:buFontTx/>
              <a:buChar char="-"/>
            </a:pPr>
            <a:endParaRPr lang="ru-RU" sz="1400" dirty="0">
              <a:solidFill>
                <a:srgbClr val="0000FF"/>
              </a:solidFill>
              <a:effectLst/>
              <a:latin typeface="Comic Sans MS" panose="030F0702030302020204" pitchFamily="66" charset="0"/>
              <a:ea typeface="Times New Roman" panose="02020603050405020304" pitchFamily="18" charset="0"/>
            </a:endParaRPr>
          </a:p>
          <a:p>
            <a:pPr marL="342900" lvl="0" indent="-342900" algn="just">
              <a:spcAft>
                <a:spcPts val="600"/>
              </a:spcAft>
              <a:buFont typeface="Simplified Arabic" panose="02020603050405020304" pitchFamily="18" charset="-78"/>
              <a:buChar char="-"/>
              <a:tabLst>
                <a:tab pos="630555" algn="l"/>
              </a:tabLst>
            </a:pPr>
            <a:r>
              <a:rPr lang="ru-RU" sz="1400" b="0" spc="-10"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rPr>
              <a:t>Указ Главы Удмуртской Республики от 02 октября 2025 года № 217 «Об основных направлениях бюджетной и налоговой политики Удмуртской Республики на 2026 год и на плановый период 2027 и 2028 годов»;</a:t>
            </a:r>
          </a:p>
          <a:p>
            <a:pPr marL="342900" lvl="0" indent="-342900" algn="just">
              <a:spcAft>
                <a:spcPts val="600"/>
              </a:spcAft>
              <a:buFont typeface="Simplified Arabic" panose="02020603050405020304" pitchFamily="18" charset="-78"/>
              <a:buChar char="-"/>
              <a:tabLst>
                <a:tab pos="630555" algn="l"/>
              </a:tabLst>
            </a:pPr>
            <a:endParaRPr lang="ru-RU" sz="1400" b="0" spc="-10"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Распоряжение Правительства Удмуртской Республики от 29.10.2025 г. № 1187-р «О Прогнозе социально-экономического развития Удмуртской Республики на 2026 год и на плановый период 2027 и 2028 годов»;</a:t>
            </a:r>
          </a:p>
          <a:p>
            <a:pPr marL="342900" lvl="0" indent="-342900" algn="just">
              <a:spcAft>
                <a:spcPts val="600"/>
              </a:spcAft>
              <a:buFont typeface="Simplified Arabic" panose="02020603050405020304" pitchFamily="18" charset="-78"/>
              <a:buChar char="-"/>
              <a:tabLst>
                <a:tab pos="630555" algn="l"/>
              </a:tabLst>
            </a:pPr>
            <a:endParaRPr lang="ru-RU" sz="1400" b="1"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52683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611560" y="116632"/>
            <a:ext cx="7776864"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rgbClr val="7030A0"/>
                </a:solidFill>
              </a:rPr>
              <a:t>Основные направления бюджетной политики муниципального образования «Муниципальный округ Киясовский район Удмуртской Республики» на 202</a:t>
            </a:r>
            <a:r>
              <a:rPr lang="en-US" dirty="0">
                <a:solidFill>
                  <a:srgbClr val="7030A0"/>
                </a:solidFill>
              </a:rPr>
              <a:t>6</a:t>
            </a:r>
            <a:r>
              <a:rPr lang="ru-RU" dirty="0">
                <a:solidFill>
                  <a:srgbClr val="7030A0"/>
                </a:solidFill>
              </a:rPr>
              <a:t> год и на плановый период 202</a:t>
            </a:r>
            <a:r>
              <a:rPr lang="en-US" dirty="0">
                <a:solidFill>
                  <a:srgbClr val="7030A0"/>
                </a:solidFill>
              </a:rPr>
              <a:t>7</a:t>
            </a:r>
            <a:r>
              <a:rPr lang="ru-RU" dirty="0">
                <a:solidFill>
                  <a:srgbClr val="7030A0"/>
                </a:solidFill>
              </a:rPr>
              <a:t> и 202</a:t>
            </a:r>
            <a:r>
              <a:rPr lang="en-US" dirty="0">
                <a:solidFill>
                  <a:srgbClr val="7030A0"/>
                </a:solidFill>
              </a:rPr>
              <a:t>8</a:t>
            </a:r>
            <a:r>
              <a:rPr lang="ru-RU" dirty="0">
                <a:solidFill>
                  <a:srgbClr val="7030A0"/>
                </a:solidFill>
              </a:rPr>
              <a:t> годов</a:t>
            </a:r>
          </a:p>
        </p:txBody>
      </p:sp>
      <p:sp>
        <p:nvSpPr>
          <p:cNvPr id="2" name="Скругленный прямоугольник 1"/>
          <p:cNvSpPr/>
          <p:nvPr/>
        </p:nvSpPr>
        <p:spPr>
          <a:xfrm>
            <a:off x="323528" y="1297384"/>
            <a:ext cx="8352928" cy="5443983"/>
          </a:xfrm>
          <a:prstGeom prst="roundRect">
            <a:avLst>
              <a:gd name="adj" fmla="val 1351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200" dirty="0">
                <a:solidFill>
                  <a:srgbClr val="002060"/>
                </a:solidFill>
              </a:rPr>
              <a:t>- дальнейшего развития казначейского обслуживания исполнения бюджета муниципальных учреждениях муниципального образования «Муниципальный округ Киясовский район Удмуртской Республики»;</a:t>
            </a:r>
          </a:p>
          <a:p>
            <a:pPr algn="just"/>
            <a:r>
              <a:rPr lang="ru-RU" sz="1200" dirty="0">
                <a:solidFill>
                  <a:srgbClr val="002060"/>
                </a:solidFill>
              </a:rPr>
              <a:t>-   совершенствования системы формирования и финансового обеспечения выполнения муниципальных заданий и оказание муниципальных услуг (выполнение муниципальных работ) муниципальными учреждениями муниципального образования «Муниципальный округ Киясовский район Удмуртской Республики»;</a:t>
            </a:r>
          </a:p>
          <a:p>
            <a:pPr algn="just"/>
            <a:r>
              <a:rPr lang="ru-RU" sz="1200" dirty="0">
                <a:solidFill>
                  <a:srgbClr val="002060"/>
                </a:solidFill>
              </a:rPr>
              <a:t>-  повышения качества финансового менеджмента в органах местного самоуправления и муниципальных учреждениях муниципального образования «Муниципальный округ Киясовский район Удмуртской Республики»;</a:t>
            </a:r>
          </a:p>
          <a:p>
            <a:pPr algn="just"/>
            <a:r>
              <a:rPr lang="ru-RU" sz="1200" dirty="0">
                <a:solidFill>
                  <a:srgbClr val="002060"/>
                </a:solidFill>
              </a:rPr>
              <a:t>-   качественной реализации Плана мероприятий по росту доходов бюджета, оптимизации расходов бюджета и сокращению муниципального долга в целях оздоровления муниципальных финансов муниципального образования «Муниципальный округ Киясовский район Удмуртской Республики»;</a:t>
            </a:r>
          </a:p>
          <a:p>
            <a:pPr algn="just"/>
            <a:r>
              <a:rPr lang="ru-RU" sz="1200" dirty="0">
                <a:solidFill>
                  <a:srgbClr val="002060"/>
                </a:solidFill>
              </a:rPr>
              <a:t>-   снижения рисков возникновения просроченной кредиторской задолженности;</a:t>
            </a:r>
          </a:p>
          <a:p>
            <a:pPr algn="just"/>
            <a:r>
              <a:rPr lang="ru-RU" sz="1200" dirty="0">
                <a:solidFill>
                  <a:srgbClr val="002060"/>
                </a:solidFill>
              </a:rPr>
              <a:t>-  оптимизации и повышения эффективности деятельности органов местного самоуправления муниципального образования «Муниципальный округ Киясовский район Удмуртской Республики» за счет системного применения ценностей, принципов и инструментов бережливого управления;</a:t>
            </a:r>
          </a:p>
          <a:p>
            <a:pPr algn="just"/>
            <a:endParaRPr lang="ru-RU" sz="1200" dirty="0">
              <a:solidFill>
                <a:srgbClr val="002060"/>
              </a:solidFill>
            </a:endParaRPr>
          </a:p>
          <a:p>
            <a:pPr algn="just"/>
            <a:r>
              <a:rPr lang="ru-RU" sz="1200" dirty="0">
                <a:solidFill>
                  <a:srgbClr val="002060"/>
                </a:solidFill>
              </a:rPr>
              <a:t>3) на проведение ответственной долговой политики муниципального образования «Муниципальный округ Киясовский район Удмуртской Республики»;</a:t>
            </a:r>
          </a:p>
          <a:p>
            <a:pPr algn="just"/>
            <a:endParaRPr lang="ru-RU" sz="1200" dirty="0">
              <a:solidFill>
                <a:srgbClr val="002060"/>
              </a:solidFill>
            </a:endParaRPr>
          </a:p>
          <a:p>
            <a:pPr algn="just"/>
            <a:r>
              <a:rPr lang="ru-RU" sz="1200" dirty="0">
                <a:solidFill>
                  <a:srgbClr val="002060"/>
                </a:solidFill>
              </a:rPr>
              <a:t>4) повышение уровня финансовой грамотности населения и формирование финансовой культуры, в том числе через реализацию практик инициативного бюджетирования и самообложения граждан;</a:t>
            </a:r>
          </a:p>
          <a:p>
            <a:pPr algn="just"/>
            <a:endParaRPr lang="ru-RU" sz="1200" dirty="0">
              <a:solidFill>
                <a:srgbClr val="002060"/>
              </a:solidFill>
            </a:endParaRPr>
          </a:p>
          <a:p>
            <a:pPr algn="just"/>
            <a:r>
              <a:rPr lang="ru-RU" sz="1200" dirty="0">
                <a:solidFill>
                  <a:srgbClr val="002060"/>
                </a:solidFill>
              </a:rPr>
              <a:t>5) осуществление внутреннего муниципального финансового контроля в соответствии с федеральными стандартами внутреннего государственного (муниципального) финансового контроля, реализация проактивного подхода по выявлению и минимизации рисков финансовых нарушений;</a:t>
            </a:r>
          </a:p>
          <a:p>
            <a:pPr algn="just"/>
            <a:endParaRPr lang="ru-RU" sz="1200" dirty="0">
              <a:solidFill>
                <a:srgbClr val="002060"/>
              </a:solidFill>
            </a:endParaRPr>
          </a:p>
          <a:p>
            <a:pPr algn="just"/>
            <a:r>
              <a:rPr lang="ru-RU" sz="1200" dirty="0">
                <a:solidFill>
                  <a:srgbClr val="002060"/>
                </a:solidFill>
              </a:rPr>
              <a:t>6) обеспечение информационной открытости, доступности и прозрачности бюджетного процесса для общества.</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188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611560" y="116632"/>
            <a:ext cx="7776864"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rgbClr val="7030A0"/>
                </a:solidFill>
              </a:rPr>
              <a:t>Основные направления налоговой политики муниципального образования «Муниципальный округ Киясовский район Удмуртской Республики» на 202</a:t>
            </a:r>
            <a:r>
              <a:rPr lang="en-US" dirty="0">
                <a:solidFill>
                  <a:srgbClr val="7030A0"/>
                </a:solidFill>
              </a:rPr>
              <a:t>6</a:t>
            </a:r>
            <a:r>
              <a:rPr lang="ru-RU" dirty="0">
                <a:solidFill>
                  <a:srgbClr val="7030A0"/>
                </a:solidFill>
              </a:rPr>
              <a:t> год и на плановый период 202</a:t>
            </a:r>
            <a:r>
              <a:rPr lang="en-US" dirty="0">
                <a:solidFill>
                  <a:srgbClr val="7030A0"/>
                </a:solidFill>
              </a:rPr>
              <a:t>7</a:t>
            </a:r>
            <a:r>
              <a:rPr lang="ru-RU" dirty="0">
                <a:solidFill>
                  <a:srgbClr val="7030A0"/>
                </a:solidFill>
              </a:rPr>
              <a:t> и 202</a:t>
            </a:r>
            <a:r>
              <a:rPr lang="en-US" dirty="0">
                <a:solidFill>
                  <a:srgbClr val="7030A0"/>
                </a:solidFill>
              </a:rPr>
              <a:t>8</a:t>
            </a:r>
            <a:r>
              <a:rPr lang="ru-RU" dirty="0">
                <a:solidFill>
                  <a:srgbClr val="7030A0"/>
                </a:solidFill>
              </a:rPr>
              <a:t> годов</a:t>
            </a:r>
          </a:p>
        </p:txBody>
      </p:sp>
      <p:sp>
        <p:nvSpPr>
          <p:cNvPr id="2" name="Скругленный прямоугольник 1"/>
          <p:cNvSpPr/>
          <p:nvPr/>
        </p:nvSpPr>
        <p:spPr>
          <a:xfrm>
            <a:off x="395536" y="1569060"/>
            <a:ext cx="8352928" cy="5427984"/>
          </a:xfrm>
          <a:prstGeom prst="roundRect">
            <a:avLst>
              <a:gd name="adj" fmla="val 1351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a:solidFill>
                  <a:srgbClr val="002060"/>
                </a:solidFill>
              </a:rPr>
              <a:t>1) укрепление доходной базы бюджета муниципального образования «Муниципальный округ Киясовский район Удмуртской Республики», реализация мероприятий, направленных на повышение уровня собираемости налогов и снижение доли теневого сектора экономики, повышение эффективного управления дебиторской задолженностью по доходам;</a:t>
            </a:r>
          </a:p>
          <a:p>
            <a:pPr algn="just"/>
            <a:endParaRPr lang="ru-RU" sz="2000" dirty="0">
              <a:solidFill>
                <a:srgbClr val="002060"/>
              </a:solidFill>
            </a:endParaRPr>
          </a:p>
          <a:p>
            <a:pPr algn="just"/>
            <a:r>
              <a:rPr lang="ru-RU" sz="2000" dirty="0">
                <a:solidFill>
                  <a:srgbClr val="002060"/>
                </a:solidFill>
              </a:rPr>
              <a:t>2) повышение качества администрирования доходов бюджета муниципального образования «Муниципальный округ Киясовский район Удмуртской Республики»;</a:t>
            </a:r>
          </a:p>
          <a:p>
            <a:pPr algn="just"/>
            <a:endParaRPr lang="ru-RU" sz="2000" dirty="0">
              <a:solidFill>
                <a:srgbClr val="002060"/>
              </a:solidFill>
            </a:endParaRPr>
          </a:p>
          <a:p>
            <a:pPr algn="just"/>
            <a:r>
              <a:rPr lang="ru-RU" sz="2000" dirty="0">
                <a:solidFill>
                  <a:srgbClr val="002060"/>
                </a:solidFill>
              </a:rPr>
              <a:t>3) эффективное использование и управление имущественными и земельными ресурсами.</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20475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5" y="235122"/>
            <a:ext cx="8568952" cy="57606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indent="449580" algn="ctr">
              <a:lnSpc>
                <a:spcPct val="115000"/>
              </a:lnSpc>
              <a:spcAft>
                <a:spcPts val="1000"/>
              </a:spcAft>
            </a:pPr>
            <a:r>
              <a:rPr lang="ru-RU" sz="2000" dirty="0">
                <a:solidFill>
                  <a:schemeClr val="tx1"/>
                </a:solidFill>
                <a:latin typeface="Calibri"/>
                <a:ea typeface="Calibri"/>
                <a:cs typeface="Times New Roman"/>
              </a:rPr>
              <a:t>Контактная информация</a:t>
            </a:r>
            <a:endParaRPr lang="ru-RU" sz="2000" dirty="0">
              <a:solidFill>
                <a:schemeClr val="tx1"/>
              </a:solidFill>
              <a:effectLst/>
              <a:latin typeface="Calibri"/>
              <a:ea typeface="Calibri"/>
              <a:cs typeface="Times New Roman"/>
            </a:endParaRPr>
          </a:p>
        </p:txBody>
      </p:sp>
      <p:graphicFrame>
        <p:nvGraphicFramePr>
          <p:cNvPr id="6" name="Схема 5"/>
          <p:cNvGraphicFramePr/>
          <p:nvPr>
            <p:extLst>
              <p:ext uri="{D42A27DB-BD31-4B8C-83A1-F6EECF244321}">
                <p14:modId xmlns:p14="http://schemas.microsoft.com/office/powerpoint/2010/main" val="2136132964"/>
              </p:ext>
            </p:extLst>
          </p:nvPr>
        </p:nvGraphicFramePr>
        <p:xfrm>
          <a:off x="251520" y="980728"/>
          <a:ext cx="8568952"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3" name="SapphireHiddenControl" hidden="1"/>
                <p:cNvPicPr preferRelativeResize="0">
                  <a:picLocks noChangeArrowheads="1" noChangeShapeType="1"/>
                </p:cNvPicPr>
                <p:nvPr/>
              </p:nvPicPr>
              <p:blipFill>
                <a:blip r:embed="rId9"/>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0296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188640"/>
            <a:ext cx="8352928" cy="86409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a:solidFill>
                  <a:srgbClr val="7030A0"/>
                </a:solidFill>
                <a:latin typeface="Comic Sans MS" panose="030F0702030302020204" pitchFamily="66" charset="0"/>
              </a:rPr>
              <a:t>Основы формирования проекта бюджета</a:t>
            </a:r>
          </a:p>
        </p:txBody>
      </p:sp>
      <p:sp>
        <p:nvSpPr>
          <p:cNvPr id="6" name="TextBox 5">
            <a:extLst>
              <a:ext uri="{FF2B5EF4-FFF2-40B4-BE49-F238E27FC236}">
                <a16:creationId xmlns:a16="http://schemas.microsoft.com/office/drawing/2014/main" id="{993B561A-49FD-B56E-EA42-615AFA157C8D}"/>
              </a:ext>
            </a:extLst>
          </p:cNvPr>
          <p:cNvSpPr txBox="1"/>
          <p:nvPr/>
        </p:nvSpPr>
        <p:spPr>
          <a:xfrm>
            <a:off x="251520" y="952255"/>
            <a:ext cx="8352928" cy="574003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ru-RU" sz="1400" b="1"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rPr>
              <a:t>проект закона Удмуртской Республики «О бюджете Удмуртской Республики на 2026  год и на плановый период 2027 и 2028 годов»;</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ru-RU" sz="1400" b="0"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Решение Совета депутатов муниципального образования «Муниципальный округ Киясовский район Удмуртской Республики» от 16 ноября 2021 года № 54 «О бюджетном процессе в муниципальном образовании «Муниципальный округ Киясовский район Удмуртской Республики»;</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ru-RU" sz="1400" b="1"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постановление Главы Администрации муниципального образования «Муниципальный округ Киясовский район Удмурткой Республики» от 24 октября 2025 года № 118 «Об основных направлениях бюджетной и налоговой политики муниципального образования «Муниципальный округ Киясовский район Удмуртской Республики» на 2026 год и на плановый период 2027 и 2028 годов»;</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ru-RU" sz="1400" b="1"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постановление Администрации муниципального образования «Муниципальный округ Киясовский район Удмурткой Республики» от 28 октября 2025 года № 398 «Об утверждении долговой политики муниципального образования «Муниципальный округ Киясовский район Удмуртской Республики» на 2026 год и на плановый период 2027 и 2028 годов»;</a:t>
            </a:r>
          </a:p>
          <a:p>
            <a:pPr marL="285750" marR="0" lvl="0" indent="-285750" algn="just" defTabSz="914400" rtl="0" eaLnBrk="1" fontAlgn="auto" latinLnBrk="0" hangingPunct="1">
              <a:lnSpc>
                <a:spcPct val="100000"/>
              </a:lnSpc>
              <a:spcBef>
                <a:spcPts val="0"/>
              </a:spcBef>
              <a:spcAft>
                <a:spcPts val="600"/>
              </a:spcAft>
              <a:buClrTx/>
              <a:buSzTx/>
              <a:buFontTx/>
              <a:buChar char="-"/>
              <a:tabLst/>
              <a:defRPr/>
            </a:pPr>
            <a:endParaRPr kumimoji="0" lang="ru-RU" sz="1400" b="1"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муниципальные программы муниципального образования «</a:t>
            </a:r>
            <a:r>
              <a:rPr kumimoji="0" lang="ru-RU" sz="1400" b="0" i="0" u="none" strike="noStrike" kern="1200" cap="none" spc="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Муниципальный округ Киясовский район Удмуртской Республики</a:t>
            </a:r>
            <a:r>
              <a:rPr kumimoji="0" lang="ru-RU" sz="1400" b="0" i="0" u="none" strike="noStrike" kern="1200" cap="none" spc="-10" normalizeH="0" baseline="0" noProof="0" dirty="0">
                <a:ln>
                  <a:noFill/>
                </a:ln>
                <a:solidFill>
                  <a:srgbClr val="0000FF"/>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a:t>
            </a:r>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4"/>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5314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5293" y="166454"/>
            <a:ext cx="8352928" cy="86409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a:solidFill>
                  <a:srgbClr val="7030A0"/>
                </a:solidFill>
                <a:latin typeface="Comic Sans MS" panose="030F0702030302020204" pitchFamily="66" charset="0"/>
                <a:ea typeface="Calibri"/>
                <a:cs typeface="Times New Roman"/>
              </a:rPr>
              <a:t>Доходы бюджета –</a:t>
            </a:r>
            <a:r>
              <a:rPr lang="ru-RU" dirty="0">
                <a:solidFill>
                  <a:srgbClr val="7030A0"/>
                </a:solidFill>
                <a:latin typeface="Comic Sans MS" panose="030F0702030302020204" pitchFamily="66" charset="0"/>
                <a:ea typeface="Calibri"/>
                <a:cs typeface="Times New Roman"/>
              </a:rPr>
              <a:t> это безвозмездные и безвозвратные поступления денежных средств в бюджет</a:t>
            </a:r>
            <a:endParaRPr lang="ru-RU" dirty="0">
              <a:solidFill>
                <a:srgbClr val="7030A0"/>
              </a:solidFill>
              <a:latin typeface="Comic Sans MS" panose="030F0702030302020204" pitchFamily="66" charset="0"/>
            </a:endParaRPr>
          </a:p>
        </p:txBody>
      </p:sp>
      <p:graphicFrame>
        <p:nvGraphicFramePr>
          <p:cNvPr id="5" name="Схема 4"/>
          <p:cNvGraphicFramePr/>
          <p:nvPr/>
        </p:nvGraphicFramePr>
        <p:xfrm>
          <a:off x="179512" y="1124744"/>
          <a:ext cx="8856984"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2" name="SapphireHiddenControl" hidden="1"/>
                <p:cNvPicPr preferRelativeResize="0">
                  <a:picLocks noChangeArrowheads="1" noChangeShapeType="1"/>
                </p:cNvPicPr>
                <p:nvPr/>
              </p:nvPicPr>
              <p:blipFill>
                <a:blip r:embed="rId9"/>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1196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188640"/>
            <a:ext cx="8496944"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b="1" dirty="0"/>
          </a:p>
          <a:p>
            <a:r>
              <a:rPr lang="ru-RU" b="1" dirty="0">
                <a:solidFill>
                  <a:srgbClr val="7030A0"/>
                </a:solidFill>
                <a:latin typeface="Comic Sans MS" panose="030F0702030302020204" pitchFamily="66" charset="0"/>
              </a:rPr>
              <a:t>Расходы бюджета - </a:t>
            </a:r>
            <a:r>
              <a:rPr lang="ru-RU" dirty="0">
                <a:solidFill>
                  <a:srgbClr val="7030A0"/>
                </a:solidFill>
                <a:latin typeface="Comic Sans MS" panose="030F0702030302020204" pitchFamily="66" charset="0"/>
              </a:rPr>
              <a:t>выплачиваемые из бюджета денежные средства.</a:t>
            </a:r>
          </a:p>
          <a:p>
            <a:pPr algn="ctr"/>
            <a:endParaRPr lang="ru-RU" dirty="0"/>
          </a:p>
        </p:txBody>
      </p:sp>
      <p:sp>
        <p:nvSpPr>
          <p:cNvPr id="3" name="Прямоугольник 2"/>
          <p:cNvSpPr/>
          <p:nvPr/>
        </p:nvSpPr>
        <p:spPr>
          <a:xfrm>
            <a:off x="395536" y="836712"/>
            <a:ext cx="8496944" cy="122413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b="1" dirty="0">
              <a:solidFill>
                <a:srgbClr val="7030A0"/>
              </a:solidFill>
              <a:latin typeface="Comic Sans MS" panose="030F0702030302020204" pitchFamily="66" charset="0"/>
            </a:endParaRPr>
          </a:p>
          <a:p>
            <a:r>
              <a:rPr lang="ru-RU" b="1" dirty="0">
                <a:solidFill>
                  <a:srgbClr val="7030A0"/>
                </a:solidFill>
                <a:latin typeface="Comic Sans MS" panose="030F0702030302020204" pitchFamily="66" charset="0"/>
              </a:rPr>
              <a:t>Формирование расходов </a:t>
            </a:r>
            <a:r>
              <a:rPr lang="ru-RU" dirty="0">
                <a:solidFill>
                  <a:srgbClr val="7030A0"/>
                </a:solidFill>
                <a:latin typeface="Comic Sans MS" panose="030F0702030302020204" pitchFamily="66" charset="0"/>
              </a:rPr>
              <a:t>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за счет средств бюджетов.</a:t>
            </a:r>
          </a:p>
          <a:p>
            <a:pPr algn="ctr"/>
            <a:endParaRPr lang="ru-RU" dirty="0"/>
          </a:p>
        </p:txBody>
      </p:sp>
      <p:sp>
        <p:nvSpPr>
          <p:cNvPr id="4" name="Скругленный прямоугольник 3"/>
          <p:cNvSpPr/>
          <p:nvPr/>
        </p:nvSpPr>
        <p:spPr>
          <a:xfrm>
            <a:off x="1547664" y="2420888"/>
            <a:ext cx="6336704"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p>
          <a:p>
            <a:pPr algn="ctr"/>
            <a:r>
              <a:rPr lang="ru-RU" b="1" dirty="0"/>
              <a:t>Доходы – Расходы = Дефицит (Профицит)</a:t>
            </a:r>
            <a:endParaRPr lang="ru-RU" dirty="0"/>
          </a:p>
          <a:p>
            <a:pPr algn="ctr"/>
            <a:endParaRPr lang="ru-RU" dirty="0"/>
          </a:p>
        </p:txBody>
      </p:sp>
      <p:sp>
        <p:nvSpPr>
          <p:cNvPr id="5" name="Скругленный прямоугольник 4"/>
          <p:cNvSpPr/>
          <p:nvPr/>
        </p:nvSpPr>
        <p:spPr>
          <a:xfrm>
            <a:off x="395536" y="3140968"/>
            <a:ext cx="3744416"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b="1" dirty="0"/>
              <a:t>Дефицит ( расходы больше доходов	)</a:t>
            </a:r>
            <a:endParaRPr lang="ru-RU" dirty="0"/>
          </a:p>
        </p:txBody>
      </p:sp>
      <p:sp>
        <p:nvSpPr>
          <p:cNvPr id="6" name="Скругленный прямоугольник 5"/>
          <p:cNvSpPr/>
          <p:nvPr/>
        </p:nvSpPr>
        <p:spPr>
          <a:xfrm>
            <a:off x="4788024" y="3140968"/>
            <a:ext cx="3744416" cy="648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b="1" dirty="0"/>
              <a:t>Профицит ( доходы больше расходов)</a:t>
            </a:r>
            <a:endParaRPr lang="ru-RU" dirty="0"/>
          </a:p>
        </p:txBody>
      </p:sp>
      <p:sp>
        <p:nvSpPr>
          <p:cNvPr id="7" name="Овал 6"/>
          <p:cNvSpPr/>
          <p:nvPr/>
        </p:nvSpPr>
        <p:spPr>
          <a:xfrm>
            <a:off x="301047" y="4293096"/>
            <a:ext cx="3960440" cy="21602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a:t>При дефицитном бюджете растет долг и</a:t>
            </a:r>
            <a:r>
              <a:rPr lang="ru-RU" dirty="0"/>
              <a:t> </a:t>
            </a:r>
            <a:r>
              <a:rPr lang="ru-RU" b="1" dirty="0"/>
              <a:t>(или) снижаются</a:t>
            </a:r>
            <a:r>
              <a:rPr lang="ru-RU" dirty="0"/>
              <a:t> </a:t>
            </a:r>
            <a:r>
              <a:rPr lang="ru-RU" b="1" dirty="0"/>
              <a:t>остатки средств</a:t>
            </a:r>
            <a:r>
              <a:rPr lang="ru-RU" dirty="0"/>
              <a:t> </a:t>
            </a:r>
            <a:r>
              <a:rPr lang="ru-RU" b="1" dirty="0"/>
              <a:t>(накопления)</a:t>
            </a:r>
            <a:endParaRPr lang="ru-RU" dirty="0"/>
          </a:p>
          <a:p>
            <a:pPr algn="ctr"/>
            <a:endParaRPr lang="ru-RU" dirty="0"/>
          </a:p>
        </p:txBody>
      </p:sp>
      <p:sp>
        <p:nvSpPr>
          <p:cNvPr id="8" name="Овал 7"/>
          <p:cNvSpPr/>
          <p:nvPr/>
        </p:nvSpPr>
        <p:spPr>
          <a:xfrm>
            <a:off x="4870035" y="4293096"/>
            <a:ext cx="3960440" cy="21602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a:t>При </a:t>
            </a:r>
            <a:r>
              <a:rPr lang="ru-RU" b="1" dirty="0" err="1"/>
              <a:t>профицитном</a:t>
            </a:r>
            <a:r>
              <a:rPr lang="ru-RU" b="1" dirty="0"/>
              <a:t> бюджете снижается долг и (или) растут остатки средств (накопления)</a:t>
            </a:r>
            <a:endParaRPr lang="ru-RU" dirty="0"/>
          </a:p>
          <a:p>
            <a:pPr algn="ctr"/>
            <a:endParaRPr lang="ru-RU" dirty="0"/>
          </a:p>
        </p:txBody>
      </p:sp>
      <p:sp>
        <p:nvSpPr>
          <p:cNvPr id="9" name="Стрелка вниз 8"/>
          <p:cNvSpPr/>
          <p:nvPr/>
        </p:nvSpPr>
        <p:spPr>
          <a:xfrm>
            <a:off x="2123728" y="3789040"/>
            <a:ext cx="288032" cy="50405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9094" y="3801160"/>
            <a:ext cx="347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10" name="SapphireHiddenControl" hidden="1"/>
                <p:cNvPicPr preferRelativeResize="0">
                  <a:picLocks noChangeArrowheads="1" noChangeShapeType="1"/>
                </p:cNvPicPr>
                <p:nvPr/>
              </p:nvPicPr>
              <p:blipFill>
                <a:blip r:embed="rId5"/>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72663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95536" y="332656"/>
            <a:ext cx="8208912" cy="864096"/>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t>Основные характеристики проекта бюджета муниципального образования «Муниципальный округ Киясовский район Удмуртской Республики» на 2026 год и на плановый период 2027 и 20</a:t>
            </a:r>
            <a:r>
              <a:rPr lang="en-US" dirty="0"/>
              <a:t>2</a:t>
            </a:r>
            <a:r>
              <a:rPr lang="ru-RU" dirty="0"/>
              <a:t>8 годов</a:t>
            </a:r>
          </a:p>
        </p:txBody>
      </p:sp>
      <p:graphicFrame>
        <p:nvGraphicFramePr>
          <p:cNvPr id="3" name="Схема 2"/>
          <p:cNvGraphicFramePr/>
          <p:nvPr>
            <p:extLst>
              <p:ext uri="{D42A27DB-BD31-4B8C-83A1-F6EECF244321}">
                <p14:modId xmlns:p14="http://schemas.microsoft.com/office/powerpoint/2010/main" val="2117316470"/>
              </p:ext>
            </p:extLst>
          </p:nvPr>
        </p:nvGraphicFramePr>
        <p:xfrm>
          <a:off x="1331640" y="2780928"/>
          <a:ext cx="7560840"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2034754317"/>
              </p:ext>
            </p:extLst>
          </p:nvPr>
        </p:nvGraphicFramePr>
        <p:xfrm>
          <a:off x="1331640" y="4149080"/>
          <a:ext cx="7632848" cy="12961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Схема 5"/>
          <p:cNvGraphicFramePr/>
          <p:nvPr>
            <p:extLst>
              <p:ext uri="{D42A27DB-BD31-4B8C-83A1-F6EECF244321}">
                <p14:modId xmlns:p14="http://schemas.microsoft.com/office/powerpoint/2010/main" val="2714584808"/>
              </p:ext>
            </p:extLst>
          </p:nvPr>
        </p:nvGraphicFramePr>
        <p:xfrm>
          <a:off x="1259632" y="5548736"/>
          <a:ext cx="7704856" cy="129614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9" name="Овал 18"/>
          <p:cNvSpPr/>
          <p:nvPr/>
        </p:nvSpPr>
        <p:spPr>
          <a:xfrm>
            <a:off x="179512" y="2938972"/>
            <a:ext cx="1080120" cy="1008112"/>
          </a:xfrm>
          <a:prstGeom prst="ellipse">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2026 год</a:t>
            </a:r>
          </a:p>
        </p:txBody>
      </p:sp>
      <p:sp>
        <p:nvSpPr>
          <p:cNvPr id="22" name="Овал 21"/>
          <p:cNvSpPr/>
          <p:nvPr/>
        </p:nvSpPr>
        <p:spPr>
          <a:xfrm>
            <a:off x="179512" y="4293096"/>
            <a:ext cx="1080120" cy="1008112"/>
          </a:xfrm>
          <a:prstGeom prst="ellipse">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2027 год</a:t>
            </a:r>
          </a:p>
        </p:txBody>
      </p:sp>
      <p:sp>
        <p:nvSpPr>
          <p:cNvPr id="23" name="Овал 22"/>
          <p:cNvSpPr/>
          <p:nvPr/>
        </p:nvSpPr>
        <p:spPr>
          <a:xfrm>
            <a:off x="179512" y="5661248"/>
            <a:ext cx="1080120" cy="1008112"/>
          </a:xfrm>
          <a:prstGeom prst="ellipse">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2028 год</a:t>
            </a:r>
          </a:p>
        </p:txBody>
      </p:sp>
      <p:sp>
        <p:nvSpPr>
          <p:cNvPr id="20" name="Прямоугольник 19"/>
          <p:cNvSpPr/>
          <p:nvPr/>
        </p:nvSpPr>
        <p:spPr>
          <a:xfrm>
            <a:off x="1576264" y="1799256"/>
            <a:ext cx="1699592" cy="864096"/>
          </a:xfrm>
          <a:prstGeom prst="rect">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solidFill>
                  <a:schemeClr val="tx1"/>
                </a:solidFill>
              </a:rPr>
              <a:t>Доходы</a:t>
            </a:r>
          </a:p>
          <a:p>
            <a:pPr algn="ctr"/>
            <a:r>
              <a:rPr lang="ru-RU" dirty="0">
                <a:solidFill>
                  <a:schemeClr val="tx1"/>
                </a:solidFill>
              </a:rPr>
              <a:t>тыс. руб.</a:t>
            </a:r>
          </a:p>
        </p:txBody>
      </p:sp>
      <p:sp>
        <p:nvSpPr>
          <p:cNvPr id="25" name="Прямоугольник 24"/>
          <p:cNvSpPr/>
          <p:nvPr/>
        </p:nvSpPr>
        <p:spPr>
          <a:xfrm>
            <a:off x="3995936" y="1799256"/>
            <a:ext cx="1699592" cy="864096"/>
          </a:xfrm>
          <a:prstGeom prst="rect">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dirty="0">
                <a:solidFill>
                  <a:schemeClr val="tx1"/>
                </a:solidFill>
              </a:rPr>
              <a:t>Расходы</a:t>
            </a:r>
          </a:p>
          <a:p>
            <a:pPr algn="ctr"/>
            <a:r>
              <a:rPr lang="ru-RU" dirty="0">
                <a:solidFill>
                  <a:schemeClr val="tx1"/>
                </a:solidFill>
              </a:rPr>
              <a:t>тыс. руб.</a:t>
            </a:r>
          </a:p>
        </p:txBody>
      </p:sp>
      <p:sp>
        <p:nvSpPr>
          <p:cNvPr id="26" name="Прямоугольник 25"/>
          <p:cNvSpPr/>
          <p:nvPr/>
        </p:nvSpPr>
        <p:spPr>
          <a:xfrm>
            <a:off x="6444208" y="1799256"/>
            <a:ext cx="1699592" cy="864096"/>
          </a:xfrm>
          <a:prstGeom prst="rect">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dirty="0"/>
          </a:p>
          <a:p>
            <a:pPr algn="ctr"/>
            <a:r>
              <a:rPr lang="ru-RU" dirty="0">
                <a:solidFill>
                  <a:schemeClr val="tx1"/>
                </a:solidFill>
              </a:rPr>
              <a:t>Дефицит(-)</a:t>
            </a:r>
          </a:p>
          <a:p>
            <a:pPr algn="ctr"/>
            <a:r>
              <a:rPr lang="ru-RU" dirty="0">
                <a:solidFill>
                  <a:schemeClr val="tx1"/>
                </a:solidFill>
              </a:rPr>
              <a:t>Профицит(+)</a:t>
            </a:r>
          </a:p>
          <a:p>
            <a:pPr algn="ctr"/>
            <a:endParaRPr lang="ru-RU" dirty="0"/>
          </a:p>
        </p:txBody>
      </p:sp>
      <p:sp>
        <p:nvSpPr>
          <p:cNvPr id="24" name="Равно 23"/>
          <p:cNvSpPr/>
          <p:nvPr/>
        </p:nvSpPr>
        <p:spPr>
          <a:xfrm>
            <a:off x="5868144" y="2051284"/>
            <a:ext cx="360040" cy="360040"/>
          </a:xfrm>
          <a:prstGeom prst="mathEqual">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solidFill>
                <a:schemeClr val="tx1"/>
              </a:solidFill>
            </a:endParaRPr>
          </a:p>
        </p:txBody>
      </p:sp>
      <p:sp>
        <p:nvSpPr>
          <p:cNvPr id="27" name="Минус 26"/>
          <p:cNvSpPr/>
          <p:nvPr/>
        </p:nvSpPr>
        <p:spPr>
          <a:xfrm>
            <a:off x="3419872" y="2051284"/>
            <a:ext cx="432048" cy="360040"/>
          </a:xfrm>
          <a:prstGeom prst="mathMinus">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controls>
      <mc:AlternateContent xmlns:mc="http://schemas.openxmlformats.org/markup-compatibility/2006">
        <mc:Choice xmlns:v="urn:schemas-microsoft-com:vml" Requires="v">
          <p:control name="SapphireHiddenControl" r:id="rId1" imgW="6095880" imgH="4067280"/>
        </mc:Choice>
        <mc:Fallback>
          <p:control name="SapphireHiddenControl" r:id="rId1" imgW="6095880" imgH="4067280">
            <p:pic>
              <p:nvPicPr>
                <p:cNvPr id="4" name="SapphireHiddenControl" hidden="1"/>
                <p:cNvPicPr preferRelativeResize="0">
                  <a:picLocks noChangeArrowheads="1" noChangeShapeType="1"/>
                </p:cNvPicPr>
                <p:nvPr/>
              </p:nvPicPr>
              <p:blipFill>
                <a:blip r:embed="rId19"/>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409672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10568</TotalTime>
  <Words>6400</Words>
  <Application>Microsoft Office PowerPoint</Application>
  <PresentationFormat>Экран (4:3)</PresentationFormat>
  <Paragraphs>732</Paragraphs>
  <Slides>52</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Arial</vt:lpstr>
      <vt:lpstr>Calibri</vt:lpstr>
      <vt:lpstr>Candara</vt:lpstr>
      <vt:lpstr>Comic Sans MS</vt:lpstr>
      <vt:lpstr>Simplified Arabic</vt:lpstr>
      <vt:lpstr>Symbol</vt:lpstr>
      <vt:lpstr>Times New Roman</vt:lpstr>
      <vt:lpstr>Волна</vt:lpstr>
      <vt:lpstr>       БЮДЖЕТ ДЛЯ ГРАЖДАН  К ПРОЕКТУ РЕШЕНИЯ СОВЕТА ДЕПУТАТОВ МО КИЯСОВСКОГО РАЙОНА УР «О БЮДЖЕТЕ МУНИЦИПАЛЬНОГО ОБРАЗОВАНИЯ «МУНИЦИПАЛЬНЫЙ ОКРУГ КИЯСОВСКИЙ РАЙОН УДМУРТСКОЙ РЕСПУБЛИКИ»  НА 2026 ГОД И ПЛАНОВЫЙ ПЕРИОД 2027 И 2028 ГОДОВ»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МЕРЫ СОЦИАЛЬНОЙ ПОДДЕРЖКИ ОТДЕЛЬНЫХ ЦЕЛЕВЫХ ГРУПП            на 2026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UprFin</dc:creator>
  <cp:lastModifiedBy>Управление финансов Администрации МО Киясовский район</cp:lastModifiedBy>
  <cp:revision>650</cp:revision>
  <cp:lastPrinted>2025-12-01T06:24:28Z</cp:lastPrinted>
  <dcterms:created xsi:type="dcterms:W3CDTF">2015-02-06T05:12:18Z</dcterms:created>
  <dcterms:modified xsi:type="dcterms:W3CDTF">2025-12-15T04:46:37Z</dcterms:modified>
</cp:coreProperties>
</file>